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287" r:id="rId4"/>
    <p:sldId id="289" r:id="rId5"/>
    <p:sldId id="288" r:id="rId6"/>
    <p:sldId id="290" r:id="rId7"/>
    <p:sldId id="291" r:id="rId8"/>
    <p:sldId id="292" r:id="rId9"/>
    <p:sldId id="301" r:id="rId10"/>
    <p:sldId id="293" r:id="rId11"/>
    <p:sldId id="294" r:id="rId12"/>
    <p:sldId id="295" r:id="rId13"/>
    <p:sldId id="259" r:id="rId14"/>
    <p:sldId id="321" r:id="rId15"/>
    <p:sldId id="319" r:id="rId16"/>
    <p:sldId id="320" r:id="rId17"/>
    <p:sldId id="260" r:id="rId18"/>
    <p:sldId id="261" r:id="rId19"/>
    <p:sldId id="296" r:id="rId20"/>
    <p:sldId id="297" r:id="rId21"/>
    <p:sldId id="300" r:id="rId22"/>
    <p:sldId id="317" r:id="rId23"/>
    <p:sldId id="318" r:id="rId24"/>
    <p:sldId id="299" r:id="rId25"/>
    <p:sldId id="302" r:id="rId26"/>
    <p:sldId id="303" r:id="rId27"/>
    <p:sldId id="322" r:id="rId28"/>
    <p:sldId id="307" r:id="rId29"/>
    <p:sldId id="273" r:id="rId30"/>
    <p:sldId id="306" r:id="rId31"/>
    <p:sldId id="308" r:id="rId32"/>
    <p:sldId id="309" r:id="rId33"/>
    <p:sldId id="314" r:id="rId34"/>
    <p:sldId id="310" r:id="rId35"/>
    <p:sldId id="312" r:id="rId36"/>
    <p:sldId id="313" r:id="rId37"/>
    <p:sldId id="274" r:id="rId38"/>
    <p:sldId id="276" r:id="rId39"/>
    <p:sldId id="275" r:id="rId40"/>
    <p:sldId id="277" r:id="rId41"/>
    <p:sldId id="278" r:id="rId42"/>
    <p:sldId id="280" r:id="rId43"/>
    <p:sldId id="281" r:id="rId44"/>
    <p:sldId id="282" r:id="rId45"/>
    <p:sldId id="285" r:id="rId46"/>
    <p:sldId id="315" r:id="rId47"/>
    <p:sldId id="316" r:id="rId48"/>
  </p:sldIdLst>
  <p:sldSz cx="9144000" cy="6858000" type="screen4x3"/>
  <p:notesSz cx="6735763" cy="98663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FFFCC"/>
    <a:srgbClr val="FFFF99"/>
    <a:srgbClr val="007E39"/>
    <a:srgbClr val="66FF66"/>
    <a:srgbClr val="FFFF66"/>
    <a:srgbClr val="FDADB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2134" autoAdjust="0"/>
    <p:restoredTop sz="91993" autoAdjust="0"/>
  </p:normalViewPr>
  <p:slideViewPr>
    <p:cSldViewPr snapToGrid="0">
      <p:cViewPr varScale="1">
        <p:scale>
          <a:sx n="72" d="100"/>
          <a:sy n="72" d="100"/>
        </p:scale>
        <p:origin x="-8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"/>
    </p:cViewPr>
  </p:outlin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47CDF-D11C-4A42-B0D5-09EB37959F2B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B3AF4-C2D6-4821-9511-CB3DF7D1B65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552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3AF4-C2D6-4821-9511-CB3DF7D1B659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3AF4-C2D6-4821-9511-CB3DF7D1B659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2A36-3754-4501-9F17-34A80CEF5862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18CF-BBE9-4F2A-8504-859F0665E33A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82B5-D7FF-43EF-AB1C-9EB463E096EA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C8A8-B7EE-46C9-88BF-6D0FCC8E0957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1E21-6DA3-4A8E-A5A0-1FF2D4BEA461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EC9B-AC38-4A37-8962-E8F48A0D6A3C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73E0-783A-4583-B0C5-EDF4F7885F18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F99C-971F-4A62-9A99-755E7DD06CD2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CC39-4620-456D-970D-7282A9AA078E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572500" y="6318250"/>
            <a:ext cx="406400" cy="365125"/>
          </a:xfrm>
        </p:spPr>
        <p:txBody>
          <a:bodyPr/>
          <a:lstStyle/>
          <a:p>
            <a:fld id="{20663EAF-17EA-47FE-8E9B-4FD49B5A55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358A-00B3-460A-962A-E693F27D8009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372C-23A6-468C-BCE2-FBD0E046A7DB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87A86-95B6-4276-A695-D6E29ECC7C59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EAF-17EA-47FE-8E9B-4FD49B5A55C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Slajd_programu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Documents and Settings\tadeusz\Moje dokumenty\Dydaktyka\PKM\PKM III\rysunki do PKM\rys.1.1.jpg"/>
          <p:cNvPicPr>
            <a:picLocks noChangeAspect="1" noChangeArrowheads="1"/>
          </p:cNvPicPr>
          <p:nvPr/>
        </p:nvPicPr>
        <p:blipFill>
          <a:blip r:embed="rId2" cstate="print"/>
          <a:srcRect l="19113" t="28682" r="14421" b="14987"/>
          <a:stretch>
            <a:fillRect/>
          </a:stretch>
        </p:blipFill>
        <p:spPr bwMode="auto">
          <a:xfrm>
            <a:off x="817029" y="1727739"/>
            <a:ext cx="73469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85814" y="0"/>
            <a:ext cx="58402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32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DYNAMIKA w UKŁADACH PRZENOSZENIA NAPĘDU</a:t>
            </a:r>
            <a:endParaRPr lang="pl-PL" sz="3200" b="1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500212" y="5620453"/>
            <a:ext cx="5417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Schemat  układu  przenoszenia  napędu</a:t>
            </a:r>
          </a:p>
        </p:txBody>
      </p:sp>
      <p:sp>
        <p:nvSpPr>
          <p:cNvPr id="3077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A97836-36A2-4899-B0B7-38E857CB57BC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8" name="pole tekstowe 5"/>
          <p:cNvSpPr txBox="1"/>
          <p:nvPr/>
        </p:nvSpPr>
        <p:spPr>
          <a:xfrm>
            <a:off x="7976514" y="0"/>
            <a:ext cx="1127727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pl-PL" sz="1800" b="0" i="1" dirty="0" smtClean="0">
                <a:latin typeface="Times New Roman" pitchFamily="18" charset="0"/>
                <a:cs typeface="Times New Roman" pitchFamily="18" charset="0"/>
              </a:rPr>
              <a:t>PKM </a:t>
            </a:r>
            <a:r>
              <a:rPr lang="pl-PL" sz="1800" b="0" i="1" dirty="0" smtClean="0">
                <a:latin typeface="Times New Roman" pitchFamily="18" charset="0"/>
                <a:cs typeface="Times New Roman" pitchFamily="18" charset="0"/>
              </a:rPr>
              <a:t>III.3</a:t>
            </a:r>
            <a:endParaRPr lang="pl-PL" sz="1800" b="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40" name="Prostokąt 39"/>
          <p:cNvSpPr/>
          <p:nvPr/>
        </p:nvSpPr>
        <p:spPr>
          <a:xfrm>
            <a:off x="989945" y="5663381"/>
            <a:ext cx="2566219" cy="870154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0" name="Grupa 59"/>
          <p:cNvGrpSpPr/>
          <p:nvPr/>
        </p:nvGrpSpPr>
        <p:grpSpPr>
          <a:xfrm>
            <a:off x="-449154" y="0"/>
            <a:ext cx="9504666" cy="5613010"/>
            <a:chOff x="-449154" y="0"/>
            <a:chExt cx="9504666" cy="5613010"/>
          </a:xfrm>
        </p:grpSpPr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-88488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grpSp>
          <p:nvGrpSpPr>
            <p:cNvPr id="46" name="Grupa 45"/>
            <p:cNvGrpSpPr/>
            <p:nvPr/>
          </p:nvGrpSpPr>
          <p:grpSpPr>
            <a:xfrm>
              <a:off x="-449154" y="0"/>
              <a:ext cx="6121704" cy="3672348"/>
              <a:chOff x="-449154" y="0"/>
              <a:chExt cx="6121704" cy="3672348"/>
            </a:xfrm>
          </p:grpSpPr>
          <p:sp>
            <p:nvSpPr>
              <p:cNvPr id="2073" name="AutoShape 25"/>
              <p:cNvSpPr>
                <a:spLocks noChangeAspect="1" noChangeArrowheads="1" noTextEdit="1"/>
              </p:cNvSpPr>
              <p:nvPr/>
            </p:nvSpPr>
            <p:spPr bwMode="auto">
              <a:xfrm>
                <a:off x="-449154" y="0"/>
                <a:ext cx="6121704" cy="3672348"/>
              </a:xfrm>
              <a:prstGeom prst="rect">
                <a:avLst/>
              </a:prstGeom>
              <a:noFill/>
              <a:ln w="28575"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pSp>
            <p:nvGrpSpPr>
              <p:cNvPr id="2050" name="Group 2"/>
              <p:cNvGrpSpPr>
                <a:grpSpLocks/>
              </p:cNvGrpSpPr>
              <p:nvPr/>
            </p:nvGrpSpPr>
            <p:grpSpPr bwMode="auto">
              <a:xfrm>
                <a:off x="244531" y="329250"/>
                <a:ext cx="5162151" cy="3106955"/>
                <a:chOff x="2505" y="1845"/>
                <a:chExt cx="7650" cy="4605"/>
              </a:xfrm>
            </p:grpSpPr>
            <p:sp>
              <p:nvSpPr>
                <p:cNvPr id="2072" name="AutoShape 24"/>
                <p:cNvSpPr>
                  <a:spLocks noChangeShapeType="1"/>
                </p:cNvSpPr>
                <p:nvPr/>
              </p:nvSpPr>
              <p:spPr bwMode="auto">
                <a:xfrm>
                  <a:off x="2732" y="5671"/>
                  <a:ext cx="7292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71" name="AutoShape 23"/>
                <p:cNvSpPr>
                  <a:spLocks noChangeShapeType="1"/>
                </p:cNvSpPr>
                <p:nvPr/>
              </p:nvSpPr>
              <p:spPr bwMode="auto">
                <a:xfrm flipV="1">
                  <a:off x="3045" y="2026"/>
                  <a:ext cx="1" cy="422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70" name="AutoShape 22"/>
                <p:cNvSpPr>
                  <a:spLocks noChangeShapeType="1"/>
                </p:cNvSpPr>
                <p:nvPr/>
              </p:nvSpPr>
              <p:spPr bwMode="auto">
                <a:xfrm>
                  <a:off x="2895" y="3735"/>
                  <a:ext cx="2603" cy="2"/>
                </a:xfrm>
                <a:prstGeom prst="straightConnector1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auto">
                <a:xfrm>
                  <a:off x="3045" y="2889"/>
                  <a:ext cx="2055" cy="1296"/>
                </a:xfrm>
                <a:custGeom>
                  <a:avLst/>
                  <a:gdLst/>
                  <a:ahLst/>
                  <a:cxnLst>
                    <a:cxn ang="0">
                      <a:pos x="0" y="846"/>
                    </a:cxn>
                    <a:cxn ang="0">
                      <a:pos x="158" y="59"/>
                    </a:cxn>
                    <a:cxn ang="0">
                      <a:pos x="413" y="1199"/>
                    </a:cxn>
                    <a:cxn ang="0">
                      <a:pos x="743" y="644"/>
                    </a:cxn>
                    <a:cxn ang="0">
                      <a:pos x="1043" y="944"/>
                    </a:cxn>
                    <a:cxn ang="0">
                      <a:pos x="1463" y="779"/>
                    </a:cxn>
                    <a:cxn ang="0">
                      <a:pos x="1733" y="884"/>
                    </a:cxn>
                    <a:cxn ang="0">
                      <a:pos x="2078" y="846"/>
                    </a:cxn>
                    <a:cxn ang="0">
                      <a:pos x="2228" y="846"/>
                    </a:cxn>
                  </a:cxnLst>
                  <a:rect l="0" t="0" r="r" b="b"/>
                  <a:pathLst>
                    <a:path w="2228" h="1296">
                      <a:moveTo>
                        <a:pt x="0" y="846"/>
                      </a:moveTo>
                      <a:cubicBezTo>
                        <a:pt x="26" y="715"/>
                        <a:pt x="89" y="0"/>
                        <a:pt x="158" y="59"/>
                      </a:cubicBezTo>
                      <a:cubicBezTo>
                        <a:pt x="227" y="118"/>
                        <a:pt x="316" y="1102"/>
                        <a:pt x="413" y="1199"/>
                      </a:cubicBezTo>
                      <a:cubicBezTo>
                        <a:pt x="510" y="1296"/>
                        <a:pt x="638" y="686"/>
                        <a:pt x="743" y="644"/>
                      </a:cubicBezTo>
                      <a:cubicBezTo>
                        <a:pt x="848" y="602"/>
                        <a:pt x="923" y="922"/>
                        <a:pt x="1043" y="944"/>
                      </a:cubicBezTo>
                      <a:cubicBezTo>
                        <a:pt x="1163" y="966"/>
                        <a:pt x="1348" y="789"/>
                        <a:pt x="1463" y="779"/>
                      </a:cubicBezTo>
                      <a:cubicBezTo>
                        <a:pt x="1578" y="769"/>
                        <a:pt x="1631" y="873"/>
                        <a:pt x="1733" y="884"/>
                      </a:cubicBezTo>
                      <a:cubicBezTo>
                        <a:pt x="1835" y="895"/>
                        <a:pt x="1996" y="852"/>
                        <a:pt x="2078" y="846"/>
                      </a:cubicBezTo>
                      <a:cubicBezTo>
                        <a:pt x="2160" y="840"/>
                        <a:pt x="2203" y="846"/>
                        <a:pt x="2228" y="846"/>
                      </a:cubicBez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grpSp>
              <p:nvGrpSpPr>
                <p:cNvPr id="2066" name="Group 18"/>
                <p:cNvGrpSpPr>
                  <a:grpSpLocks/>
                </p:cNvGrpSpPr>
                <p:nvPr/>
              </p:nvGrpSpPr>
              <p:grpSpPr bwMode="auto">
                <a:xfrm>
                  <a:off x="5639" y="2738"/>
                  <a:ext cx="1458" cy="693"/>
                  <a:chOff x="6074" y="2228"/>
                  <a:chExt cx="1569" cy="693"/>
                </a:xfrm>
              </p:grpSpPr>
              <p:sp>
                <p:nvSpPr>
                  <p:cNvPr id="2068" name="Freeform 20"/>
                  <p:cNvSpPr>
                    <a:spLocks/>
                  </p:cNvSpPr>
                  <p:nvPr/>
                </p:nvSpPr>
                <p:spPr bwMode="auto">
                  <a:xfrm>
                    <a:off x="6074" y="2228"/>
                    <a:ext cx="1194" cy="693"/>
                  </a:xfrm>
                  <a:custGeom>
                    <a:avLst/>
                    <a:gdLst/>
                    <a:ahLst/>
                    <a:cxnLst>
                      <a:cxn ang="0">
                        <a:pos x="0" y="454"/>
                      </a:cxn>
                      <a:cxn ang="0">
                        <a:pos x="85" y="32"/>
                      </a:cxn>
                      <a:cxn ang="0">
                        <a:pos x="221" y="643"/>
                      </a:cxn>
                      <a:cxn ang="0">
                        <a:pos x="399" y="330"/>
                      </a:cxn>
                      <a:cxn ang="0">
                        <a:pos x="559" y="506"/>
                      </a:cxn>
                      <a:cxn ang="0">
                        <a:pos x="784" y="418"/>
                      </a:cxn>
                      <a:cxn ang="0">
                        <a:pos x="929" y="474"/>
                      </a:cxn>
                      <a:cxn ang="0">
                        <a:pos x="1114" y="454"/>
                      </a:cxn>
                      <a:cxn ang="0">
                        <a:pos x="1194" y="454"/>
                      </a:cxn>
                    </a:cxnLst>
                    <a:rect l="0" t="0" r="r" b="b"/>
                    <a:pathLst>
                      <a:path w="1194" h="693">
                        <a:moveTo>
                          <a:pt x="0" y="454"/>
                        </a:moveTo>
                        <a:cubicBezTo>
                          <a:pt x="14" y="383"/>
                          <a:pt x="48" y="0"/>
                          <a:pt x="85" y="32"/>
                        </a:cubicBezTo>
                        <a:cubicBezTo>
                          <a:pt x="122" y="63"/>
                          <a:pt x="169" y="593"/>
                          <a:pt x="221" y="643"/>
                        </a:cubicBezTo>
                        <a:cubicBezTo>
                          <a:pt x="273" y="693"/>
                          <a:pt x="343" y="353"/>
                          <a:pt x="399" y="330"/>
                        </a:cubicBezTo>
                        <a:cubicBezTo>
                          <a:pt x="455" y="307"/>
                          <a:pt x="495" y="491"/>
                          <a:pt x="559" y="506"/>
                        </a:cubicBezTo>
                        <a:cubicBezTo>
                          <a:pt x="623" y="521"/>
                          <a:pt x="722" y="423"/>
                          <a:pt x="784" y="418"/>
                        </a:cubicBezTo>
                        <a:cubicBezTo>
                          <a:pt x="846" y="412"/>
                          <a:pt x="874" y="468"/>
                          <a:pt x="929" y="474"/>
                        </a:cubicBezTo>
                        <a:cubicBezTo>
                          <a:pt x="983" y="480"/>
                          <a:pt x="1070" y="457"/>
                          <a:pt x="1114" y="454"/>
                        </a:cubicBezTo>
                        <a:cubicBezTo>
                          <a:pt x="1158" y="450"/>
                          <a:pt x="1181" y="454"/>
                          <a:pt x="1194" y="454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2067" name="AutoShape 19"/>
                  <p:cNvSpPr>
                    <a:spLocks noChangeShapeType="1"/>
                  </p:cNvSpPr>
                  <p:nvPr/>
                </p:nvSpPr>
                <p:spPr bwMode="auto">
                  <a:xfrm>
                    <a:off x="7343" y="2685"/>
                    <a:ext cx="300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</p:grpSp>
            <p:sp>
              <p:nvSpPr>
                <p:cNvPr id="2065" name="AutoShape 17"/>
                <p:cNvSpPr>
                  <a:spLocks noChangeShapeType="1"/>
                </p:cNvSpPr>
                <p:nvPr/>
              </p:nvSpPr>
              <p:spPr bwMode="auto">
                <a:xfrm>
                  <a:off x="5213" y="3735"/>
                  <a:ext cx="300" cy="2"/>
                </a:xfrm>
                <a:prstGeom prst="straightConnector1">
                  <a:avLst/>
                </a:prstGeom>
                <a:noFill/>
                <a:ln w="38100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64" name="AutoShape 16"/>
                <p:cNvSpPr>
                  <a:spLocks noChangeShapeType="1"/>
                </p:cNvSpPr>
                <p:nvPr/>
              </p:nvSpPr>
              <p:spPr bwMode="auto">
                <a:xfrm>
                  <a:off x="5624" y="2520"/>
                  <a:ext cx="1" cy="382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63" name="AutoShape 15"/>
                <p:cNvSpPr>
                  <a:spLocks noChangeShapeType="1"/>
                </p:cNvSpPr>
                <p:nvPr/>
              </p:nvSpPr>
              <p:spPr bwMode="auto">
                <a:xfrm>
                  <a:off x="8738" y="2595"/>
                  <a:ext cx="1" cy="385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62" name="AutoShape 14"/>
                <p:cNvSpPr>
                  <a:spLocks noChangeShapeType="1"/>
                </p:cNvSpPr>
                <p:nvPr/>
              </p:nvSpPr>
              <p:spPr bwMode="auto">
                <a:xfrm>
                  <a:off x="5617" y="3192"/>
                  <a:ext cx="3122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61" name="Freeform 13"/>
                <p:cNvSpPr>
                  <a:spLocks/>
                </p:cNvSpPr>
                <p:nvPr/>
              </p:nvSpPr>
              <p:spPr bwMode="auto">
                <a:xfrm>
                  <a:off x="7847" y="2326"/>
                  <a:ext cx="786" cy="1239"/>
                </a:xfrm>
                <a:custGeom>
                  <a:avLst/>
                  <a:gdLst/>
                  <a:ahLst/>
                  <a:cxnLst>
                    <a:cxn ang="0">
                      <a:pos x="0" y="856"/>
                    </a:cxn>
                    <a:cxn ang="0">
                      <a:pos x="120" y="751"/>
                    </a:cxn>
                    <a:cxn ang="0">
                      <a:pos x="208" y="59"/>
                    </a:cxn>
                    <a:cxn ang="0">
                      <a:pos x="298" y="1105"/>
                    </a:cxn>
                    <a:cxn ang="0">
                      <a:pos x="373" y="866"/>
                    </a:cxn>
                    <a:cxn ang="0">
                      <a:pos x="433" y="704"/>
                    </a:cxn>
                    <a:cxn ang="0">
                      <a:pos x="493" y="974"/>
                    </a:cxn>
                    <a:cxn ang="0">
                      <a:pos x="598" y="779"/>
                    </a:cxn>
                    <a:cxn ang="0">
                      <a:pos x="643" y="870"/>
                    </a:cxn>
                    <a:cxn ang="0">
                      <a:pos x="786" y="866"/>
                    </a:cxn>
                  </a:cxnLst>
                  <a:rect l="0" t="0" r="r" b="b"/>
                  <a:pathLst>
                    <a:path w="786" h="1239">
                      <a:moveTo>
                        <a:pt x="0" y="856"/>
                      </a:moveTo>
                      <a:cubicBezTo>
                        <a:pt x="22" y="839"/>
                        <a:pt x="85" y="884"/>
                        <a:pt x="120" y="751"/>
                      </a:cubicBezTo>
                      <a:cubicBezTo>
                        <a:pt x="155" y="618"/>
                        <a:pt x="178" y="0"/>
                        <a:pt x="208" y="59"/>
                      </a:cubicBezTo>
                      <a:cubicBezTo>
                        <a:pt x="238" y="118"/>
                        <a:pt x="271" y="971"/>
                        <a:pt x="298" y="1105"/>
                      </a:cubicBezTo>
                      <a:cubicBezTo>
                        <a:pt x="325" y="1239"/>
                        <a:pt x="351" y="933"/>
                        <a:pt x="373" y="866"/>
                      </a:cubicBezTo>
                      <a:cubicBezTo>
                        <a:pt x="395" y="799"/>
                        <a:pt x="413" y="686"/>
                        <a:pt x="433" y="704"/>
                      </a:cubicBezTo>
                      <a:cubicBezTo>
                        <a:pt x="453" y="722"/>
                        <a:pt x="466" y="962"/>
                        <a:pt x="493" y="974"/>
                      </a:cubicBezTo>
                      <a:cubicBezTo>
                        <a:pt x="520" y="986"/>
                        <a:pt x="573" y="796"/>
                        <a:pt x="598" y="779"/>
                      </a:cubicBezTo>
                      <a:cubicBezTo>
                        <a:pt x="623" y="762"/>
                        <a:pt x="612" y="856"/>
                        <a:pt x="643" y="870"/>
                      </a:cubicBezTo>
                      <a:cubicBezTo>
                        <a:pt x="674" y="884"/>
                        <a:pt x="762" y="866"/>
                        <a:pt x="786" y="866"/>
                      </a:cubicBez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60" name="AutoShape 12"/>
                <p:cNvSpPr>
                  <a:spLocks noChangeShapeType="1"/>
                </p:cNvSpPr>
                <p:nvPr/>
              </p:nvSpPr>
              <p:spPr bwMode="auto">
                <a:xfrm>
                  <a:off x="6764" y="3196"/>
                  <a:ext cx="1" cy="247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59" name="AutoShape 11"/>
                <p:cNvSpPr>
                  <a:spLocks noChangeShapeType="1"/>
                </p:cNvSpPr>
                <p:nvPr/>
              </p:nvSpPr>
              <p:spPr bwMode="auto">
                <a:xfrm>
                  <a:off x="8055" y="2363"/>
                  <a:ext cx="121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58" name="AutoShape 10"/>
                <p:cNvSpPr>
                  <a:spLocks noChangeShapeType="1"/>
                </p:cNvSpPr>
                <p:nvPr/>
              </p:nvSpPr>
              <p:spPr bwMode="auto">
                <a:xfrm>
                  <a:off x="9062" y="2363"/>
                  <a:ext cx="1" cy="330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5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505" y="1845"/>
                  <a:ext cx="570" cy="5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6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</a:t>
                  </a:r>
                  <a:endParaRPr kumimoji="0" lang="pl-P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5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630" y="5610"/>
                  <a:ext cx="525" cy="5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6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t</a:t>
                  </a:r>
                  <a:endParaRPr kumimoji="0" lang="pl-P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5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015" y="3075"/>
                  <a:ext cx="1005" cy="6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6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</a:t>
                  </a:r>
                  <a:r>
                    <a:rPr kumimoji="0" lang="pl-PL" sz="1600" b="0" i="1" u="none" strike="noStrike" cap="none" normalizeH="0" baseline="-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imp</a:t>
                  </a:r>
                  <a:endParaRPr kumimoji="0" lang="pl-P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5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6728" y="3814"/>
                  <a:ext cx="2326" cy="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6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</a:t>
                  </a:r>
                  <a:r>
                    <a:rPr kumimoji="0" lang="pl-PL" sz="1600" b="0" i="1" u="none" strike="noStrike" cap="none" normalizeH="0" baseline="-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</a:t>
                  </a:r>
                  <a:r>
                    <a:rPr kumimoji="0" lang="pl-PL" sz="16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kumimoji="0" lang="pl-PL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=</a:t>
                  </a:r>
                  <a:r>
                    <a:rPr kumimoji="0" lang="pl-PL" sz="1600" b="0" i="1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</a:t>
                  </a:r>
                  <a:r>
                    <a:rPr kumimoji="0" lang="pl-PL" sz="1600" b="0" i="1" u="none" strike="noStrike" cap="none" normalizeH="0" baseline="-3000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u</a:t>
                  </a:r>
                  <a:r>
                    <a:rPr kumimoji="0" lang="pl-PL" sz="16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+</a:t>
                  </a:r>
                  <a:r>
                    <a:rPr lang="pl-PL" sz="1600" i="1" dirty="0" err="1" smtClean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</a:t>
                  </a:r>
                  <a:r>
                    <a:rPr lang="pl-PL" sz="1600" i="1" baseline="-25000" dirty="0" err="1" smtClean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szk</a:t>
                  </a:r>
                  <a:endParaRPr kumimoji="0" lang="pl-P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53" name="AutoShape 5"/>
                <p:cNvSpPr>
                  <a:spLocks noChangeShapeType="1"/>
                </p:cNvSpPr>
                <p:nvPr/>
              </p:nvSpPr>
              <p:spPr bwMode="auto">
                <a:xfrm flipH="1">
                  <a:off x="7643" y="3182"/>
                  <a:ext cx="212" cy="1"/>
                </a:xfrm>
                <a:prstGeom prst="straightConnector1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5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420" y="5820"/>
                  <a:ext cx="2197" cy="4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z a d a n i e  1</a:t>
                  </a:r>
                  <a:endParaRPr kumimoji="0" lang="pl-P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51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6175" y="5850"/>
                  <a:ext cx="2210" cy="4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z a d a n i e   2</a:t>
                  </a:r>
                  <a:endParaRPr kumimoji="0" lang="pl-P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29" name="pole tekstowe 28"/>
            <p:cNvSpPr txBox="1"/>
            <p:nvPr/>
          </p:nvSpPr>
          <p:spPr>
            <a:xfrm>
              <a:off x="5633895" y="1076632"/>
              <a:ext cx="31856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smtClean="0"/>
                <a:t>Przykład przebiegu momentu obrotowego (w ruchu nieustalonym krótkotrwale)</a:t>
              </a:r>
              <a:endParaRPr lang="pl-PL" sz="2000" dirty="0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-88488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-88488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grpSp>
          <p:nvGrpSpPr>
            <p:cNvPr id="47" name="Grupa 46"/>
            <p:cNvGrpSpPr/>
            <p:nvPr/>
          </p:nvGrpSpPr>
          <p:grpSpPr>
            <a:xfrm>
              <a:off x="1075034" y="3864077"/>
              <a:ext cx="7773543" cy="1748933"/>
              <a:chOff x="1075034" y="3864077"/>
              <a:chExt cx="7773543" cy="1748933"/>
            </a:xfrm>
          </p:grpSpPr>
          <p:sp>
            <p:nvSpPr>
              <p:cNvPr id="39" name="Prostokąt 38"/>
              <p:cNvSpPr/>
              <p:nvPr/>
            </p:nvSpPr>
            <p:spPr>
              <a:xfrm>
                <a:off x="1075034" y="3864077"/>
                <a:ext cx="2344993" cy="884904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2083" name="Picture 35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98818" y="3893575"/>
                <a:ext cx="1428750" cy="752475"/>
              </a:xfrm>
              <a:prstGeom prst="rect">
                <a:avLst/>
              </a:prstGeom>
              <a:noFill/>
            </p:spPr>
          </p:pic>
          <p:sp>
            <p:nvSpPr>
              <p:cNvPr id="41" name="pole tekstowe 40"/>
              <p:cNvSpPr txBox="1"/>
              <p:nvPr/>
            </p:nvSpPr>
            <p:spPr>
              <a:xfrm>
                <a:off x="5515898" y="4129769"/>
                <a:ext cx="333267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 smtClean="0"/>
                  <a:t>np. na wale silnika</a:t>
                </a:r>
              </a:p>
              <a:p>
                <a:r>
                  <a:rPr lang="pl-PL" sz="2000" dirty="0" smtClean="0"/>
                  <a:t> </a:t>
                </a:r>
                <a:r>
                  <a:rPr lang="pl-PL" sz="2400" i="1" dirty="0" smtClean="0"/>
                  <a:t>M</a:t>
                </a:r>
                <a:r>
                  <a:rPr lang="pl-PL" sz="2400" i="1" baseline="-25000" dirty="0" smtClean="0"/>
                  <a:t>c</a:t>
                </a:r>
                <a:r>
                  <a:rPr lang="pl-PL" sz="2400" i="1" dirty="0" smtClean="0"/>
                  <a:t> </a:t>
                </a:r>
                <a:r>
                  <a:rPr lang="pl-PL" sz="2400" i="1" dirty="0" smtClean="0">
                    <a:latin typeface="Times New Roman"/>
                    <a:cs typeface="Times New Roman"/>
                  </a:rPr>
                  <a:t>≡ </a:t>
                </a:r>
                <a:r>
                  <a:rPr lang="pl-PL" sz="2400" i="1" dirty="0" err="1" smtClean="0">
                    <a:latin typeface="Times New Roman"/>
                    <a:cs typeface="Times New Roman"/>
                  </a:rPr>
                  <a:t>M</a:t>
                </a:r>
                <a:r>
                  <a:rPr lang="pl-PL" sz="2400" i="1" baseline="-25000" dirty="0" err="1" smtClean="0">
                    <a:latin typeface="Times New Roman"/>
                    <a:cs typeface="Times New Roman"/>
                  </a:rPr>
                  <a:t>s</a:t>
                </a:r>
                <a:r>
                  <a:rPr lang="pl-PL" sz="2400" i="1" baseline="-25000" dirty="0" smtClean="0">
                    <a:latin typeface="Times New Roman"/>
                    <a:cs typeface="Times New Roman"/>
                  </a:rPr>
                  <a:t> </a:t>
                </a:r>
                <a:r>
                  <a:rPr lang="pl-PL" sz="2400" dirty="0" smtClean="0">
                    <a:latin typeface="Times New Roman"/>
                    <a:cs typeface="Times New Roman"/>
                  </a:rPr>
                  <a:t>(</a:t>
                </a:r>
                <a:r>
                  <a:rPr lang="el-GR" sz="2400" i="1" dirty="0" smtClean="0">
                    <a:latin typeface="Times New Roman"/>
                    <a:cs typeface="Times New Roman"/>
                  </a:rPr>
                  <a:t>ω</a:t>
                </a:r>
                <a:r>
                  <a:rPr lang="pl-PL" sz="2400" dirty="0" smtClean="0">
                    <a:latin typeface="Times New Roman"/>
                    <a:cs typeface="Times New Roman"/>
                  </a:rPr>
                  <a:t>) = </a:t>
                </a:r>
                <a:r>
                  <a:rPr lang="pl-PL" sz="2400" i="1" dirty="0" err="1" smtClean="0">
                    <a:latin typeface="Times New Roman"/>
                    <a:cs typeface="Times New Roman"/>
                  </a:rPr>
                  <a:t>f</a:t>
                </a:r>
                <a:r>
                  <a:rPr lang="pl-PL" sz="2400" i="1" baseline="-25000" dirty="0" err="1" smtClean="0">
                    <a:latin typeface="Times New Roman"/>
                    <a:cs typeface="Times New Roman"/>
                  </a:rPr>
                  <a:t>s</a:t>
                </a:r>
                <a:r>
                  <a:rPr lang="pl-PL" sz="2400" dirty="0" smtClean="0">
                    <a:latin typeface="Times New Roman"/>
                    <a:cs typeface="Times New Roman"/>
                  </a:rPr>
                  <a:t>(</a:t>
                </a:r>
                <a:r>
                  <a:rPr lang="pl-PL" sz="2400" i="1" dirty="0" smtClean="0">
                    <a:latin typeface="Times New Roman"/>
                    <a:cs typeface="Times New Roman"/>
                  </a:rPr>
                  <a:t>t</a:t>
                </a:r>
                <a:r>
                  <a:rPr lang="pl-PL" sz="2400" dirty="0" smtClean="0">
                    <a:latin typeface="Times New Roman"/>
                    <a:cs typeface="Times New Roman"/>
                  </a:rPr>
                  <a:t>)</a:t>
                </a:r>
                <a:endParaRPr lang="pl-PL" sz="2400" i="1" dirty="0"/>
              </a:p>
            </p:txBody>
          </p:sp>
          <p:sp>
            <p:nvSpPr>
              <p:cNvPr id="43" name="Dowolny kształt 42"/>
              <p:cNvSpPr/>
              <p:nvPr/>
            </p:nvSpPr>
            <p:spPr>
              <a:xfrm>
                <a:off x="3699804" y="4337606"/>
                <a:ext cx="1801348" cy="600153"/>
              </a:xfrm>
              <a:custGeom>
                <a:avLst/>
                <a:gdLst>
                  <a:gd name="connsiteX0" fmla="*/ 0 w 1489587"/>
                  <a:gd name="connsiteY0" fmla="*/ 530942 h 530942"/>
                  <a:gd name="connsiteX1" fmla="*/ 235974 w 1489587"/>
                  <a:gd name="connsiteY1" fmla="*/ 324464 h 530942"/>
                  <a:gd name="connsiteX2" fmla="*/ 516193 w 1489587"/>
                  <a:gd name="connsiteY2" fmla="*/ 162232 h 530942"/>
                  <a:gd name="connsiteX3" fmla="*/ 884903 w 1489587"/>
                  <a:gd name="connsiteY3" fmla="*/ 44245 h 530942"/>
                  <a:gd name="connsiteX4" fmla="*/ 1489587 w 1489587"/>
                  <a:gd name="connsiteY4" fmla="*/ 0 h 530942"/>
                  <a:gd name="connsiteX5" fmla="*/ 1489587 w 1489587"/>
                  <a:gd name="connsiteY5" fmla="*/ 0 h 530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9587" h="530942">
                    <a:moveTo>
                      <a:pt x="0" y="530942"/>
                    </a:moveTo>
                    <a:cubicBezTo>
                      <a:pt x="74971" y="458429"/>
                      <a:pt x="149942" y="385916"/>
                      <a:pt x="235974" y="324464"/>
                    </a:cubicBezTo>
                    <a:cubicBezTo>
                      <a:pt x="322006" y="263012"/>
                      <a:pt x="408038" y="208935"/>
                      <a:pt x="516193" y="162232"/>
                    </a:cubicBezTo>
                    <a:cubicBezTo>
                      <a:pt x="624348" y="115529"/>
                      <a:pt x="722671" y="71284"/>
                      <a:pt x="884903" y="44245"/>
                    </a:cubicBezTo>
                    <a:cubicBezTo>
                      <a:pt x="1047135" y="17206"/>
                      <a:pt x="1489587" y="0"/>
                      <a:pt x="1489587" y="0"/>
                    </a:cubicBezTo>
                    <a:lnTo>
                      <a:pt x="1489587" y="0"/>
                    </a:lnTo>
                  </a:path>
                </a:pathLst>
              </a:custGeom>
              <a:ln w="19050">
                <a:solidFill>
                  <a:srgbClr val="00B050"/>
                </a:solidFill>
                <a:headEnd type="triangle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7" name="Dowolny kształt 56"/>
              <p:cNvSpPr/>
              <p:nvPr/>
            </p:nvSpPr>
            <p:spPr>
              <a:xfrm flipV="1">
                <a:off x="4389122" y="5303521"/>
                <a:ext cx="1055076" cy="309489"/>
              </a:xfrm>
              <a:custGeom>
                <a:avLst/>
                <a:gdLst>
                  <a:gd name="connsiteX0" fmla="*/ 0 w 1489587"/>
                  <a:gd name="connsiteY0" fmla="*/ 530942 h 530942"/>
                  <a:gd name="connsiteX1" fmla="*/ 235974 w 1489587"/>
                  <a:gd name="connsiteY1" fmla="*/ 324464 h 530942"/>
                  <a:gd name="connsiteX2" fmla="*/ 516193 w 1489587"/>
                  <a:gd name="connsiteY2" fmla="*/ 162232 h 530942"/>
                  <a:gd name="connsiteX3" fmla="*/ 884903 w 1489587"/>
                  <a:gd name="connsiteY3" fmla="*/ 44245 h 530942"/>
                  <a:gd name="connsiteX4" fmla="*/ 1489587 w 1489587"/>
                  <a:gd name="connsiteY4" fmla="*/ 0 h 530942"/>
                  <a:gd name="connsiteX5" fmla="*/ 1489587 w 1489587"/>
                  <a:gd name="connsiteY5" fmla="*/ 0 h 530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9587" h="530942">
                    <a:moveTo>
                      <a:pt x="0" y="530942"/>
                    </a:moveTo>
                    <a:cubicBezTo>
                      <a:pt x="74971" y="458429"/>
                      <a:pt x="149942" y="385916"/>
                      <a:pt x="235974" y="324464"/>
                    </a:cubicBezTo>
                    <a:cubicBezTo>
                      <a:pt x="322006" y="263012"/>
                      <a:pt x="408038" y="208935"/>
                      <a:pt x="516193" y="162232"/>
                    </a:cubicBezTo>
                    <a:cubicBezTo>
                      <a:pt x="624348" y="115529"/>
                      <a:pt x="722671" y="71284"/>
                      <a:pt x="884903" y="44245"/>
                    </a:cubicBezTo>
                    <a:cubicBezTo>
                      <a:pt x="1047135" y="17206"/>
                      <a:pt x="1489587" y="0"/>
                      <a:pt x="1489587" y="0"/>
                    </a:cubicBezTo>
                    <a:lnTo>
                      <a:pt x="1489587" y="0"/>
                    </a:lnTo>
                  </a:path>
                </a:pathLst>
              </a:custGeom>
              <a:ln w="19050">
                <a:solidFill>
                  <a:srgbClr val="00B050"/>
                </a:solidFill>
                <a:headEnd type="triangle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2533" y="4902586"/>
            <a:ext cx="2105025" cy="447675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1673" y="5718518"/>
            <a:ext cx="2238375" cy="752475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" name="pole tekstowe 57"/>
          <p:cNvSpPr txBox="1"/>
          <p:nvPr/>
        </p:nvSpPr>
        <p:spPr>
          <a:xfrm>
            <a:off x="5528599" y="5317582"/>
            <a:ext cx="303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err="1" smtClean="0"/>
              <a:t>M</a:t>
            </a:r>
            <a:r>
              <a:rPr lang="pl-PL" sz="2400" i="1" baseline="-25000" dirty="0" err="1" smtClean="0"/>
              <a:t>op</a:t>
            </a:r>
            <a:r>
              <a:rPr lang="pl-PL" sz="2400" i="1" dirty="0" smtClean="0"/>
              <a:t> = M</a:t>
            </a:r>
            <a:r>
              <a:rPr lang="pl-PL" sz="2400" i="1" baseline="-25000" dirty="0" smtClean="0"/>
              <a:t>u</a:t>
            </a:r>
            <a:r>
              <a:rPr lang="pl-PL" sz="2400" i="1" dirty="0" smtClean="0"/>
              <a:t> + </a:t>
            </a:r>
            <a:r>
              <a:rPr lang="pl-PL" sz="2400" i="1" dirty="0" err="1" smtClean="0"/>
              <a:t>M</a:t>
            </a:r>
            <a:r>
              <a:rPr lang="pl-PL" sz="2400" i="1" baseline="-25000" dirty="0" err="1" smtClean="0"/>
              <a:t>szk</a:t>
            </a:r>
            <a:r>
              <a:rPr lang="pl-PL" sz="2400" i="1" dirty="0" smtClean="0"/>
              <a:t> = f</a:t>
            </a:r>
            <a:r>
              <a:rPr lang="pl-PL" sz="2400" dirty="0" smtClean="0"/>
              <a:t>(</a:t>
            </a:r>
            <a:r>
              <a:rPr lang="pl-PL" sz="2400" i="1" dirty="0" smtClean="0"/>
              <a:t>t</a:t>
            </a:r>
            <a:r>
              <a:rPr lang="pl-PL" sz="2400" dirty="0" smtClean="0"/>
              <a:t>)</a:t>
            </a:r>
            <a:endParaRPr lang="pl-PL" sz="2400" i="1" dirty="0"/>
          </a:p>
        </p:txBody>
      </p:sp>
      <p:grpSp>
        <p:nvGrpSpPr>
          <p:cNvPr id="62" name="Grupa 61"/>
          <p:cNvGrpSpPr/>
          <p:nvPr/>
        </p:nvGrpSpPr>
        <p:grpSpPr>
          <a:xfrm>
            <a:off x="5556736" y="5922494"/>
            <a:ext cx="1603717" cy="461665"/>
            <a:chOff x="5556736" y="5922494"/>
            <a:chExt cx="1603717" cy="461665"/>
          </a:xfrm>
        </p:grpSpPr>
        <p:sp>
          <p:nvSpPr>
            <p:cNvPr id="59" name="pole tekstowe 58"/>
            <p:cNvSpPr txBox="1"/>
            <p:nvPr/>
          </p:nvSpPr>
          <p:spPr>
            <a:xfrm>
              <a:off x="5556736" y="5922494"/>
              <a:ext cx="16037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/>
                <a:t>M</a:t>
              </a:r>
              <a:r>
                <a:rPr lang="pl-PL" sz="2400" i="1" baseline="-25000" dirty="0" smtClean="0"/>
                <a:t>m</a:t>
              </a:r>
              <a:r>
                <a:rPr lang="pl-PL" sz="2400" i="1" dirty="0" smtClean="0"/>
                <a:t> = </a:t>
              </a:r>
              <a:r>
                <a:rPr lang="pl-PL" sz="2400" i="1" dirty="0" err="1" smtClean="0"/>
                <a:t>M</a:t>
              </a:r>
              <a:r>
                <a:rPr lang="pl-PL" sz="2400" i="1" baseline="-25000" dirty="0" err="1" smtClean="0"/>
                <a:t>op</a:t>
              </a:r>
              <a:endParaRPr lang="pl-PL" sz="2400" i="1" dirty="0"/>
            </a:p>
          </p:txBody>
        </p:sp>
        <p:cxnSp>
          <p:nvCxnSpPr>
            <p:cNvPr id="61" name="Łącznik prosty 60"/>
            <p:cNvCxnSpPr/>
            <p:nvPr/>
          </p:nvCxnSpPr>
          <p:spPr>
            <a:xfrm>
              <a:off x="6457071" y="5992837"/>
              <a:ext cx="1828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Dowolny kształt 51"/>
          <p:cNvSpPr/>
          <p:nvPr/>
        </p:nvSpPr>
        <p:spPr>
          <a:xfrm>
            <a:off x="1899138" y="5382590"/>
            <a:ext cx="2129226" cy="1341767"/>
          </a:xfrm>
          <a:custGeom>
            <a:avLst/>
            <a:gdLst>
              <a:gd name="connsiteX0" fmla="*/ 295422 w 2129226"/>
              <a:gd name="connsiteY0" fmla="*/ 188216 h 1341767"/>
              <a:gd name="connsiteX1" fmla="*/ 211016 w 2129226"/>
              <a:gd name="connsiteY1" fmla="*/ 202284 h 1341767"/>
              <a:gd name="connsiteX2" fmla="*/ 126610 w 2129226"/>
              <a:gd name="connsiteY2" fmla="*/ 230419 h 1341767"/>
              <a:gd name="connsiteX3" fmla="*/ 98474 w 2129226"/>
              <a:gd name="connsiteY3" fmla="*/ 258555 h 1341767"/>
              <a:gd name="connsiteX4" fmla="*/ 56271 w 2129226"/>
              <a:gd name="connsiteY4" fmla="*/ 286690 h 1341767"/>
              <a:gd name="connsiteX5" fmla="*/ 42204 w 2129226"/>
              <a:gd name="connsiteY5" fmla="*/ 511773 h 1341767"/>
              <a:gd name="connsiteX6" fmla="*/ 28136 w 2129226"/>
              <a:gd name="connsiteY6" fmla="*/ 638382 h 1341767"/>
              <a:gd name="connsiteX7" fmla="*/ 0 w 2129226"/>
              <a:gd name="connsiteY7" fmla="*/ 793127 h 1341767"/>
              <a:gd name="connsiteX8" fmla="*/ 14068 w 2129226"/>
              <a:gd name="connsiteY8" fmla="*/ 1032278 h 1341767"/>
              <a:gd name="connsiteX9" fmla="*/ 42204 w 2129226"/>
              <a:gd name="connsiteY9" fmla="*/ 1116684 h 1341767"/>
              <a:gd name="connsiteX10" fmla="*/ 84407 w 2129226"/>
              <a:gd name="connsiteY10" fmla="*/ 1130752 h 1341767"/>
              <a:gd name="connsiteX11" fmla="*/ 225084 w 2129226"/>
              <a:gd name="connsiteY11" fmla="*/ 1201090 h 1341767"/>
              <a:gd name="connsiteX12" fmla="*/ 267287 w 2129226"/>
              <a:gd name="connsiteY12" fmla="*/ 1215158 h 1341767"/>
              <a:gd name="connsiteX13" fmla="*/ 309490 w 2129226"/>
              <a:gd name="connsiteY13" fmla="*/ 1229225 h 1341767"/>
              <a:gd name="connsiteX14" fmla="*/ 351693 w 2129226"/>
              <a:gd name="connsiteY14" fmla="*/ 1257361 h 1341767"/>
              <a:gd name="connsiteX15" fmla="*/ 534573 w 2129226"/>
              <a:gd name="connsiteY15" fmla="*/ 1285496 h 1341767"/>
              <a:gd name="connsiteX16" fmla="*/ 815927 w 2129226"/>
              <a:gd name="connsiteY16" fmla="*/ 1313632 h 1341767"/>
              <a:gd name="connsiteX17" fmla="*/ 914400 w 2129226"/>
              <a:gd name="connsiteY17" fmla="*/ 1341767 h 1341767"/>
              <a:gd name="connsiteX18" fmla="*/ 1561514 w 2129226"/>
              <a:gd name="connsiteY18" fmla="*/ 1327699 h 1341767"/>
              <a:gd name="connsiteX19" fmla="*/ 1716259 w 2129226"/>
              <a:gd name="connsiteY19" fmla="*/ 1285496 h 1341767"/>
              <a:gd name="connsiteX20" fmla="*/ 1842868 w 2129226"/>
              <a:gd name="connsiteY20" fmla="*/ 1215158 h 1341767"/>
              <a:gd name="connsiteX21" fmla="*/ 1871004 w 2129226"/>
              <a:gd name="connsiteY21" fmla="*/ 1187022 h 1341767"/>
              <a:gd name="connsiteX22" fmla="*/ 1969477 w 2129226"/>
              <a:gd name="connsiteY22" fmla="*/ 1144819 h 1341767"/>
              <a:gd name="connsiteX23" fmla="*/ 2025748 w 2129226"/>
              <a:gd name="connsiteY23" fmla="*/ 1088548 h 1341767"/>
              <a:gd name="connsiteX24" fmla="*/ 2053884 w 2129226"/>
              <a:gd name="connsiteY24" fmla="*/ 1060413 h 1341767"/>
              <a:gd name="connsiteX25" fmla="*/ 2082019 w 2129226"/>
              <a:gd name="connsiteY25" fmla="*/ 1018210 h 1341767"/>
              <a:gd name="connsiteX26" fmla="*/ 2096087 w 2129226"/>
              <a:gd name="connsiteY26" fmla="*/ 610247 h 1341767"/>
              <a:gd name="connsiteX27" fmla="*/ 2011680 w 2129226"/>
              <a:gd name="connsiteY27" fmla="*/ 511773 h 1341767"/>
              <a:gd name="connsiteX28" fmla="*/ 1941342 w 2129226"/>
              <a:gd name="connsiteY28" fmla="*/ 427367 h 1341767"/>
              <a:gd name="connsiteX29" fmla="*/ 1871004 w 2129226"/>
              <a:gd name="connsiteY29" fmla="*/ 357028 h 1341767"/>
              <a:gd name="connsiteX30" fmla="*/ 1842868 w 2129226"/>
              <a:gd name="connsiteY30" fmla="*/ 328893 h 1341767"/>
              <a:gd name="connsiteX31" fmla="*/ 1800665 w 2129226"/>
              <a:gd name="connsiteY31" fmla="*/ 300758 h 1341767"/>
              <a:gd name="connsiteX32" fmla="*/ 1744394 w 2129226"/>
              <a:gd name="connsiteY32" fmla="*/ 244487 h 1341767"/>
              <a:gd name="connsiteX33" fmla="*/ 1716259 w 2129226"/>
              <a:gd name="connsiteY33" fmla="*/ 202284 h 1341767"/>
              <a:gd name="connsiteX34" fmla="*/ 1674056 w 2129226"/>
              <a:gd name="connsiteY34" fmla="*/ 188216 h 1341767"/>
              <a:gd name="connsiteX35" fmla="*/ 1645920 w 2129226"/>
              <a:gd name="connsiteY35" fmla="*/ 160081 h 1341767"/>
              <a:gd name="connsiteX36" fmla="*/ 1463040 w 2129226"/>
              <a:gd name="connsiteY36" fmla="*/ 131945 h 1341767"/>
              <a:gd name="connsiteX37" fmla="*/ 393896 w 2129226"/>
              <a:gd name="connsiteY37" fmla="*/ 117878 h 1341767"/>
              <a:gd name="connsiteX38" fmla="*/ 309490 w 2129226"/>
              <a:gd name="connsiteY38" fmla="*/ 160081 h 1341767"/>
              <a:gd name="connsiteX39" fmla="*/ 295422 w 2129226"/>
              <a:gd name="connsiteY39" fmla="*/ 188216 h 134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129226" h="1341767">
                <a:moveTo>
                  <a:pt x="295422" y="188216"/>
                </a:moveTo>
                <a:cubicBezTo>
                  <a:pt x="279010" y="195250"/>
                  <a:pt x="238688" y="195366"/>
                  <a:pt x="211016" y="202284"/>
                </a:cubicBezTo>
                <a:cubicBezTo>
                  <a:pt x="182244" y="209477"/>
                  <a:pt x="126610" y="230419"/>
                  <a:pt x="126610" y="230419"/>
                </a:cubicBezTo>
                <a:cubicBezTo>
                  <a:pt x="117231" y="239798"/>
                  <a:pt x="108831" y="250269"/>
                  <a:pt x="98474" y="258555"/>
                </a:cubicBezTo>
                <a:cubicBezTo>
                  <a:pt x="85272" y="269117"/>
                  <a:pt x="59939" y="270185"/>
                  <a:pt x="56271" y="286690"/>
                </a:cubicBezTo>
                <a:cubicBezTo>
                  <a:pt x="39964" y="360074"/>
                  <a:pt x="48199" y="436838"/>
                  <a:pt x="42204" y="511773"/>
                </a:cubicBezTo>
                <a:cubicBezTo>
                  <a:pt x="38818" y="554100"/>
                  <a:pt x="33098" y="596210"/>
                  <a:pt x="28136" y="638382"/>
                </a:cubicBezTo>
                <a:cubicBezTo>
                  <a:pt x="13675" y="761300"/>
                  <a:pt x="25456" y="716760"/>
                  <a:pt x="0" y="793127"/>
                </a:cubicBezTo>
                <a:cubicBezTo>
                  <a:pt x="4689" y="872844"/>
                  <a:pt x="3739" y="953094"/>
                  <a:pt x="14068" y="1032278"/>
                </a:cubicBezTo>
                <a:cubicBezTo>
                  <a:pt x="17904" y="1061686"/>
                  <a:pt x="14069" y="1107305"/>
                  <a:pt x="42204" y="1116684"/>
                </a:cubicBezTo>
                <a:lnTo>
                  <a:pt x="84407" y="1130752"/>
                </a:lnTo>
                <a:cubicBezTo>
                  <a:pt x="164404" y="1190750"/>
                  <a:pt x="118433" y="1165540"/>
                  <a:pt x="225084" y="1201090"/>
                </a:cubicBezTo>
                <a:lnTo>
                  <a:pt x="267287" y="1215158"/>
                </a:lnTo>
                <a:lnTo>
                  <a:pt x="309490" y="1229225"/>
                </a:lnTo>
                <a:cubicBezTo>
                  <a:pt x="323558" y="1238604"/>
                  <a:pt x="336571" y="1249800"/>
                  <a:pt x="351693" y="1257361"/>
                </a:cubicBezTo>
                <a:cubicBezTo>
                  <a:pt x="402387" y="1282708"/>
                  <a:pt x="494240" y="1281463"/>
                  <a:pt x="534573" y="1285496"/>
                </a:cubicBezTo>
                <a:cubicBezTo>
                  <a:pt x="706488" y="1319880"/>
                  <a:pt x="485378" y="1278838"/>
                  <a:pt x="815927" y="1313632"/>
                </a:cubicBezTo>
                <a:cubicBezTo>
                  <a:pt x="841748" y="1316350"/>
                  <a:pt x="888243" y="1333048"/>
                  <a:pt x="914400" y="1341767"/>
                </a:cubicBezTo>
                <a:lnTo>
                  <a:pt x="1561514" y="1327699"/>
                </a:lnTo>
                <a:cubicBezTo>
                  <a:pt x="1589593" y="1326598"/>
                  <a:pt x="1697657" y="1297897"/>
                  <a:pt x="1716259" y="1285496"/>
                </a:cubicBezTo>
                <a:cubicBezTo>
                  <a:pt x="1813003" y="1221000"/>
                  <a:pt x="1768586" y="1239918"/>
                  <a:pt x="1842868" y="1215158"/>
                </a:cubicBezTo>
                <a:cubicBezTo>
                  <a:pt x="1852247" y="1205779"/>
                  <a:pt x="1859968" y="1194379"/>
                  <a:pt x="1871004" y="1187022"/>
                </a:cubicBezTo>
                <a:cubicBezTo>
                  <a:pt x="1905769" y="1163845"/>
                  <a:pt x="1931965" y="1157323"/>
                  <a:pt x="1969477" y="1144819"/>
                </a:cubicBezTo>
                <a:lnTo>
                  <a:pt x="2025748" y="1088548"/>
                </a:lnTo>
                <a:cubicBezTo>
                  <a:pt x="2035127" y="1079170"/>
                  <a:pt x="2046527" y="1071449"/>
                  <a:pt x="2053884" y="1060413"/>
                </a:cubicBezTo>
                <a:lnTo>
                  <a:pt x="2082019" y="1018210"/>
                </a:lnTo>
                <a:cubicBezTo>
                  <a:pt x="2127305" y="837064"/>
                  <a:pt x="2129226" y="875360"/>
                  <a:pt x="2096087" y="610247"/>
                </a:cubicBezTo>
                <a:cubicBezTo>
                  <a:pt x="2093026" y="585763"/>
                  <a:pt x="2017479" y="517572"/>
                  <a:pt x="2011680" y="511773"/>
                </a:cubicBezTo>
                <a:cubicBezTo>
                  <a:pt x="1842303" y="342396"/>
                  <a:pt x="2078430" y="584041"/>
                  <a:pt x="1941342" y="427367"/>
                </a:cubicBezTo>
                <a:cubicBezTo>
                  <a:pt x="1919508" y="402413"/>
                  <a:pt x="1894450" y="380474"/>
                  <a:pt x="1871004" y="357028"/>
                </a:cubicBezTo>
                <a:cubicBezTo>
                  <a:pt x="1861625" y="347649"/>
                  <a:pt x="1853904" y="336250"/>
                  <a:pt x="1842868" y="328893"/>
                </a:cubicBezTo>
                <a:cubicBezTo>
                  <a:pt x="1828800" y="319515"/>
                  <a:pt x="1813502" y="311761"/>
                  <a:pt x="1800665" y="300758"/>
                </a:cubicBezTo>
                <a:cubicBezTo>
                  <a:pt x="1780525" y="283495"/>
                  <a:pt x="1759108" y="266558"/>
                  <a:pt x="1744394" y="244487"/>
                </a:cubicBezTo>
                <a:cubicBezTo>
                  <a:pt x="1735016" y="230419"/>
                  <a:pt x="1729461" y="212846"/>
                  <a:pt x="1716259" y="202284"/>
                </a:cubicBezTo>
                <a:cubicBezTo>
                  <a:pt x="1704680" y="193021"/>
                  <a:pt x="1688124" y="192905"/>
                  <a:pt x="1674056" y="188216"/>
                </a:cubicBezTo>
                <a:cubicBezTo>
                  <a:pt x="1664677" y="178838"/>
                  <a:pt x="1657783" y="166012"/>
                  <a:pt x="1645920" y="160081"/>
                </a:cubicBezTo>
                <a:cubicBezTo>
                  <a:pt x="1611109" y="142676"/>
                  <a:pt x="1471259" y="132858"/>
                  <a:pt x="1463040" y="131945"/>
                </a:cubicBezTo>
                <a:cubicBezTo>
                  <a:pt x="1067200" y="0"/>
                  <a:pt x="1408288" y="103386"/>
                  <a:pt x="393896" y="117878"/>
                </a:cubicBezTo>
                <a:cubicBezTo>
                  <a:pt x="255107" y="152573"/>
                  <a:pt x="399076" y="106329"/>
                  <a:pt x="309490" y="160081"/>
                </a:cubicBezTo>
                <a:cubicBezTo>
                  <a:pt x="296775" y="167710"/>
                  <a:pt x="311834" y="181182"/>
                  <a:pt x="295422" y="188216"/>
                </a:cubicBezTo>
                <a:close/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6666FF"/>
              </a:solidFill>
            </a:endParaRPr>
          </a:p>
        </p:txBody>
      </p:sp>
      <p:sp>
        <p:nvSpPr>
          <p:cNvPr id="53" name="pole tekstowe 52"/>
          <p:cNvSpPr txBox="1"/>
          <p:nvPr/>
        </p:nvSpPr>
        <p:spPr>
          <a:xfrm>
            <a:off x="4149969" y="6189785"/>
            <a:ext cx="57677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solidFill>
                  <a:schemeClr val="tx2"/>
                </a:solidFill>
              </a:rPr>
              <a:t>M</a:t>
            </a:r>
            <a:r>
              <a:rPr lang="pl-PL" sz="2400" i="1" baseline="-25000" dirty="0" smtClean="0">
                <a:solidFill>
                  <a:schemeClr val="tx2"/>
                </a:solidFill>
              </a:rPr>
              <a:t>b</a:t>
            </a:r>
            <a:endParaRPr lang="pl-PL" sz="2400" i="1" dirty="0">
              <a:solidFill>
                <a:schemeClr val="tx2"/>
              </a:solidFill>
            </a:endParaRPr>
          </a:p>
        </p:txBody>
      </p:sp>
      <p:cxnSp>
        <p:nvCxnSpPr>
          <p:cNvPr id="55" name="Łącznik prosty 54"/>
          <p:cNvCxnSpPr>
            <a:stCxn id="52" idx="25"/>
          </p:cNvCxnSpPr>
          <p:nvPr/>
        </p:nvCxnSpPr>
        <p:spPr>
          <a:xfrm>
            <a:off x="3981157" y="6400800"/>
            <a:ext cx="253218" cy="5627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1350528" y="-33010"/>
            <a:ext cx="67863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800" b="1" dirty="0" smtClean="0">
                <a:solidFill>
                  <a:srgbClr val="6666FF"/>
                </a:solidFill>
              </a:rPr>
              <a:t>Szacowanie obciążeń dynamicznych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94619" y="1150374"/>
            <a:ext cx="2477729" cy="796413"/>
          </a:xfrm>
          <a:prstGeom prst="rect">
            <a:avLst/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80224" y="422729"/>
            <a:ext cx="886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/>
              <a:t>W początkowych etapach projektowania</a:t>
            </a:r>
            <a:r>
              <a:rPr lang="pl-PL" sz="2400" dirty="0" smtClean="0"/>
              <a:t> – </a:t>
            </a:r>
            <a:r>
              <a:rPr lang="pl-PL" sz="2400" i="1" dirty="0" smtClean="0">
                <a:solidFill>
                  <a:srgbClr val="6666FF"/>
                </a:solidFill>
              </a:rPr>
              <a:t>zgrubne szacowanie</a:t>
            </a:r>
            <a:endParaRPr lang="pl-PL" sz="2400" u="sng" dirty="0">
              <a:solidFill>
                <a:srgbClr val="6666FF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327355" y="1224117"/>
            <a:ext cx="235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M</a:t>
            </a:r>
            <a:r>
              <a:rPr lang="pl-PL" sz="2400" i="1" baseline="-25000" dirty="0" smtClean="0"/>
              <a:t>imp</a:t>
            </a:r>
            <a:r>
              <a:rPr lang="pl-PL" sz="2400" i="1" dirty="0" smtClean="0"/>
              <a:t> = </a:t>
            </a:r>
            <a:r>
              <a:rPr lang="pl-PL" sz="2400" i="1" dirty="0" err="1" smtClean="0"/>
              <a:t>K</a:t>
            </a:r>
            <a:r>
              <a:rPr lang="pl-PL" sz="2400" i="1" baseline="-25000" dirty="0" err="1" smtClean="0"/>
              <a:t>p</a:t>
            </a:r>
            <a:r>
              <a:rPr lang="pl-PL" sz="2400" i="1" baseline="-25000" dirty="0" smtClean="0"/>
              <a:t> </a:t>
            </a:r>
            <a:r>
              <a:rPr lang="pl-PL" sz="2400" i="1" dirty="0" err="1" smtClean="0"/>
              <a:t>M</a:t>
            </a:r>
            <a:r>
              <a:rPr lang="pl-PL" sz="2400" i="1" baseline="-25000" dirty="0" err="1" smtClean="0"/>
              <a:t>u,nom</a:t>
            </a:r>
            <a:r>
              <a:rPr lang="pl-PL" sz="2400" i="1" dirty="0" smtClean="0"/>
              <a:t> </a:t>
            </a:r>
            <a:r>
              <a:rPr lang="pl-PL" sz="2400" i="1" baseline="-25000" dirty="0" smtClean="0"/>
              <a:t>     </a:t>
            </a:r>
            <a:endParaRPr lang="pl-PL" sz="2400" i="1" dirty="0"/>
          </a:p>
        </p:txBody>
      </p:sp>
      <p:sp>
        <p:nvSpPr>
          <p:cNvPr id="6" name="Dowolny kształt 5"/>
          <p:cNvSpPr/>
          <p:nvPr/>
        </p:nvSpPr>
        <p:spPr>
          <a:xfrm>
            <a:off x="2551469" y="1740310"/>
            <a:ext cx="2170472" cy="336756"/>
          </a:xfrm>
          <a:custGeom>
            <a:avLst/>
            <a:gdLst>
              <a:gd name="connsiteX0" fmla="*/ 0 w 2170472"/>
              <a:gd name="connsiteY0" fmla="*/ 0 h 336756"/>
              <a:gd name="connsiteX1" fmla="*/ 265471 w 2170472"/>
              <a:gd name="connsiteY1" fmla="*/ 221226 h 336756"/>
              <a:gd name="connsiteX2" fmla="*/ 604684 w 2170472"/>
              <a:gd name="connsiteY2" fmla="*/ 309717 h 336756"/>
              <a:gd name="connsiteX3" fmla="*/ 1002891 w 2170472"/>
              <a:gd name="connsiteY3" fmla="*/ 309717 h 336756"/>
              <a:gd name="connsiteX4" fmla="*/ 1991033 w 2170472"/>
              <a:gd name="connsiteY4" fmla="*/ 147484 h 336756"/>
              <a:gd name="connsiteX5" fmla="*/ 2079523 w 2170472"/>
              <a:gd name="connsiteY5" fmla="*/ 117988 h 33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0472" h="336756">
                <a:moveTo>
                  <a:pt x="0" y="0"/>
                </a:moveTo>
                <a:cubicBezTo>
                  <a:pt x="82345" y="84803"/>
                  <a:pt x="164690" y="169607"/>
                  <a:pt x="265471" y="221226"/>
                </a:cubicBezTo>
                <a:cubicBezTo>
                  <a:pt x="366252" y="272846"/>
                  <a:pt x="481781" y="294969"/>
                  <a:pt x="604684" y="309717"/>
                </a:cubicBezTo>
                <a:cubicBezTo>
                  <a:pt x="727587" y="324465"/>
                  <a:pt x="771833" y="336756"/>
                  <a:pt x="1002891" y="309717"/>
                </a:cubicBezTo>
                <a:cubicBezTo>
                  <a:pt x="1233949" y="282678"/>
                  <a:pt x="1811594" y="179439"/>
                  <a:pt x="1991033" y="147484"/>
                </a:cubicBezTo>
                <a:cubicBezTo>
                  <a:pt x="2170472" y="115529"/>
                  <a:pt x="2124997" y="116758"/>
                  <a:pt x="2079523" y="117988"/>
                </a:cubicBezTo>
              </a:path>
            </a:pathLst>
          </a:custGeom>
          <a:ln w="28575">
            <a:solidFill>
              <a:srgbClr val="00B05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586759" y="1563326"/>
            <a:ext cx="37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współczynnik przeciążenia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460090" y="2566219"/>
            <a:ext cx="2359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K</a:t>
            </a:r>
            <a:r>
              <a:rPr lang="pl-PL" sz="2400" i="1" baseline="-25000" dirty="0" smtClean="0"/>
              <a:t>p</a:t>
            </a:r>
            <a:r>
              <a:rPr lang="pl-PL" sz="2400" i="1" dirty="0" smtClean="0"/>
              <a:t> = </a:t>
            </a:r>
            <a:r>
              <a:rPr lang="pl-PL" sz="2400" dirty="0" smtClean="0"/>
              <a:t>1,00</a:t>
            </a:r>
            <a:r>
              <a:rPr lang="pl-PL" sz="2400" dirty="0" smtClean="0">
                <a:latin typeface="Times New Roman"/>
                <a:cs typeface="Times New Roman"/>
              </a:rPr>
              <a:t>÷2,25</a:t>
            </a:r>
            <a:endParaRPr lang="pl-PL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819854" y="2551471"/>
            <a:ext cx="386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zalecenia dotyczące wyboru wartości             w literaturze</a:t>
            </a:r>
            <a:endParaRPr lang="pl-PL" sz="2400" dirty="0"/>
          </a:p>
        </p:txBody>
      </p:sp>
      <p:sp>
        <p:nvSpPr>
          <p:cNvPr id="10" name="Prostokąt 9"/>
          <p:cNvSpPr/>
          <p:nvPr/>
        </p:nvSpPr>
        <p:spPr>
          <a:xfrm>
            <a:off x="511971" y="4099740"/>
            <a:ext cx="7304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u="sng" dirty="0" smtClean="0"/>
              <a:t>W dalszych etapach projektowania</a:t>
            </a:r>
            <a:r>
              <a:rPr lang="pl-PL" sz="2400" dirty="0" smtClean="0"/>
              <a:t> – </a:t>
            </a:r>
            <a:r>
              <a:rPr lang="pl-PL" sz="2400" i="1" dirty="0" smtClean="0">
                <a:solidFill>
                  <a:srgbClr val="6666FF"/>
                </a:solidFill>
              </a:rPr>
              <a:t>szacowanie oparte na modelach dynamiki maszyny</a:t>
            </a:r>
            <a:r>
              <a:rPr lang="pl-PL" sz="2400" dirty="0" smtClean="0">
                <a:solidFill>
                  <a:srgbClr val="6666FF"/>
                </a:solidFill>
              </a:rPr>
              <a:t> </a:t>
            </a:r>
            <a:endParaRPr lang="pl-PL" sz="2400" u="sng" dirty="0">
              <a:solidFill>
                <a:srgbClr val="6666FF"/>
              </a:solidFill>
            </a:endParaRPr>
          </a:p>
        </p:txBody>
      </p:sp>
      <p:grpSp>
        <p:nvGrpSpPr>
          <p:cNvPr id="18" name="Grupa 17"/>
          <p:cNvGrpSpPr/>
          <p:nvPr/>
        </p:nvGrpSpPr>
        <p:grpSpPr>
          <a:xfrm>
            <a:off x="442453" y="4911213"/>
            <a:ext cx="7285683" cy="1775513"/>
            <a:chOff x="442453" y="4911213"/>
            <a:chExt cx="7285683" cy="1775513"/>
          </a:xfrm>
        </p:grpSpPr>
        <p:sp>
          <p:nvSpPr>
            <p:cNvPr id="13" name="pole tekstowe 12"/>
            <p:cNvSpPr txBox="1"/>
            <p:nvPr/>
          </p:nvSpPr>
          <p:spPr>
            <a:xfrm>
              <a:off x="442453" y="5486397"/>
              <a:ext cx="39968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/>
                <a:t>Zwykle ‒ to zbiór </a:t>
              </a:r>
              <a:r>
                <a:rPr lang="pl-PL" sz="2400" dirty="0" smtClean="0"/>
                <a:t>równań </a:t>
              </a:r>
              <a:r>
                <a:rPr lang="pl-PL" sz="2400" dirty="0" smtClean="0"/>
                <a:t>różniczkowych o </a:t>
              </a:r>
              <a:r>
                <a:rPr lang="pl-PL" sz="2400" dirty="0" smtClean="0"/>
                <a:t>ogólnej postaci</a:t>
              </a:r>
              <a:endParaRPr lang="pl-PL" sz="2400" dirty="0"/>
            </a:p>
          </p:txBody>
        </p:sp>
        <p:sp>
          <p:nvSpPr>
            <p:cNvPr id="16" name="Strzałka w dół 15"/>
            <p:cNvSpPr/>
            <p:nvPr/>
          </p:nvSpPr>
          <p:spPr>
            <a:xfrm>
              <a:off x="1445342" y="4911213"/>
              <a:ext cx="1135626" cy="663677"/>
            </a:xfrm>
            <a:prstGeom prst="downArrow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Dowolny kształt 16"/>
            <p:cNvSpPr/>
            <p:nvPr/>
          </p:nvSpPr>
          <p:spPr>
            <a:xfrm flipV="1">
              <a:off x="3856382" y="5777947"/>
              <a:ext cx="1431235" cy="45719"/>
            </a:xfrm>
            <a:custGeom>
              <a:avLst/>
              <a:gdLst>
                <a:gd name="connsiteX0" fmla="*/ 0 w 2462980"/>
                <a:gd name="connsiteY0" fmla="*/ 132735 h 132735"/>
                <a:gd name="connsiteX1" fmla="*/ 1238864 w 2462980"/>
                <a:gd name="connsiteY1" fmla="*/ 132735 h 132735"/>
                <a:gd name="connsiteX2" fmla="*/ 1799303 w 2462980"/>
                <a:gd name="connsiteY2" fmla="*/ 88490 h 132735"/>
                <a:gd name="connsiteX3" fmla="*/ 2462980 w 2462980"/>
                <a:gd name="connsiteY3" fmla="*/ 0 h 132735"/>
                <a:gd name="connsiteX4" fmla="*/ 2462980 w 2462980"/>
                <a:gd name="connsiteY4" fmla="*/ 0 h 13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980" h="132735">
                  <a:moveTo>
                    <a:pt x="0" y="132735"/>
                  </a:moveTo>
                  <a:lnTo>
                    <a:pt x="1238864" y="132735"/>
                  </a:lnTo>
                  <a:cubicBezTo>
                    <a:pt x="1538748" y="125361"/>
                    <a:pt x="1595284" y="110613"/>
                    <a:pt x="1799303" y="88490"/>
                  </a:cubicBezTo>
                  <a:cubicBezTo>
                    <a:pt x="2003322" y="66368"/>
                    <a:pt x="2462980" y="0"/>
                    <a:pt x="2462980" y="0"/>
                  </a:cubicBezTo>
                  <a:lnTo>
                    <a:pt x="2462980" y="0"/>
                  </a:lnTo>
                </a:path>
              </a:pathLst>
            </a:cu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0" name="Grupa 19"/>
            <p:cNvGrpSpPr/>
            <p:nvPr/>
          </p:nvGrpSpPr>
          <p:grpSpPr>
            <a:xfrm>
              <a:off x="5383143" y="5412652"/>
              <a:ext cx="2344993" cy="884904"/>
              <a:chOff x="5383143" y="5412652"/>
              <a:chExt cx="2344993" cy="884904"/>
            </a:xfrm>
          </p:grpSpPr>
          <p:sp>
            <p:nvSpPr>
              <p:cNvPr id="11" name="Prostokąt 10"/>
              <p:cNvSpPr/>
              <p:nvPr/>
            </p:nvSpPr>
            <p:spPr>
              <a:xfrm>
                <a:off x="5383143" y="5412652"/>
                <a:ext cx="2344993" cy="884904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45057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48633" y="5486400"/>
                <a:ext cx="1905000" cy="752475"/>
              </a:xfrm>
              <a:prstGeom prst="rect">
                <a:avLst/>
              </a:prstGeom>
              <a:noFill/>
            </p:spPr>
          </p:pic>
        </p:grpSp>
      </p:grpSp>
      <p:cxnSp>
        <p:nvCxnSpPr>
          <p:cNvPr id="19" name="Łącznik prosty ze strzałką 18"/>
          <p:cNvCxnSpPr/>
          <p:nvPr/>
        </p:nvCxnSpPr>
        <p:spPr>
          <a:xfrm>
            <a:off x="5092505" y="3179299"/>
            <a:ext cx="675249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12</a:t>
            </a:fld>
            <a:endParaRPr lang="pl-PL"/>
          </a:p>
        </p:txBody>
      </p:sp>
      <p:grpSp>
        <p:nvGrpSpPr>
          <p:cNvPr id="72" name="Grupa 71"/>
          <p:cNvGrpSpPr/>
          <p:nvPr/>
        </p:nvGrpSpPr>
        <p:grpSpPr>
          <a:xfrm>
            <a:off x="235974" y="1327355"/>
            <a:ext cx="6784258" cy="1165122"/>
            <a:chOff x="235974" y="1327355"/>
            <a:chExt cx="6784258" cy="1165122"/>
          </a:xfrm>
        </p:grpSpPr>
        <p:sp>
          <p:nvSpPr>
            <p:cNvPr id="6" name="pole tekstowe 5"/>
            <p:cNvSpPr txBox="1"/>
            <p:nvPr/>
          </p:nvSpPr>
          <p:spPr>
            <a:xfrm>
              <a:off x="339213" y="1415845"/>
              <a:ext cx="63288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/>
                <a:t>Główne założenie upraszczające:</a:t>
              </a:r>
            </a:p>
            <a:p>
              <a:r>
                <a:rPr lang="pl-PL" sz="2400" u="sng" dirty="0" smtClean="0"/>
                <a:t>wszystkie elementy – doskonale sztywne</a:t>
              </a:r>
              <a:endParaRPr lang="pl-PL" sz="2400" u="sng" dirty="0"/>
            </a:p>
          </p:txBody>
        </p:sp>
        <p:grpSp>
          <p:nvGrpSpPr>
            <p:cNvPr id="71" name="Grupa 70"/>
            <p:cNvGrpSpPr/>
            <p:nvPr/>
          </p:nvGrpSpPr>
          <p:grpSpPr>
            <a:xfrm>
              <a:off x="235974" y="1327355"/>
              <a:ext cx="6784258" cy="1165122"/>
              <a:chOff x="235974" y="1327355"/>
              <a:chExt cx="6784258" cy="1165122"/>
            </a:xfrm>
          </p:grpSpPr>
          <p:sp>
            <p:nvSpPr>
              <p:cNvPr id="8" name="Prostokąt 7"/>
              <p:cNvSpPr/>
              <p:nvPr/>
            </p:nvSpPr>
            <p:spPr>
              <a:xfrm>
                <a:off x="235974" y="1327355"/>
                <a:ext cx="6784258" cy="1165122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" name="Strzałka zakrzywiona w lewo 6"/>
              <p:cNvSpPr/>
              <p:nvPr/>
            </p:nvSpPr>
            <p:spPr>
              <a:xfrm>
                <a:off x="5545394" y="1696065"/>
                <a:ext cx="766915" cy="501444"/>
              </a:xfrm>
              <a:prstGeom prst="curvedLeftArrow">
                <a:avLst>
                  <a:gd name="adj1" fmla="val 18747"/>
                  <a:gd name="adj2" fmla="val 50000"/>
                  <a:gd name="adj3" fmla="val 25000"/>
                </a:avLst>
              </a:prstGeom>
              <a:solidFill>
                <a:srgbClr val="FFFFCC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3" name="Grupa 72"/>
          <p:cNvGrpSpPr/>
          <p:nvPr/>
        </p:nvGrpSpPr>
        <p:grpSpPr>
          <a:xfrm>
            <a:off x="180115" y="0"/>
            <a:ext cx="8072027" cy="6471377"/>
            <a:chOff x="180115" y="0"/>
            <a:chExt cx="8072027" cy="6471377"/>
          </a:xfrm>
        </p:grpSpPr>
        <p:sp>
          <p:nvSpPr>
            <p:cNvPr id="3" name="pole tekstowe 2"/>
            <p:cNvSpPr txBox="1"/>
            <p:nvPr/>
          </p:nvSpPr>
          <p:spPr>
            <a:xfrm>
              <a:off x="180115" y="0"/>
              <a:ext cx="55735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b="1" dirty="0" smtClean="0">
                  <a:solidFill>
                    <a:srgbClr val="6666FF"/>
                  </a:solidFill>
                  <a:latin typeface="Times New Roman" pitchFamily="18" charset="0"/>
                  <a:cs typeface="Times New Roman" pitchFamily="18" charset="0"/>
                </a:rPr>
                <a:t>Model UPN  z członami sztywnymi</a:t>
              </a:r>
            </a:p>
            <a:p>
              <a:r>
                <a:rPr lang="pl-PL" sz="2800" b="1" dirty="0" smtClean="0">
                  <a:solidFill>
                    <a:srgbClr val="6666FF"/>
                  </a:solidFill>
                  <a:latin typeface="Times New Roman" pitchFamily="18" charset="0"/>
                  <a:cs typeface="Times New Roman" pitchFamily="18" charset="0"/>
                </a:rPr>
                <a:t>i jednym stopniu swobody </a:t>
              </a:r>
            </a:p>
          </p:txBody>
        </p:sp>
        <p:sp>
          <p:nvSpPr>
            <p:cNvPr id="46115" name="AutoShape 35"/>
            <p:cNvSpPr>
              <a:spLocks noChangeAspect="1" noChangeArrowheads="1" noTextEdit="1"/>
            </p:cNvSpPr>
            <p:nvPr/>
          </p:nvSpPr>
          <p:spPr bwMode="auto">
            <a:xfrm>
              <a:off x="635089" y="2937170"/>
              <a:ext cx="2944813" cy="291782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113" name="Oval 33"/>
            <p:cNvSpPr>
              <a:spLocks noChangeArrowheads="1"/>
            </p:cNvSpPr>
            <p:nvPr/>
          </p:nvSpPr>
          <p:spPr bwMode="auto">
            <a:xfrm>
              <a:off x="1370796" y="3552987"/>
              <a:ext cx="695250" cy="1895697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112" name="Freeform 32"/>
            <p:cNvSpPr>
              <a:spLocks/>
            </p:cNvSpPr>
            <p:nvPr/>
          </p:nvSpPr>
          <p:spPr bwMode="auto">
            <a:xfrm rot="21378651">
              <a:off x="1507077" y="3553622"/>
              <a:ext cx="219051" cy="157446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165" y="92"/>
                </a:cxn>
                <a:cxn ang="0">
                  <a:pos x="0" y="347"/>
                </a:cxn>
              </a:cxnLst>
              <a:rect l="0" t="0" r="r" b="b"/>
              <a:pathLst>
                <a:path w="345" h="347">
                  <a:moveTo>
                    <a:pt x="345" y="0"/>
                  </a:moveTo>
                  <a:cubicBezTo>
                    <a:pt x="315" y="15"/>
                    <a:pt x="222" y="34"/>
                    <a:pt x="165" y="92"/>
                  </a:cubicBezTo>
                  <a:cubicBezTo>
                    <a:pt x="108" y="150"/>
                    <a:pt x="34" y="294"/>
                    <a:pt x="0" y="347"/>
                  </a:cubicBezTo>
                </a:path>
              </a:pathLst>
            </a:custGeom>
            <a:noFill/>
            <a:ln w="571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111" name="Freeform 31"/>
            <p:cNvSpPr>
              <a:spLocks/>
            </p:cNvSpPr>
            <p:nvPr/>
          </p:nvSpPr>
          <p:spPr bwMode="auto">
            <a:xfrm>
              <a:off x="1528902" y="5265844"/>
              <a:ext cx="219051" cy="1828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" y="198"/>
                </a:cxn>
                <a:cxn ang="0">
                  <a:pos x="345" y="288"/>
                </a:cxn>
              </a:cxnLst>
              <a:rect l="0" t="0" r="r" b="b"/>
              <a:pathLst>
                <a:path w="345" h="288">
                  <a:moveTo>
                    <a:pt x="0" y="0"/>
                  </a:moveTo>
                  <a:cubicBezTo>
                    <a:pt x="17" y="33"/>
                    <a:pt x="48" y="150"/>
                    <a:pt x="105" y="198"/>
                  </a:cubicBezTo>
                  <a:cubicBezTo>
                    <a:pt x="162" y="246"/>
                    <a:pt x="295" y="269"/>
                    <a:pt x="345" y="288"/>
                  </a:cubicBezTo>
                </a:path>
              </a:pathLst>
            </a:cu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110" name="AutoShape 30"/>
            <p:cNvSpPr>
              <a:spLocks noChangeShapeType="1"/>
            </p:cNvSpPr>
            <p:nvPr/>
          </p:nvSpPr>
          <p:spPr bwMode="auto">
            <a:xfrm flipV="1">
              <a:off x="1357641" y="5443971"/>
              <a:ext cx="408896" cy="63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109" name="AutoShape 29"/>
            <p:cNvSpPr>
              <a:spLocks noChangeShapeType="1"/>
            </p:cNvSpPr>
            <p:nvPr/>
          </p:nvSpPr>
          <p:spPr bwMode="auto">
            <a:xfrm>
              <a:off x="2099241" y="4500836"/>
              <a:ext cx="635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108" name="AutoShape 28"/>
            <p:cNvSpPr>
              <a:spLocks noChangeShapeType="1"/>
            </p:cNvSpPr>
            <p:nvPr/>
          </p:nvSpPr>
          <p:spPr bwMode="auto">
            <a:xfrm>
              <a:off x="2099241" y="4500836"/>
              <a:ext cx="635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107" name="AutoShape 27"/>
            <p:cNvSpPr>
              <a:spLocks noChangeShapeType="1"/>
            </p:cNvSpPr>
            <p:nvPr/>
          </p:nvSpPr>
          <p:spPr bwMode="auto">
            <a:xfrm>
              <a:off x="2071769" y="4307203"/>
              <a:ext cx="594931" cy="63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106" name="AutoShape 26"/>
            <p:cNvSpPr>
              <a:spLocks noChangeShapeType="1"/>
            </p:cNvSpPr>
            <p:nvPr/>
          </p:nvSpPr>
          <p:spPr bwMode="auto">
            <a:xfrm>
              <a:off x="2067056" y="4697643"/>
              <a:ext cx="594931" cy="190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46103" name="Group 23"/>
            <p:cNvGrpSpPr>
              <a:grpSpLocks/>
            </p:cNvGrpSpPr>
            <p:nvPr/>
          </p:nvGrpSpPr>
          <p:grpSpPr bwMode="auto">
            <a:xfrm>
              <a:off x="2209084" y="4738274"/>
              <a:ext cx="252068" cy="48249"/>
              <a:chOff x="6304" y="2820"/>
              <a:chExt cx="397" cy="76"/>
            </a:xfrm>
          </p:grpSpPr>
          <p:sp>
            <p:nvSpPr>
              <p:cNvPr id="46105" name="AutoShape 25"/>
              <p:cNvSpPr>
                <a:spLocks noChangeShapeType="1"/>
              </p:cNvSpPr>
              <p:nvPr/>
            </p:nvSpPr>
            <p:spPr bwMode="auto">
              <a:xfrm>
                <a:off x="6304" y="2820"/>
                <a:ext cx="39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6104" name="AutoShape 24"/>
              <p:cNvSpPr>
                <a:spLocks noChangeShapeType="1"/>
              </p:cNvSpPr>
              <p:nvPr/>
            </p:nvSpPr>
            <p:spPr bwMode="auto">
              <a:xfrm>
                <a:off x="6304" y="2895"/>
                <a:ext cx="397" cy="1"/>
              </a:xfrm>
              <a:prstGeom prst="straightConnector1">
                <a:avLst/>
              </a:prstGeom>
              <a:noFill/>
              <a:ln w="76200">
                <a:solidFill>
                  <a:srgbClr val="A5A5A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6100" name="Group 20"/>
            <p:cNvGrpSpPr>
              <a:grpSpLocks/>
            </p:cNvGrpSpPr>
            <p:nvPr/>
          </p:nvGrpSpPr>
          <p:grpSpPr bwMode="auto">
            <a:xfrm rot="10800000">
              <a:off x="2209719" y="4224036"/>
              <a:ext cx="252068" cy="48249"/>
              <a:chOff x="6304" y="2820"/>
              <a:chExt cx="397" cy="76"/>
            </a:xfrm>
          </p:grpSpPr>
          <p:sp>
            <p:nvSpPr>
              <p:cNvPr id="46102" name="AutoShape 22"/>
              <p:cNvSpPr>
                <a:spLocks noChangeShapeType="1"/>
              </p:cNvSpPr>
              <p:nvPr/>
            </p:nvSpPr>
            <p:spPr bwMode="auto">
              <a:xfrm>
                <a:off x="6304" y="2820"/>
                <a:ext cx="39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6101" name="AutoShape 21"/>
              <p:cNvSpPr>
                <a:spLocks noChangeShapeType="1"/>
              </p:cNvSpPr>
              <p:nvPr/>
            </p:nvSpPr>
            <p:spPr bwMode="auto">
              <a:xfrm>
                <a:off x="6304" y="2895"/>
                <a:ext cx="397" cy="1"/>
              </a:xfrm>
              <a:prstGeom prst="straightConnector1">
                <a:avLst/>
              </a:prstGeom>
              <a:noFill/>
              <a:ln w="76200">
                <a:solidFill>
                  <a:srgbClr val="A5A5A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46099" name="Arc 19"/>
            <p:cNvSpPr>
              <a:spLocks/>
            </p:cNvSpPr>
            <p:nvPr/>
          </p:nvSpPr>
          <p:spPr bwMode="auto">
            <a:xfrm>
              <a:off x="2646015" y="4307838"/>
              <a:ext cx="102224" cy="391710"/>
            </a:xfrm>
            <a:custGeom>
              <a:avLst/>
              <a:gdLst>
                <a:gd name="G0" fmla="+- 0 0 0"/>
                <a:gd name="G1" fmla="+- 21446 0 0"/>
                <a:gd name="G2" fmla="+- 21600 0 0"/>
                <a:gd name="T0" fmla="*/ 2572 w 21600"/>
                <a:gd name="T1" fmla="*/ 0 h 42969"/>
                <a:gd name="T2" fmla="*/ 1817 w 21600"/>
                <a:gd name="T3" fmla="*/ 42969 h 42969"/>
                <a:gd name="T4" fmla="*/ 0 w 21600"/>
                <a:gd name="T5" fmla="*/ 21446 h 42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69" fill="none" extrusionOk="0">
                  <a:moveTo>
                    <a:pt x="2572" y="-1"/>
                  </a:moveTo>
                  <a:cubicBezTo>
                    <a:pt x="13428" y="1301"/>
                    <a:pt x="21600" y="10511"/>
                    <a:pt x="21600" y="21446"/>
                  </a:cubicBezTo>
                  <a:cubicBezTo>
                    <a:pt x="21600" y="32670"/>
                    <a:pt x="13002" y="42025"/>
                    <a:pt x="1817" y="42969"/>
                  </a:cubicBezTo>
                </a:path>
                <a:path w="21600" h="42969" stroke="0" extrusionOk="0">
                  <a:moveTo>
                    <a:pt x="2572" y="-1"/>
                  </a:moveTo>
                  <a:cubicBezTo>
                    <a:pt x="13428" y="1301"/>
                    <a:pt x="21600" y="10511"/>
                    <a:pt x="21600" y="21446"/>
                  </a:cubicBezTo>
                  <a:cubicBezTo>
                    <a:pt x="21600" y="32670"/>
                    <a:pt x="13002" y="42025"/>
                    <a:pt x="1817" y="42969"/>
                  </a:cubicBezTo>
                  <a:lnTo>
                    <a:pt x="0" y="2144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098" name="AutoShape 18"/>
            <p:cNvSpPr>
              <a:spLocks noChangeShapeType="1"/>
            </p:cNvSpPr>
            <p:nvPr/>
          </p:nvSpPr>
          <p:spPr bwMode="auto">
            <a:xfrm flipV="1">
              <a:off x="1344942" y="3551717"/>
              <a:ext cx="408896" cy="63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097" name="AutoShape 17"/>
            <p:cNvSpPr>
              <a:spLocks noChangeArrowheads="1"/>
            </p:cNvSpPr>
            <p:nvPr/>
          </p:nvSpPr>
          <p:spPr bwMode="auto">
            <a:xfrm>
              <a:off x="1094779" y="3382209"/>
              <a:ext cx="898428" cy="810719"/>
            </a:xfrm>
            <a:prstGeom prst="curvedDownArrow">
              <a:avLst>
                <a:gd name="adj1" fmla="val 16411"/>
                <a:gd name="adj2" fmla="val 33288"/>
                <a:gd name="adj3" fmla="val 3497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096" name="Oval 16"/>
            <p:cNvSpPr>
              <a:spLocks noChangeArrowheads="1"/>
            </p:cNvSpPr>
            <p:nvPr/>
          </p:nvSpPr>
          <p:spPr bwMode="auto">
            <a:xfrm>
              <a:off x="981127" y="3553622"/>
              <a:ext cx="695250" cy="189569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095" name="AutoShape 15"/>
            <p:cNvSpPr>
              <a:spLocks noChangeShapeType="1"/>
            </p:cNvSpPr>
            <p:nvPr/>
          </p:nvSpPr>
          <p:spPr bwMode="auto">
            <a:xfrm>
              <a:off x="1329069" y="3490136"/>
              <a:ext cx="635" cy="20740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094" name="AutoShape 14"/>
            <p:cNvSpPr>
              <a:spLocks noChangeShapeType="1"/>
            </p:cNvSpPr>
            <p:nvPr/>
          </p:nvSpPr>
          <p:spPr bwMode="auto">
            <a:xfrm>
              <a:off x="875093" y="4500836"/>
              <a:ext cx="2108608" cy="12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46087" name="Group 7"/>
            <p:cNvGrpSpPr>
              <a:grpSpLocks/>
            </p:cNvGrpSpPr>
            <p:nvPr/>
          </p:nvGrpSpPr>
          <p:grpSpPr bwMode="auto">
            <a:xfrm>
              <a:off x="2757665" y="4215783"/>
              <a:ext cx="429849" cy="522491"/>
              <a:chOff x="7274" y="2788"/>
              <a:chExt cx="1993" cy="2529"/>
            </a:xfrm>
          </p:grpSpPr>
          <p:sp>
            <p:nvSpPr>
              <p:cNvPr id="46093" name="AutoShape 13"/>
              <p:cNvSpPr>
                <a:spLocks noChangeArrowheads="1"/>
              </p:cNvSpPr>
              <p:nvPr/>
            </p:nvSpPr>
            <p:spPr bwMode="auto">
              <a:xfrm rot="70754">
                <a:off x="7464" y="2788"/>
                <a:ext cx="1754" cy="1895"/>
              </a:xfrm>
              <a:prstGeom prst="curvedDownArrow">
                <a:avLst>
                  <a:gd name="adj1" fmla="val 32843"/>
                  <a:gd name="adj2" fmla="val 48074"/>
                  <a:gd name="adj3" fmla="val 37789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6092" name="AutoShape 12"/>
              <p:cNvSpPr>
                <a:spLocks noChangeArrowheads="1"/>
              </p:cNvSpPr>
              <p:nvPr/>
            </p:nvSpPr>
            <p:spPr bwMode="auto">
              <a:xfrm flipV="1">
                <a:off x="7274" y="4432"/>
                <a:ext cx="940" cy="885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6091" name="Rectangle 11"/>
              <p:cNvSpPr>
                <a:spLocks noChangeArrowheads="1"/>
              </p:cNvSpPr>
              <p:nvPr/>
            </p:nvSpPr>
            <p:spPr bwMode="auto">
              <a:xfrm>
                <a:off x="8243" y="3843"/>
                <a:ext cx="1024" cy="10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6090" name="Arc 10"/>
              <p:cNvSpPr>
                <a:spLocks/>
              </p:cNvSpPr>
              <p:nvPr/>
            </p:nvSpPr>
            <p:spPr bwMode="auto">
              <a:xfrm rot="5108570">
                <a:off x="8411" y="4272"/>
                <a:ext cx="1110" cy="2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4641"/>
                  <a:gd name="T1" fmla="*/ 0 h 21600"/>
                  <a:gd name="T2" fmla="*/ 14641 w 14641"/>
                  <a:gd name="T3" fmla="*/ 5720 h 21600"/>
                  <a:gd name="T4" fmla="*/ 0 w 14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41" h="21600" fill="none" extrusionOk="0">
                    <a:moveTo>
                      <a:pt x="-1" y="0"/>
                    </a:moveTo>
                    <a:cubicBezTo>
                      <a:pt x="5425" y="0"/>
                      <a:pt x="10652" y="2041"/>
                      <a:pt x="14641" y="5719"/>
                    </a:cubicBezTo>
                  </a:path>
                  <a:path w="14641" h="21600" stroke="0" extrusionOk="0">
                    <a:moveTo>
                      <a:pt x="-1" y="0"/>
                    </a:moveTo>
                    <a:cubicBezTo>
                      <a:pt x="5425" y="0"/>
                      <a:pt x="10652" y="2041"/>
                      <a:pt x="14641" y="571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6089" name="Arc 9"/>
              <p:cNvSpPr>
                <a:spLocks/>
              </p:cNvSpPr>
              <p:nvPr/>
            </p:nvSpPr>
            <p:spPr bwMode="auto">
              <a:xfrm rot="5108570">
                <a:off x="7831" y="4273"/>
                <a:ext cx="1110" cy="21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4641"/>
                  <a:gd name="T1" fmla="*/ 0 h 21600"/>
                  <a:gd name="T2" fmla="*/ 14641 w 14641"/>
                  <a:gd name="T3" fmla="*/ 5720 h 21600"/>
                  <a:gd name="T4" fmla="*/ 0 w 14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41" h="21600" fill="none" extrusionOk="0">
                    <a:moveTo>
                      <a:pt x="-1" y="0"/>
                    </a:moveTo>
                    <a:cubicBezTo>
                      <a:pt x="5425" y="0"/>
                      <a:pt x="10652" y="2041"/>
                      <a:pt x="14641" y="5719"/>
                    </a:cubicBezTo>
                  </a:path>
                  <a:path w="14641" h="21600" stroke="0" extrusionOk="0">
                    <a:moveTo>
                      <a:pt x="-1" y="0"/>
                    </a:moveTo>
                    <a:cubicBezTo>
                      <a:pt x="5425" y="0"/>
                      <a:pt x="10652" y="2041"/>
                      <a:pt x="14641" y="571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6088" name="AutoShape 8"/>
              <p:cNvSpPr>
                <a:spLocks noChangeShapeType="1"/>
              </p:cNvSpPr>
              <p:nvPr/>
            </p:nvSpPr>
            <p:spPr bwMode="auto">
              <a:xfrm>
                <a:off x="7455" y="4432"/>
                <a:ext cx="578" cy="1"/>
              </a:xfrm>
              <a:prstGeom prst="straightConnector1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2988784" y="3918671"/>
              <a:ext cx="525088" cy="469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kumimoji="0" lang="pl-PL" sz="2000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2055431" y="5324886"/>
              <a:ext cx="297783" cy="377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084" name="AutoShape 4"/>
            <p:cNvSpPr>
              <a:spLocks noChangeShapeType="1"/>
            </p:cNvSpPr>
            <p:nvPr/>
          </p:nvSpPr>
          <p:spPr bwMode="auto">
            <a:xfrm flipH="1" flipV="1">
              <a:off x="1814157" y="5169980"/>
              <a:ext cx="344133" cy="3085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Prostokąt 43"/>
            <p:cNvSpPr/>
            <p:nvPr/>
          </p:nvSpPr>
          <p:spPr>
            <a:xfrm>
              <a:off x="6191251" y="3498502"/>
              <a:ext cx="490384" cy="18822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46" name="Łącznik prosty 45"/>
            <p:cNvCxnSpPr/>
            <p:nvPr/>
          </p:nvCxnSpPr>
          <p:spPr>
            <a:xfrm rot="10800000" flipH="1">
              <a:off x="6165443" y="4427651"/>
              <a:ext cx="1460090" cy="7375"/>
            </a:xfrm>
            <a:prstGeom prst="line">
              <a:avLst/>
            </a:prstGeom>
            <a:ln w="63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/>
            <p:cNvCxnSpPr/>
            <p:nvPr/>
          </p:nvCxnSpPr>
          <p:spPr>
            <a:xfrm>
              <a:off x="6681401" y="4265417"/>
              <a:ext cx="7816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Łącznik prosty 48"/>
            <p:cNvCxnSpPr/>
            <p:nvPr/>
          </p:nvCxnSpPr>
          <p:spPr>
            <a:xfrm>
              <a:off x="6671801" y="4609547"/>
              <a:ext cx="7816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Dowolny kształt 51"/>
            <p:cNvSpPr/>
            <p:nvPr/>
          </p:nvSpPr>
          <p:spPr>
            <a:xfrm>
              <a:off x="7444921" y="4269514"/>
              <a:ext cx="29029" cy="337457"/>
            </a:xfrm>
            <a:custGeom>
              <a:avLst/>
              <a:gdLst>
                <a:gd name="connsiteX0" fmla="*/ 10886 w 29029"/>
                <a:gd name="connsiteY0" fmla="*/ 0 h 337457"/>
                <a:gd name="connsiteX1" fmla="*/ 21771 w 29029"/>
                <a:gd name="connsiteY1" fmla="*/ 54429 h 337457"/>
                <a:gd name="connsiteX2" fmla="*/ 29029 w 29029"/>
                <a:gd name="connsiteY2" fmla="*/ 90714 h 337457"/>
                <a:gd name="connsiteX3" fmla="*/ 25400 w 29029"/>
                <a:gd name="connsiteY3" fmla="*/ 105229 h 337457"/>
                <a:gd name="connsiteX4" fmla="*/ 14514 w 29029"/>
                <a:gd name="connsiteY4" fmla="*/ 112486 h 337457"/>
                <a:gd name="connsiteX5" fmla="*/ 7257 w 29029"/>
                <a:gd name="connsiteY5" fmla="*/ 123372 h 337457"/>
                <a:gd name="connsiteX6" fmla="*/ 18143 w 29029"/>
                <a:gd name="connsiteY6" fmla="*/ 170543 h 337457"/>
                <a:gd name="connsiteX7" fmla="*/ 18143 w 29029"/>
                <a:gd name="connsiteY7" fmla="*/ 246743 h 337457"/>
                <a:gd name="connsiteX8" fmla="*/ 10886 w 29029"/>
                <a:gd name="connsiteY8" fmla="*/ 257629 h 337457"/>
                <a:gd name="connsiteX9" fmla="*/ 0 w 29029"/>
                <a:gd name="connsiteY9" fmla="*/ 264886 h 337457"/>
                <a:gd name="connsiteX10" fmla="*/ 3629 w 29029"/>
                <a:gd name="connsiteY10" fmla="*/ 290286 h 337457"/>
                <a:gd name="connsiteX11" fmla="*/ 7257 w 29029"/>
                <a:gd name="connsiteY11" fmla="*/ 301172 h 337457"/>
                <a:gd name="connsiteX12" fmla="*/ 0 w 29029"/>
                <a:gd name="connsiteY12" fmla="*/ 337457 h 33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29" h="337457">
                  <a:moveTo>
                    <a:pt x="10886" y="0"/>
                  </a:moveTo>
                  <a:cubicBezTo>
                    <a:pt x="27178" y="24439"/>
                    <a:pt x="14587" y="1749"/>
                    <a:pt x="21771" y="54429"/>
                  </a:cubicBezTo>
                  <a:cubicBezTo>
                    <a:pt x="23438" y="66650"/>
                    <a:pt x="29029" y="90714"/>
                    <a:pt x="29029" y="90714"/>
                  </a:cubicBezTo>
                  <a:cubicBezTo>
                    <a:pt x="27819" y="95552"/>
                    <a:pt x="28166" y="101079"/>
                    <a:pt x="25400" y="105229"/>
                  </a:cubicBezTo>
                  <a:cubicBezTo>
                    <a:pt x="22981" y="108858"/>
                    <a:pt x="17598" y="109402"/>
                    <a:pt x="14514" y="112486"/>
                  </a:cubicBezTo>
                  <a:cubicBezTo>
                    <a:pt x="11430" y="115570"/>
                    <a:pt x="9676" y="119743"/>
                    <a:pt x="7257" y="123372"/>
                  </a:cubicBezTo>
                  <a:cubicBezTo>
                    <a:pt x="15264" y="163408"/>
                    <a:pt x="10613" y="147956"/>
                    <a:pt x="18143" y="170543"/>
                  </a:cubicBezTo>
                  <a:cubicBezTo>
                    <a:pt x="22767" y="202916"/>
                    <a:pt x="25168" y="206931"/>
                    <a:pt x="18143" y="246743"/>
                  </a:cubicBezTo>
                  <a:cubicBezTo>
                    <a:pt x="17385" y="251038"/>
                    <a:pt x="13970" y="254545"/>
                    <a:pt x="10886" y="257629"/>
                  </a:cubicBezTo>
                  <a:cubicBezTo>
                    <a:pt x="7802" y="260713"/>
                    <a:pt x="3629" y="262467"/>
                    <a:pt x="0" y="264886"/>
                  </a:cubicBezTo>
                  <a:cubicBezTo>
                    <a:pt x="1210" y="273353"/>
                    <a:pt x="1952" y="281899"/>
                    <a:pt x="3629" y="290286"/>
                  </a:cubicBezTo>
                  <a:cubicBezTo>
                    <a:pt x="4379" y="294037"/>
                    <a:pt x="7257" y="297347"/>
                    <a:pt x="7257" y="301172"/>
                  </a:cubicBezTo>
                  <a:cubicBezTo>
                    <a:pt x="7257" y="331713"/>
                    <a:pt x="10779" y="326681"/>
                    <a:pt x="0" y="33745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56" name="Grupa 55"/>
            <p:cNvGrpSpPr/>
            <p:nvPr/>
          </p:nvGrpSpPr>
          <p:grpSpPr>
            <a:xfrm rot="10800000">
              <a:off x="6738980" y="4649459"/>
              <a:ext cx="252370" cy="47174"/>
              <a:chOff x="5173359" y="3740434"/>
              <a:chExt cx="252370" cy="47174"/>
            </a:xfrm>
          </p:grpSpPr>
          <p:sp>
            <p:nvSpPr>
              <p:cNvPr id="53" name="AutoShape 21"/>
              <p:cNvSpPr>
                <a:spLocks noChangeShapeType="1"/>
              </p:cNvSpPr>
              <p:nvPr/>
            </p:nvSpPr>
            <p:spPr bwMode="auto">
              <a:xfrm rot="10800000">
                <a:off x="5173359" y="3740434"/>
                <a:ext cx="252068" cy="635"/>
              </a:xfrm>
              <a:prstGeom prst="straightConnector1">
                <a:avLst/>
              </a:prstGeom>
              <a:noFill/>
              <a:ln w="76200">
                <a:solidFill>
                  <a:srgbClr val="A5A5A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55" name="Łącznik prosty 54"/>
              <p:cNvCxnSpPr/>
              <p:nvPr/>
            </p:nvCxnSpPr>
            <p:spPr>
              <a:xfrm>
                <a:off x="5174378" y="3787608"/>
                <a:ext cx="25135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upa 56"/>
            <p:cNvGrpSpPr/>
            <p:nvPr/>
          </p:nvGrpSpPr>
          <p:grpSpPr>
            <a:xfrm>
              <a:off x="6744036" y="4183140"/>
              <a:ext cx="252370" cy="47174"/>
              <a:chOff x="5173359" y="3740434"/>
              <a:chExt cx="252370" cy="47174"/>
            </a:xfrm>
          </p:grpSpPr>
          <p:sp>
            <p:nvSpPr>
              <p:cNvPr id="58" name="AutoShape 21"/>
              <p:cNvSpPr>
                <a:spLocks noChangeShapeType="1"/>
              </p:cNvSpPr>
              <p:nvPr/>
            </p:nvSpPr>
            <p:spPr bwMode="auto">
              <a:xfrm rot="10800000">
                <a:off x="5173359" y="3740434"/>
                <a:ext cx="252068" cy="635"/>
              </a:xfrm>
              <a:prstGeom prst="straightConnector1">
                <a:avLst/>
              </a:prstGeom>
              <a:noFill/>
              <a:ln w="76200">
                <a:solidFill>
                  <a:srgbClr val="A5A5A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59" name="Łącznik prosty 58"/>
              <p:cNvCxnSpPr/>
              <p:nvPr/>
            </p:nvCxnSpPr>
            <p:spPr>
              <a:xfrm>
                <a:off x="5174378" y="3787608"/>
                <a:ext cx="25135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7"/>
            <p:cNvGrpSpPr>
              <a:grpSpLocks/>
            </p:cNvGrpSpPr>
            <p:nvPr/>
          </p:nvGrpSpPr>
          <p:grpSpPr bwMode="auto">
            <a:xfrm>
              <a:off x="7507366" y="4131078"/>
              <a:ext cx="331477" cy="591371"/>
              <a:chOff x="7274" y="2788"/>
              <a:chExt cx="1993" cy="2455"/>
            </a:xfrm>
          </p:grpSpPr>
          <p:sp>
            <p:nvSpPr>
              <p:cNvPr id="61" name="AutoShape 13"/>
              <p:cNvSpPr>
                <a:spLocks noChangeArrowheads="1"/>
              </p:cNvSpPr>
              <p:nvPr/>
            </p:nvSpPr>
            <p:spPr bwMode="auto">
              <a:xfrm rot="70754">
                <a:off x="7464" y="2788"/>
                <a:ext cx="1754" cy="1895"/>
              </a:xfrm>
              <a:prstGeom prst="curvedDownArrow">
                <a:avLst>
                  <a:gd name="adj1" fmla="val 32843"/>
                  <a:gd name="adj2" fmla="val 48074"/>
                  <a:gd name="adj3" fmla="val 37789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2" name="AutoShape 12"/>
              <p:cNvSpPr>
                <a:spLocks noChangeArrowheads="1"/>
              </p:cNvSpPr>
              <p:nvPr/>
            </p:nvSpPr>
            <p:spPr bwMode="auto">
              <a:xfrm flipV="1">
                <a:off x="7274" y="4358"/>
                <a:ext cx="940" cy="885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3" name="Rectangle 11"/>
              <p:cNvSpPr>
                <a:spLocks noChangeArrowheads="1"/>
              </p:cNvSpPr>
              <p:nvPr/>
            </p:nvSpPr>
            <p:spPr bwMode="auto">
              <a:xfrm>
                <a:off x="8243" y="3843"/>
                <a:ext cx="1024" cy="10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4" name="Arc 10"/>
              <p:cNvSpPr>
                <a:spLocks/>
              </p:cNvSpPr>
              <p:nvPr/>
            </p:nvSpPr>
            <p:spPr bwMode="auto">
              <a:xfrm rot="5108570">
                <a:off x="8433" y="4272"/>
                <a:ext cx="1110" cy="2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4641"/>
                  <a:gd name="T1" fmla="*/ 0 h 21600"/>
                  <a:gd name="T2" fmla="*/ 14641 w 14641"/>
                  <a:gd name="T3" fmla="*/ 5720 h 21600"/>
                  <a:gd name="T4" fmla="*/ 0 w 14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41" h="21600" fill="none" extrusionOk="0">
                    <a:moveTo>
                      <a:pt x="-1" y="0"/>
                    </a:moveTo>
                    <a:cubicBezTo>
                      <a:pt x="5425" y="0"/>
                      <a:pt x="10652" y="2041"/>
                      <a:pt x="14641" y="5719"/>
                    </a:cubicBezTo>
                  </a:path>
                  <a:path w="14641" h="21600" stroke="0" extrusionOk="0">
                    <a:moveTo>
                      <a:pt x="-1" y="0"/>
                    </a:moveTo>
                    <a:cubicBezTo>
                      <a:pt x="5425" y="0"/>
                      <a:pt x="10652" y="2041"/>
                      <a:pt x="14641" y="571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5" name="Arc 9"/>
              <p:cNvSpPr>
                <a:spLocks/>
              </p:cNvSpPr>
              <p:nvPr/>
            </p:nvSpPr>
            <p:spPr bwMode="auto">
              <a:xfrm rot="5108570">
                <a:off x="7853" y="4273"/>
                <a:ext cx="1110" cy="21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4641"/>
                  <a:gd name="T1" fmla="*/ 0 h 21600"/>
                  <a:gd name="T2" fmla="*/ 14641 w 14641"/>
                  <a:gd name="T3" fmla="*/ 5720 h 21600"/>
                  <a:gd name="T4" fmla="*/ 0 w 146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41" h="21600" fill="none" extrusionOk="0">
                    <a:moveTo>
                      <a:pt x="-1" y="0"/>
                    </a:moveTo>
                    <a:cubicBezTo>
                      <a:pt x="5425" y="0"/>
                      <a:pt x="10652" y="2041"/>
                      <a:pt x="14641" y="5719"/>
                    </a:cubicBezTo>
                  </a:path>
                  <a:path w="14641" h="21600" stroke="0" extrusionOk="0">
                    <a:moveTo>
                      <a:pt x="-1" y="0"/>
                    </a:moveTo>
                    <a:cubicBezTo>
                      <a:pt x="5425" y="0"/>
                      <a:pt x="10652" y="2041"/>
                      <a:pt x="14641" y="571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6" name="AutoShape 8"/>
              <p:cNvSpPr>
                <a:spLocks noChangeShapeType="1"/>
              </p:cNvSpPr>
              <p:nvPr/>
            </p:nvSpPr>
            <p:spPr bwMode="auto">
              <a:xfrm>
                <a:off x="7455" y="4415"/>
                <a:ext cx="578" cy="1"/>
              </a:xfrm>
              <a:prstGeom prst="straightConnector1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74" name="AutoShape 17"/>
            <p:cNvSpPr>
              <a:spLocks noChangeArrowheads="1"/>
            </p:cNvSpPr>
            <p:nvPr/>
          </p:nvSpPr>
          <p:spPr bwMode="auto">
            <a:xfrm>
              <a:off x="5800725" y="4132552"/>
              <a:ext cx="312567" cy="603486"/>
            </a:xfrm>
            <a:prstGeom prst="curvedDownArrow">
              <a:avLst>
                <a:gd name="adj1" fmla="val 37194"/>
                <a:gd name="adj2" fmla="val 50000"/>
                <a:gd name="adj3" fmla="val 6002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Text Box 34"/>
            <p:cNvSpPr txBox="1">
              <a:spLocks noChangeArrowheads="1"/>
            </p:cNvSpPr>
            <p:nvPr/>
          </p:nvSpPr>
          <p:spPr bwMode="auto">
            <a:xfrm>
              <a:off x="5317922" y="3829240"/>
              <a:ext cx="660848" cy="486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lang="pl-PL" sz="2000" i="1" baseline="-30000" dirty="0" err="1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op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1" name="Text Box 6"/>
            <p:cNvSpPr txBox="1">
              <a:spLocks noChangeArrowheads="1"/>
            </p:cNvSpPr>
            <p:nvPr/>
          </p:nvSpPr>
          <p:spPr bwMode="auto">
            <a:xfrm>
              <a:off x="7727054" y="4095316"/>
              <a:ext cx="525088" cy="469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kumimoji="0" lang="pl-PL" sz="2000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" name="Text Box 5"/>
            <p:cNvSpPr txBox="1">
              <a:spLocks noChangeArrowheads="1"/>
            </p:cNvSpPr>
            <p:nvPr/>
          </p:nvSpPr>
          <p:spPr bwMode="auto">
            <a:xfrm>
              <a:off x="6831801" y="5263406"/>
              <a:ext cx="297783" cy="377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4" name="Łącznik prosty 83"/>
            <p:cNvCxnSpPr/>
            <p:nvPr/>
          </p:nvCxnSpPr>
          <p:spPr>
            <a:xfrm>
              <a:off x="6515100" y="5142640"/>
              <a:ext cx="371475" cy="285750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pole tekstowe 87"/>
            <p:cNvSpPr txBox="1"/>
            <p:nvPr/>
          </p:nvSpPr>
          <p:spPr>
            <a:xfrm>
              <a:off x="637310" y="5763491"/>
              <a:ext cx="64562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smtClean="0"/>
                <a:t>Graficzne postacie modelu układu z członami sztywnymi</a:t>
              </a:r>
            </a:p>
            <a:p>
              <a:r>
                <a:rPr lang="pl-PL" sz="2000" dirty="0" smtClean="0"/>
                <a:t>i jednym stopniu swobody</a:t>
              </a:r>
              <a:endParaRPr lang="pl-PL" sz="2000" dirty="0"/>
            </a:p>
          </p:txBody>
        </p:sp>
        <p:sp>
          <p:nvSpPr>
            <p:cNvPr id="89" name="pole tekstowe 88"/>
            <p:cNvSpPr txBox="1"/>
            <p:nvPr/>
          </p:nvSpPr>
          <p:spPr>
            <a:xfrm>
              <a:off x="3740716" y="4211788"/>
              <a:ext cx="595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/>
                <a:t>lub</a:t>
              </a:r>
              <a:endParaRPr lang="pl-PL" sz="2400" dirty="0"/>
            </a:p>
          </p:txBody>
        </p:sp>
        <p:sp>
          <p:nvSpPr>
            <p:cNvPr id="90" name="Strzałka w prawo 89"/>
            <p:cNvSpPr/>
            <p:nvPr/>
          </p:nvSpPr>
          <p:spPr>
            <a:xfrm>
              <a:off x="4364184" y="4225637"/>
              <a:ext cx="720436" cy="484632"/>
            </a:xfrm>
            <a:prstGeom prst="rightArrow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Text Box 34"/>
            <p:cNvSpPr txBox="1">
              <a:spLocks noChangeArrowheads="1"/>
            </p:cNvSpPr>
            <p:nvPr/>
          </p:nvSpPr>
          <p:spPr bwMode="auto">
            <a:xfrm>
              <a:off x="1517297" y="3010969"/>
              <a:ext cx="660848" cy="486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lang="pl-PL" sz="2000" i="1" baseline="-30000" dirty="0" err="1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op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60350" y="764678"/>
            <a:ext cx="151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Zadanie</a:t>
            </a:r>
          </a:p>
          <a:p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0" y="3962400"/>
            <a:ext cx="93281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    W układzie przenoszenia napędu, przedstawionym na rysunku, znane są masowe momenty bezwładności : elementów silnika </a:t>
            </a:r>
            <a:r>
              <a:rPr lang="pl-PL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000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; przekładni zębatej, zredukowany do osi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wałka 1,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równy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; oraz maszyny napędzanej, zredukowany do osi wałka 2,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równy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. Znane jest także przełożenie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przekładni. W okresie rozruchu przyśpieszenie kątowe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wałka znajdującego się za sprzęgłem rozruchowym (ciernym) jest stałe i wynosi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sz="2000" dirty="0" smtClean="0">
                <a:latin typeface="Times New Roman"/>
                <a:cs typeface="Times New Roman"/>
              </a:rPr>
              <a:t>ω</a:t>
            </a:r>
            <a:r>
              <a:rPr lang="pl-PL" sz="2000" baseline="-25000" dirty="0" smtClean="0">
                <a:latin typeface="Times New Roman"/>
                <a:cs typeface="Times New Roman"/>
              </a:rPr>
              <a:t>1 </a:t>
            </a:r>
            <a:r>
              <a:rPr lang="pl-PL" sz="2000" i="1" dirty="0" smtClean="0">
                <a:latin typeface="Times New Roman"/>
                <a:cs typeface="Times New Roman"/>
              </a:rPr>
              <a:t>/</a:t>
            </a:r>
            <a:r>
              <a:rPr lang="pl-PL" sz="2000" i="1" dirty="0" err="1" smtClean="0">
                <a:latin typeface="Times New Roman"/>
                <a:cs typeface="Times New Roman"/>
              </a:rPr>
              <a:t>dt</a:t>
            </a:r>
            <a:r>
              <a:rPr lang="pl-PL" sz="2000" i="1" dirty="0" smtClean="0">
                <a:latin typeface="Times New Roman"/>
                <a:cs typeface="Times New Roman"/>
              </a:rPr>
              <a:t> .</a:t>
            </a:r>
          </a:p>
          <a:p>
            <a:r>
              <a:rPr lang="pl-PL" sz="2000" dirty="0" smtClean="0">
                <a:latin typeface="Times New Roman"/>
                <a:cs typeface="Times New Roman"/>
              </a:rPr>
              <a:t>Opory ruchu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w przekładni są względnie bardzo małe, natomiast moment na wałku 2,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wynikający z oporów ruchu w maszynie napędzanej, jest stały w okresie rozruchu i rów-</a:t>
            </a:r>
          </a:p>
          <a:p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ny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000" i="1" baseline="-25000" dirty="0" err="1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   Należy wyznaczyć maksymalne momenty, skręcające wałki w przekrojach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pl-PL" sz="2000" i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13</a:t>
            </a:fld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3707517" y="109982"/>
            <a:ext cx="5055375" cy="4054632"/>
            <a:chOff x="3064497" y="2038817"/>
            <a:chExt cx="5055375" cy="4054632"/>
          </a:xfrm>
        </p:grpSpPr>
        <p:grpSp>
          <p:nvGrpSpPr>
            <p:cNvPr id="8" name="Grupa 97"/>
            <p:cNvGrpSpPr/>
            <p:nvPr/>
          </p:nvGrpSpPr>
          <p:grpSpPr>
            <a:xfrm>
              <a:off x="3064497" y="2038817"/>
              <a:ext cx="5055375" cy="3526099"/>
              <a:chOff x="3064497" y="2038817"/>
              <a:chExt cx="5055375" cy="3526099"/>
            </a:xfrm>
          </p:grpSpPr>
          <p:cxnSp>
            <p:nvCxnSpPr>
              <p:cNvPr id="12" name="Łącznik prosty 11"/>
              <p:cNvCxnSpPr/>
              <p:nvPr/>
            </p:nvCxnSpPr>
            <p:spPr>
              <a:xfrm>
                <a:off x="4852416" y="3633216"/>
                <a:ext cx="157276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AutoShape 32"/>
              <p:cNvCxnSpPr>
                <a:cxnSpLocks noChangeShapeType="1"/>
              </p:cNvCxnSpPr>
              <p:nvPr/>
            </p:nvCxnSpPr>
            <p:spPr bwMode="auto">
              <a:xfrm flipH="1">
                <a:off x="4882831" y="3696262"/>
                <a:ext cx="22323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" name="AutoShape 33"/>
              <p:cNvCxnSpPr>
                <a:cxnSpLocks noChangeShapeType="1"/>
              </p:cNvCxnSpPr>
              <p:nvPr/>
            </p:nvCxnSpPr>
            <p:spPr bwMode="auto">
              <a:xfrm flipH="1">
                <a:off x="4882831" y="3586727"/>
                <a:ext cx="22323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" name="AutoShape 36"/>
              <p:cNvCxnSpPr>
                <a:cxnSpLocks noChangeShapeType="1"/>
              </p:cNvCxnSpPr>
              <p:nvPr/>
            </p:nvCxnSpPr>
            <p:spPr bwMode="auto">
              <a:xfrm>
                <a:off x="3851920" y="4877577"/>
                <a:ext cx="2063141" cy="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" name="AutoShape 37"/>
              <p:cNvCxnSpPr>
                <a:cxnSpLocks noChangeShapeType="1"/>
              </p:cNvCxnSpPr>
              <p:nvPr/>
            </p:nvCxnSpPr>
            <p:spPr bwMode="auto">
              <a:xfrm flipH="1">
                <a:off x="5688124" y="4822116"/>
                <a:ext cx="22461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" name="AutoShape 38"/>
              <p:cNvCxnSpPr>
                <a:cxnSpLocks noChangeShapeType="1"/>
              </p:cNvCxnSpPr>
              <p:nvPr/>
            </p:nvCxnSpPr>
            <p:spPr bwMode="auto">
              <a:xfrm flipH="1">
                <a:off x="5688124" y="4935810"/>
                <a:ext cx="22461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" name="AutoShape 39"/>
              <p:cNvCxnSpPr>
                <a:cxnSpLocks noChangeShapeType="1"/>
              </p:cNvCxnSpPr>
              <p:nvPr/>
            </p:nvCxnSpPr>
            <p:spPr bwMode="auto">
              <a:xfrm flipH="1">
                <a:off x="4891150" y="4823502"/>
                <a:ext cx="22323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" name="AutoShape 40"/>
              <p:cNvCxnSpPr>
                <a:cxnSpLocks noChangeShapeType="1"/>
              </p:cNvCxnSpPr>
              <p:nvPr/>
            </p:nvCxnSpPr>
            <p:spPr bwMode="auto">
              <a:xfrm flipH="1">
                <a:off x="4891150" y="4935810"/>
                <a:ext cx="22323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" name="AutoShape 41"/>
              <p:cNvCxnSpPr>
                <a:cxnSpLocks noChangeShapeType="1"/>
              </p:cNvCxnSpPr>
              <p:nvPr/>
            </p:nvCxnSpPr>
            <p:spPr bwMode="auto">
              <a:xfrm>
                <a:off x="5375045" y="2825528"/>
                <a:ext cx="0" cy="2430568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" name="AutoShape 42"/>
              <p:cNvCxnSpPr>
                <a:cxnSpLocks noChangeShapeType="1"/>
              </p:cNvCxnSpPr>
              <p:nvPr/>
            </p:nvCxnSpPr>
            <p:spPr bwMode="auto">
              <a:xfrm>
                <a:off x="5269670" y="4503216"/>
                <a:ext cx="20381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" name="AutoShape 43"/>
              <p:cNvCxnSpPr>
                <a:cxnSpLocks noChangeShapeType="1"/>
              </p:cNvCxnSpPr>
              <p:nvPr/>
            </p:nvCxnSpPr>
            <p:spPr bwMode="auto">
              <a:xfrm>
                <a:off x="5266897" y="5261642"/>
                <a:ext cx="20381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3" name="Arc 50"/>
              <p:cNvSpPr>
                <a:spLocks/>
              </p:cNvSpPr>
              <p:nvPr/>
            </p:nvSpPr>
            <p:spPr bwMode="auto">
              <a:xfrm flipV="1">
                <a:off x="5652120" y="5416933"/>
                <a:ext cx="140038" cy="14003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4" name="Arc 56"/>
              <p:cNvSpPr>
                <a:spLocks/>
              </p:cNvSpPr>
              <p:nvPr/>
            </p:nvSpPr>
            <p:spPr bwMode="auto">
              <a:xfrm flipH="1" flipV="1">
                <a:off x="5008464" y="5426264"/>
                <a:ext cx="138652" cy="13865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cxnSp>
            <p:nvCxnSpPr>
              <p:cNvPr id="25" name="AutoShape 57"/>
              <p:cNvCxnSpPr>
                <a:cxnSpLocks noChangeShapeType="1"/>
              </p:cNvCxnSpPr>
              <p:nvPr/>
            </p:nvCxnSpPr>
            <p:spPr bwMode="auto">
              <a:xfrm flipV="1">
                <a:off x="5796136" y="4946903"/>
                <a:ext cx="0" cy="48944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" name="AutoShape 58"/>
              <p:cNvCxnSpPr>
                <a:cxnSpLocks noChangeShapeType="1"/>
              </p:cNvCxnSpPr>
              <p:nvPr/>
            </p:nvCxnSpPr>
            <p:spPr bwMode="auto">
              <a:xfrm flipV="1">
                <a:off x="5004845" y="4938583"/>
                <a:ext cx="0" cy="48944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7" name="Rectangle 60"/>
              <p:cNvSpPr>
                <a:spLocks noChangeArrowheads="1"/>
              </p:cNvSpPr>
              <p:nvPr/>
            </p:nvSpPr>
            <p:spPr bwMode="auto">
              <a:xfrm>
                <a:off x="3174639" y="4489351"/>
                <a:ext cx="1181314" cy="765359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8" name="Rectangle 61"/>
              <p:cNvSpPr>
                <a:spLocks noChangeArrowheads="1"/>
              </p:cNvSpPr>
              <p:nvPr/>
            </p:nvSpPr>
            <p:spPr bwMode="auto">
              <a:xfrm>
                <a:off x="4504311" y="4686237"/>
                <a:ext cx="191340" cy="368814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9" name="Text Box 62"/>
              <p:cNvSpPr txBox="1">
                <a:spLocks noChangeArrowheads="1"/>
              </p:cNvSpPr>
              <p:nvPr/>
            </p:nvSpPr>
            <p:spPr bwMode="auto">
              <a:xfrm>
                <a:off x="3064497" y="3422204"/>
                <a:ext cx="1806039" cy="515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sprzęgło cierne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0" name="Text Box 65"/>
              <p:cNvSpPr txBox="1">
                <a:spLocks noChangeArrowheads="1"/>
              </p:cNvSpPr>
              <p:nvPr/>
            </p:nvSpPr>
            <p:spPr bwMode="auto">
              <a:xfrm>
                <a:off x="3311677" y="4731992"/>
                <a:ext cx="828275" cy="497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silnik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" name="Text Box 67"/>
              <p:cNvSpPr txBox="1">
                <a:spLocks noChangeArrowheads="1"/>
              </p:cNvSpPr>
              <p:nvPr/>
            </p:nvSpPr>
            <p:spPr bwMode="auto">
              <a:xfrm>
                <a:off x="5362567" y="4894215"/>
                <a:ext cx="471417" cy="519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32" name="AutoShape 73"/>
              <p:cNvCxnSpPr>
                <a:cxnSpLocks noChangeShapeType="1"/>
              </p:cNvCxnSpPr>
              <p:nvPr/>
            </p:nvCxnSpPr>
            <p:spPr bwMode="auto">
              <a:xfrm flipH="1" flipV="1">
                <a:off x="3789405" y="3847070"/>
                <a:ext cx="798099" cy="98891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33" name="Grupa 89"/>
              <p:cNvGrpSpPr/>
              <p:nvPr/>
            </p:nvGrpSpPr>
            <p:grpSpPr>
              <a:xfrm>
                <a:off x="6427169" y="2038817"/>
                <a:ext cx="1089723" cy="2154651"/>
                <a:chOff x="6902657" y="2550881"/>
                <a:chExt cx="1089723" cy="2154651"/>
              </a:xfrm>
            </p:grpSpPr>
            <p:cxnSp>
              <p:nvCxnSpPr>
                <p:cNvPr id="57" name="AutoShape 4"/>
                <p:cNvCxnSpPr>
                  <a:cxnSpLocks noChangeShapeType="1"/>
                </p:cNvCxnSpPr>
                <p:nvPr/>
              </p:nvCxnSpPr>
              <p:spPr bwMode="auto">
                <a:xfrm>
                  <a:off x="6909292" y="2550881"/>
                  <a:ext cx="0" cy="215465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8" name="AutoShape 5"/>
                <p:cNvCxnSpPr>
                  <a:cxnSpLocks noChangeShapeType="1"/>
                </p:cNvCxnSpPr>
                <p:nvPr/>
              </p:nvCxnSpPr>
              <p:spPr bwMode="auto">
                <a:xfrm>
                  <a:off x="7989007" y="2550881"/>
                  <a:ext cx="0" cy="215465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" name="AutoShape 6"/>
                <p:cNvCxnSpPr>
                  <a:cxnSpLocks noChangeShapeType="1"/>
                </p:cNvCxnSpPr>
                <p:nvPr/>
              </p:nvCxnSpPr>
              <p:spPr bwMode="auto">
                <a:xfrm>
                  <a:off x="6914212" y="2555162"/>
                  <a:ext cx="1078168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0" name="AutoShape 7"/>
                <p:cNvCxnSpPr>
                  <a:cxnSpLocks noChangeShapeType="1"/>
                </p:cNvCxnSpPr>
                <p:nvPr/>
              </p:nvCxnSpPr>
              <p:spPr bwMode="auto">
                <a:xfrm>
                  <a:off x="6902657" y="4696911"/>
                  <a:ext cx="1078168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34" name="AutoShape 21"/>
              <p:cNvCxnSpPr>
                <a:cxnSpLocks noChangeShapeType="1"/>
              </p:cNvCxnSpPr>
              <p:nvPr/>
            </p:nvCxnSpPr>
            <p:spPr bwMode="auto">
              <a:xfrm flipH="1">
                <a:off x="4878671" y="3697532"/>
                <a:ext cx="22323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5" name="AutoShape 22"/>
              <p:cNvCxnSpPr>
                <a:cxnSpLocks noChangeShapeType="1"/>
              </p:cNvCxnSpPr>
              <p:nvPr/>
            </p:nvCxnSpPr>
            <p:spPr bwMode="auto">
              <a:xfrm flipH="1">
                <a:off x="4878671" y="3586611"/>
                <a:ext cx="22323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36" name="Rectangle 26"/>
              <p:cNvSpPr>
                <a:spLocks noChangeArrowheads="1"/>
              </p:cNvSpPr>
              <p:nvPr/>
            </p:nvSpPr>
            <p:spPr bwMode="auto">
              <a:xfrm>
                <a:off x="6084294" y="3401234"/>
                <a:ext cx="237095" cy="470030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cxnSp>
            <p:nvCxnSpPr>
              <p:cNvPr id="37" name="AutoShape 44"/>
              <p:cNvCxnSpPr>
                <a:cxnSpLocks noChangeShapeType="1"/>
              </p:cNvCxnSpPr>
              <p:nvPr/>
            </p:nvCxnSpPr>
            <p:spPr bwMode="auto">
              <a:xfrm>
                <a:off x="5271056" y="2816932"/>
                <a:ext cx="20381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38" name="Arc 51"/>
              <p:cNvSpPr>
                <a:spLocks/>
              </p:cNvSpPr>
              <p:nvPr/>
            </p:nvSpPr>
            <p:spPr bwMode="auto">
              <a:xfrm>
                <a:off x="5652120" y="2560586"/>
                <a:ext cx="140038" cy="14003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39" name="Arc 52"/>
              <p:cNvSpPr>
                <a:spLocks/>
              </p:cNvSpPr>
              <p:nvPr/>
            </p:nvSpPr>
            <p:spPr bwMode="auto">
              <a:xfrm flipH="1">
                <a:off x="4993752" y="2560586"/>
                <a:ext cx="140038" cy="13865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cxnSp>
            <p:nvCxnSpPr>
              <p:cNvPr id="40" name="AutoShape 53"/>
              <p:cNvCxnSpPr>
                <a:cxnSpLocks noChangeShapeType="1"/>
              </p:cNvCxnSpPr>
              <p:nvPr/>
            </p:nvCxnSpPr>
            <p:spPr bwMode="auto">
              <a:xfrm>
                <a:off x="4995139" y="2696465"/>
                <a:ext cx="0" cy="88875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1" name="AutoShape 54"/>
              <p:cNvCxnSpPr>
                <a:cxnSpLocks noChangeShapeType="1"/>
              </p:cNvCxnSpPr>
              <p:nvPr/>
            </p:nvCxnSpPr>
            <p:spPr bwMode="auto">
              <a:xfrm>
                <a:off x="5796136" y="2695079"/>
                <a:ext cx="0" cy="88737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42" name="Text Box 63"/>
              <p:cNvSpPr txBox="1">
                <a:spLocks noChangeArrowheads="1"/>
              </p:cNvSpPr>
              <p:nvPr/>
            </p:nvSpPr>
            <p:spPr bwMode="auto">
              <a:xfrm>
                <a:off x="6344824" y="4592029"/>
                <a:ext cx="1775048" cy="833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sprzęgło luźne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    zębate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3" name="Text Box 64"/>
              <p:cNvSpPr txBox="1">
                <a:spLocks noChangeArrowheads="1"/>
              </p:cNvSpPr>
              <p:nvPr/>
            </p:nvSpPr>
            <p:spPr bwMode="auto">
              <a:xfrm>
                <a:off x="6461699" y="2101921"/>
                <a:ext cx="1335218" cy="683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zespół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l-PL" sz="2000" i="1" dirty="0" smtClean="0">
                    <a:latin typeface="Times New Roman" pitchFamily="18" charset="0"/>
                  </a:rPr>
                  <a:t>roboczy</a:t>
                </a: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4" name="Text Box 68"/>
              <p:cNvSpPr txBox="1">
                <a:spLocks noChangeArrowheads="1"/>
              </p:cNvSpPr>
              <p:nvPr/>
            </p:nvSpPr>
            <p:spPr bwMode="auto">
              <a:xfrm>
                <a:off x="5003458" y="2672916"/>
                <a:ext cx="445073" cy="514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2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45" name="AutoShape 72"/>
              <p:cNvCxnSpPr>
                <a:cxnSpLocks noChangeShapeType="1"/>
              </p:cNvCxnSpPr>
              <p:nvPr/>
            </p:nvCxnSpPr>
            <p:spPr bwMode="auto">
              <a:xfrm flipH="1" flipV="1">
                <a:off x="6149126" y="3653286"/>
                <a:ext cx="337018" cy="104063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6" name="AutoShape 74"/>
              <p:cNvCxnSpPr>
                <a:cxnSpLocks noChangeShapeType="1"/>
              </p:cNvCxnSpPr>
              <p:nvPr/>
            </p:nvCxnSpPr>
            <p:spPr bwMode="auto">
              <a:xfrm flipV="1">
                <a:off x="5983706" y="2839453"/>
                <a:ext cx="192505" cy="75397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47" name="Arc 75"/>
              <p:cNvSpPr>
                <a:spLocks/>
              </p:cNvSpPr>
              <p:nvPr/>
            </p:nvSpPr>
            <p:spPr bwMode="auto">
              <a:xfrm flipH="1">
                <a:off x="4727347" y="4456075"/>
                <a:ext cx="115241" cy="797060"/>
              </a:xfrm>
              <a:custGeom>
                <a:avLst/>
                <a:gdLst>
                  <a:gd name="G0" fmla="+- 21065 0 0"/>
                  <a:gd name="G1" fmla="+- 21600 0 0"/>
                  <a:gd name="G2" fmla="+- 21600 0 0"/>
                  <a:gd name="T0" fmla="*/ 0 w 42665"/>
                  <a:gd name="T1" fmla="*/ 16822 h 43200"/>
                  <a:gd name="T2" fmla="*/ 5247 w 42665"/>
                  <a:gd name="T3" fmla="*/ 36308 h 43200"/>
                  <a:gd name="T4" fmla="*/ 21065 w 4266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65" h="43200" fill="none" extrusionOk="0">
                    <a:moveTo>
                      <a:pt x="0" y="16822"/>
                    </a:moveTo>
                    <a:cubicBezTo>
                      <a:pt x="2231" y="6983"/>
                      <a:pt x="10976" y="-1"/>
                      <a:pt x="21065" y="0"/>
                    </a:cubicBezTo>
                    <a:cubicBezTo>
                      <a:pt x="32994" y="0"/>
                      <a:pt x="42665" y="9670"/>
                      <a:pt x="42665" y="21600"/>
                    </a:cubicBezTo>
                    <a:cubicBezTo>
                      <a:pt x="42665" y="33529"/>
                      <a:pt x="32994" y="43200"/>
                      <a:pt x="21065" y="43200"/>
                    </a:cubicBezTo>
                    <a:cubicBezTo>
                      <a:pt x="15063" y="43200"/>
                      <a:pt x="9333" y="40703"/>
                      <a:pt x="5246" y="36308"/>
                    </a:cubicBezTo>
                  </a:path>
                  <a:path w="42665" h="43200" stroke="0" extrusionOk="0">
                    <a:moveTo>
                      <a:pt x="0" y="16822"/>
                    </a:moveTo>
                    <a:cubicBezTo>
                      <a:pt x="2231" y="6983"/>
                      <a:pt x="10976" y="-1"/>
                      <a:pt x="21065" y="0"/>
                    </a:cubicBezTo>
                    <a:cubicBezTo>
                      <a:pt x="32994" y="0"/>
                      <a:pt x="42665" y="9670"/>
                      <a:pt x="42665" y="21600"/>
                    </a:cubicBezTo>
                    <a:cubicBezTo>
                      <a:pt x="42665" y="33529"/>
                      <a:pt x="32994" y="43200"/>
                      <a:pt x="21065" y="43200"/>
                    </a:cubicBezTo>
                    <a:cubicBezTo>
                      <a:pt x="15063" y="43200"/>
                      <a:pt x="9333" y="40703"/>
                      <a:pt x="5246" y="36308"/>
                    </a:cubicBezTo>
                    <a:lnTo>
                      <a:pt x="21065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 type="arrow" w="med" len="lg"/>
                <a:tailEnd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48" name="Text Box 76"/>
              <p:cNvSpPr txBox="1">
                <a:spLocks noChangeArrowheads="1"/>
              </p:cNvSpPr>
              <p:nvPr/>
            </p:nvSpPr>
            <p:spPr bwMode="auto">
              <a:xfrm>
                <a:off x="4517969" y="4056150"/>
                <a:ext cx="515785" cy="535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ω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49" name="Łącznik prosty 48"/>
              <p:cNvCxnSpPr/>
              <p:nvPr/>
            </p:nvCxnSpPr>
            <p:spPr>
              <a:xfrm>
                <a:off x="5004889" y="3698899"/>
                <a:ext cx="0" cy="11170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>
              <a:xfrm>
                <a:off x="5796136" y="3705183"/>
                <a:ext cx="0" cy="11170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>
              <a:xfrm>
                <a:off x="5132832" y="2560320"/>
                <a:ext cx="5242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>
              <a:xfrm>
                <a:off x="5132458" y="5562787"/>
                <a:ext cx="5242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AutoShape 37"/>
              <p:cNvCxnSpPr>
                <a:cxnSpLocks noChangeShapeType="1"/>
              </p:cNvCxnSpPr>
              <p:nvPr/>
            </p:nvCxnSpPr>
            <p:spPr bwMode="auto">
              <a:xfrm flipH="1">
                <a:off x="5682028" y="3694356"/>
                <a:ext cx="22461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4" name="AutoShape 37"/>
              <p:cNvCxnSpPr>
                <a:cxnSpLocks noChangeShapeType="1"/>
              </p:cNvCxnSpPr>
              <p:nvPr/>
            </p:nvCxnSpPr>
            <p:spPr bwMode="auto">
              <a:xfrm flipH="1">
                <a:off x="5675932" y="3578532"/>
                <a:ext cx="22461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55" name="Arc 75"/>
              <p:cNvSpPr>
                <a:spLocks/>
              </p:cNvSpPr>
              <p:nvPr/>
            </p:nvSpPr>
            <p:spPr bwMode="auto">
              <a:xfrm flipH="1" flipV="1">
                <a:off x="5835338" y="3224518"/>
                <a:ext cx="148358" cy="783383"/>
              </a:xfrm>
              <a:custGeom>
                <a:avLst/>
                <a:gdLst>
                  <a:gd name="G0" fmla="+- 21065 0 0"/>
                  <a:gd name="G1" fmla="+- 21600 0 0"/>
                  <a:gd name="G2" fmla="+- 21600 0 0"/>
                  <a:gd name="T0" fmla="*/ 0 w 42665"/>
                  <a:gd name="T1" fmla="*/ 16822 h 43200"/>
                  <a:gd name="T2" fmla="*/ 5247 w 42665"/>
                  <a:gd name="T3" fmla="*/ 36308 h 43200"/>
                  <a:gd name="T4" fmla="*/ 21065 w 4266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65" h="43200" fill="none" extrusionOk="0">
                    <a:moveTo>
                      <a:pt x="0" y="16822"/>
                    </a:moveTo>
                    <a:cubicBezTo>
                      <a:pt x="2231" y="6983"/>
                      <a:pt x="10976" y="-1"/>
                      <a:pt x="21065" y="0"/>
                    </a:cubicBezTo>
                    <a:cubicBezTo>
                      <a:pt x="32994" y="0"/>
                      <a:pt x="42665" y="9670"/>
                      <a:pt x="42665" y="21600"/>
                    </a:cubicBezTo>
                    <a:cubicBezTo>
                      <a:pt x="42665" y="33529"/>
                      <a:pt x="32994" y="43200"/>
                      <a:pt x="21065" y="43200"/>
                    </a:cubicBezTo>
                    <a:cubicBezTo>
                      <a:pt x="15063" y="43200"/>
                      <a:pt x="9333" y="40703"/>
                      <a:pt x="5246" y="36308"/>
                    </a:cubicBezTo>
                  </a:path>
                  <a:path w="42665" h="43200" stroke="0" extrusionOk="0">
                    <a:moveTo>
                      <a:pt x="0" y="16822"/>
                    </a:moveTo>
                    <a:cubicBezTo>
                      <a:pt x="2231" y="6983"/>
                      <a:pt x="10976" y="-1"/>
                      <a:pt x="21065" y="0"/>
                    </a:cubicBezTo>
                    <a:cubicBezTo>
                      <a:pt x="32994" y="0"/>
                      <a:pt x="42665" y="9670"/>
                      <a:pt x="42665" y="21600"/>
                    </a:cubicBezTo>
                    <a:cubicBezTo>
                      <a:pt x="42665" y="33529"/>
                      <a:pt x="32994" y="43200"/>
                      <a:pt x="21065" y="43200"/>
                    </a:cubicBezTo>
                    <a:cubicBezTo>
                      <a:pt x="15063" y="43200"/>
                      <a:pt x="9333" y="40703"/>
                      <a:pt x="5246" y="36308"/>
                    </a:cubicBezTo>
                    <a:lnTo>
                      <a:pt x="21065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 type="arrow" w="med" len="lg"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6" name="Text Box 76"/>
              <p:cNvSpPr txBox="1">
                <a:spLocks noChangeArrowheads="1"/>
              </p:cNvSpPr>
              <p:nvPr/>
            </p:nvSpPr>
            <p:spPr bwMode="auto">
              <a:xfrm>
                <a:off x="5801122" y="3892478"/>
                <a:ext cx="515785" cy="535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ω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2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9" name="pole tekstowe 8"/>
            <p:cNvSpPr txBox="1"/>
            <p:nvPr/>
          </p:nvSpPr>
          <p:spPr>
            <a:xfrm>
              <a:off x="6015788" y="2470484"/>
              <a:ext cx="545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B</a:t>
              </a:r>
              <a:endParaRPr lang="pl-PL" dirty="0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804608" y="5631784"/>
              <a:ext cx="545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A</a:t>
              </a:r>
              <a:endParaRPr lang="pl-PL" dirty="0"/>
            </a:p>
          </p:txBody>
        </p:sp>
        <p:cxnSp>
          <p:nvCxnSpPr>
            <p:cNvPr id="11" name="Łącznik prosty 10"/>
            <p:cNvCxnSpPr/>
            <p:nvPr/>
          </p:nvCxnSpPr>
          <p:spPr>
            <a:xfrm>
              <a:off x="4844716" y="4876800"/>
              <a:ext cx="128500" cy="8055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11" name="Grupa 10"/>
          <p:cNvGrpSpPr/>
          <p:nvPr/>
        </p:nvGrpSpPr>
        <p:grpSpPr>
          <a:xfrm>
            <a:off x="757205" y="495297"/>
            <a:ext cx="7689273" cy="5567064"/>
            <a:chOff x="757205" y="495297"/>
            <a:chExt cx="7689273" cy="5567064"/>
          </a:xfrm>
        </p:grpSpPr>
        <p:graphicFrame>
          <p:nvGraphicFramePr>
            <p:cNvPr id="64513" name="Object 1"/>
            <p:cNvGraphicFramePr>
              <a:graphicFrameLocks noChangeAspect="1"/>
            </p:cNvGraphicFramePr>
            <p:nvPr/>
          </p:nvGraphicFramePr>
          <p:xfrm>
            <a:off x="757205" y="914400"/>
            <a:ext cx="7689273" cy="4229100"/>
          </p:xfrm>
          <a:graphic>
            <a:graphicData uri="http://schemas.openxmlformats.org/presentationml/2006/ole">
              <p:oleObj spid="_x0000_s64513" name="Slajd" r:id="rId3" imgW="4570541" imgH="3427323" progId="PowerPoint.Slide.12">
                <p:embed/>
              </p:oleObj>
            </a:graphicData>
          </a:graphic>
        </p:graphicFrame>
        <p:sp>
          <p:nvSpPr>
            <p:cNvPr id="5" name="pole tekstowe 4"/>
            <p:cNvSpPr txBox="1"/>
            <p:nvPr/>
          </p:nvSpPr>
          <p:spPr>
            <a:xfrm>
              <a:off x="5857868" y="5600696"/>
              <a:ext cx="1628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solidFill>
                    <a:srgbClr val="007E39"/>
                  </a:solidFill>
                </a:rPr>
                <a:t>wałek </a:t>
              </a:r>
              <a:r>
                <a:rPr lang="pl-PL" sz="2400" b="1" dirty="0" smtClean="0">
                  <a:solidFill>
                    <a:srgbClr val="007E39"/>
                  </a:solidFill>
                </a:rPr>
                <a:t>A</a:t>
              </a:r>
              <a:r>
                <a:rPr lang="pl-PL" sz="2400" dirty="0" smtClean="0">
                  <a:solidFill>
                    <a:srgbClr val="007E39"/>
                  </a:solidFill>
                </a:rPr>
                <a:t> </a:t>
              </a:r>
              <a:endParaRPr lang="pl-PL" sz="2400" dirty="0">
                <a:solidFill>
                  <a:srgbClr val="007E39"/>
                </a:solidFill>
              </a:endParaRPr>
            </a:p>
          </p:txBody>
        </p:sp>
        <p:cxnSp>
          <p:nvCxnSpPr>
            <p:cNvPr id="7" name="Łącznik prosty 6"/>
            <p:cNvCxnSpPr/>
            <p:nvPr/>
          </p:nvCxnSpPr>
          <p:spPr>
            <a:xfrm flipV="1">
              <a:off x="6400800" y="3328988"/>
              <a:ext cx="542925" cy="23860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ole tekstowe 7"/>
            <p:cNvSpPr txBox="1"/>
            <p:nvPr/>
          </p:nvSpPr>
          <p:spPr>
            <a:xfrm>
              <a:off x="3838569" y="495297"/>
              <a:ext cx="16287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solidFill>
                    <a:srgbClr val="FF0000"/>
                  </a:solidFill>
                </a:rPr>
                <a:t>wałek </a:t>
              </a:r>
              <a:r>
                <a:rPr lang="pl-PL" sz="2400" b="1" dirty="0" smtClean="0">
                  <a:solidFill>
                    <a:srgbClr val="FF0000"/>
                  </a:solidFill>
                </a:rPr>
                <a:t>B</a:t>
              </a:r>
              <a:r>
                <a:rPr lang="pl-PL" sz="2400" dirty="0" smtClean="0">
                  <a:solidFill>
                    <a:srgbClr val="007E39"/>
                  </a:solidFill>
                </a:rPr>
                <a:t> </a:t>
              </a:r>
              <a:endParaRPr lang="pl-PL" sz="2400" dirty="0">
                <a:solidFill>
                  <a:srgbClr val="007E39"/>
                </a:solidFill>
              </a:endParaRPr>
            </a:p>
          </p:txBody>
        </p:sp>
        <p:cxnSp>
          <p:nvCxnSpPr>
            <p:cNvPr id="10" name="Łącznik prosty 9"/>
            <p:cNvCxnSpPr/>
            <p:nvPr/>
          </p:nvCxnSpPr>
          <p:spPr>
            <a:xfrm>
              <a:off x="4357687" y="900113"/>
              <a:ext cx="642938" cy="11715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15</a:t>
            </a:fld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3707517" y="109982"/>
            <a:ext cx="5055375" cy="4054632"/>
            <a:chOff x="3064497" y="2038817"/>
            <a:chExt cx="5055375" cy="4054632"/>
          </a:xfrm>
        </p:grpSpPr>
        <p:grpSp>
          <p:nvGrpSpPr>
            <p:cNvPr id="4" name="Grupa 97"/>
            <p:cNvGrpSpPr/>
            <p:nvPr/>
          </p:nvGrpSpPr>
          <p:grpSpPr>
            <a:xfrm>
              <a:off x="3064497" y="2038817"/>
              <a:ext cx="5055375" cy="3526099"/>
              <a:chOff x="3064497" y="2038817"/>
              <a:chExt cx="5055375" cy="3526099"/>
            </a:xfrm>
          </p:grpSpPr>
          <p:cxnSp>
            <p:nvCxnSpPr>
              <p:cNvPr id="8" name="Łącznik prosty 7"/>
              <p:cNvCxnSpPr/>
              <p:nvPr/>
            </p:nvCxnSpPr>
            <p:spPr>
              <a:xfrm>
                <a:off x="4852416" y="3633216"/>
                <a:ext cx="157276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AutoShape 32"/>
              <p:cNvCxnSpPr>
                <a:cxnSpLocks noChangeShapeType="1"/>
              </p:cNvCxnSpPr>
              <p:nvPr/>
            </p:nvCxnSpPr>
            <p:spPr bwMode="auto">
              <a:xfrm flipH="1">
                <a:off x="4882831" y="3696262"/>
                <a:ext cx="22323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" name="AutoShape 33"/>
              <p:cNvCxnSpPr>
                <a:cxnSpLocks noChangeShapeType="1"/>
              </p:cNvCxnSpPr>
              <p:nvPr/>
            </p:nvCxnSpPr>
            <p:spPr bwMode="auto">
              <a:xfrm flipH="1">
                <a:off x="4882831" y="3586727"/>
                <a:ext cx="22323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1" name="AutoShape 36"/>
              <p:cNvCxnSpPr>
                <a:cxnSpLocks noChangeShapeType="1"/>
              </p:cNvCxnSpPr>
              <p:nvPr/>
            </p:nvCxnSpPr>
            <p:spPr bwMode="auto">
              <a:xfrm>
                <a:off x="3851920" y="4877577"/>
                <a:ext cx="2063141" cy="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" name="AutoShape 37"/>
              <p:cNvCxnSpPr>
                <a:cxnSpLocks noChangeShapeType="1"/>
              </p:cNvCxnSpPr>
              <p:nvPr/>
            </p:nvCxnSpPr>
            <p:spPr bwMode="auto">
              <a:xfrm flipH="1">
                <a:off x="5688124" y="4822116"/>
                <a:ext cx="22461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" name="AutoShape 38"/>
              <p:cNvCxnSpPr>
                <a:cxnSpLocks noChangeShapeType="1"/>
              </p:cNvCxnSpPr>
              <p:nvPr/>
            </p:nvCxnSpPr>
            <p:spPr bwMode="auto">
              <a:xfrm flipH="1">
                <a:off x="5688124" y="4935810"/>
                <a:ext cx="22461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" name="AutoShape 39"/>
              <p:cNvCxnSpPr>
                <a:cxnSpLocks noChangeShapeType="1"/>
              </p:cNvCxnSpPr>
              <p:nvPr/>
            </p:nvCxnSpPr>
            <p:spPr bwMode="auto">
              <a:xfrm flipH="1">
                <a:off x="4891150" y="4823502"/>
                <a:ext cx="22323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" name="AutoShape 40"/>
              <p:cNvCxnSpPr>
                <a:cxnSpLocks noChangeShapeType="1"/>
              </p:cNvCxnSpPr>
              <p:nvPr/>
            </p:nvCxnSpPr>
            <p:spPr bwMode="auto">
              <a:xfrm flipH="1">
                <a:off x="4891150" y="4935810"/>
                <a:ext cx="22323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" name="AutoShape 41"/>
              <p:cNvCxnSpPr>
                <a:cxnSpLocks noChangeShapeType="1"/>
              </p:cNvCxnSpPr>
              <p:nvPr/>
            </p:nvCxnSpPr>
            <p:spPr bwMode="auto">
              <a:xfrm>
                <a:off x="5375045" y="2825528"/>
                <a:ext cx="0" cy="2430568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" name="AutoShape 42"/>
              <p:cNvCxnSpPr>
                <a:cxnSpLocks noChangeShapeType="1"/>
              </p:cNvCxnSpPr>
              <p:nvPr/>
            </p:nvCxnSpPr>
            <p:spPr bwMode="auto">
              <a:xfrm>
                <a:off x="5269670" y="4503216"/>
                <a:ext cx="20381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" name="AutoShape 43"/>
              <p:cNvCxnSpPr>
                <a:cxnSpLocks noChangeShapeType="1"/>
              </p:cNvCxnSpPr>
              <p:nvPr/>
            </p:nvCxnSpPr>
            <p:spPr bwMode="auto">
              <a:xfrm>
                <a:off x="5266897" y="5261642"/>
                <a:ext cx="20381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" name="Arc 50"/>
              <p:cNvSpPr>
                <a:spLocks/>
              </p:cNvSpPr>
              <p:nvPr/>
            </p:nvSpPr>
            <p:spPr bwMode="auto">
              <a:xfrm flipV="1">
                <a:off x="5652120" y="5416933"/>
                <a:ext cx="140038" cy="14003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0" name="Arc 56"/>
              <p:cNvSpPr>
                <a:spLocks/>
              </p:cNvSpPr>
              <p:nvPr/>
            </p:nvSpPr>
            <p:spPr bwMode="auto">
              <a:xfrm flipH="1" flipV="1">
                <a:off x="5008464" y="5426264"/>
                <a:ext cx="138652" cy="13865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cxnSp>
            <p:nvCxnSpPr>
              <p:cNvPr id="21" name="AutoShape 57"/>
              <p:cNvCxnSpPr>
                <a:cxnSpLocks noChangeShapeType="1"/>
              </p:cNvCxnSpPr>
              <p:nvPr/>
            </p:nvCxnSpPr>
            <p:spPr bwMode="auto">
              <a:xfrm flipV="1">
                <a:off x="5796136" y="4946903"/>
                <a:ext cx="0" cy="48944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" name="AutoShape 58"/>
              <p:cNvCxnSpPr>
                <a:cxnSpLocks noChangeShapeType="1"/>
              </p:cNvCxnSpPr>
              <p:nvPr/>
            </p:nvCxnSpPr>
            <p:spPr bwMode="auto">
              <a:xfrm flipV="1">
                <a:off x="5004845" y="4938583"/>
                <a:ext cx="0" cy="48944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3" name="Rectangle 60"/>
              <p:cNvSpPr>
                <a:spLocks noChangeArrowheads="1"/>
              </p:cNvSpPr>
              <p:nvPr/>
            </p:nvSpPr>
            <p:spPr bwMode="auto">
              <a:xfrm>
                <a:off x="3174639" y="4489351"/>
                <a:ext cx="1181314" cy="76535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4" name="Rectangle 61"/>
              <p:cNvSpPr>
                <a:spLocks noChangeArrowheads="1"/>
              </p:cNvSpPr>
              <p:nvPr/>
            </p:nvSpPr>
            <p:spPr bwMode="auto">
              <a:xfrm>
                <a:off x="4504311" y="4686237"/>
                <a:ext cx="191340" cy="3688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" name="Text Box 62"/>
              <p:cNvSpPr txBox="1">
                <a:spLocks noChangeArrowheads="1"/>
              </p:cNvSpPr>
              <p:nvPr/>
            </p:nvSpPr>
            <p:spPr bwMode="auto">
              <a:xfrm>
                <a:off x="3064497" y="3422204"/>
                <a:ext cx="1806039" cy="515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sprzęgło cierne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Text Box 65"/>
              <p:cNvSpPr txBox="1">
                <a:spLocks noChangeArrowheads="1"/>
              </p:cNvSpPr>
              <p:nvPr/>
            </p:nvSpPr>
            <p:spPr bwMode="auto">
              <a:xfrm>
                <a:off x="3311677" y="4731992"/>
                <a:ext cx="828275" cy="497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silnik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Text Box 67"/>
              <p:cNvSpPr txBox="1">
                <a:spLocks noChangeArrowheads="1"/>
              </p:cNvSpPr>
              <p:nvPr/>
            </p:nvSpPr>
            <p:spPr bwMode="auto">
              <a:xfrm>
                <a:off x="5362567" y="4894215"/>
                <a:ext cx="471417" cy="519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8" name="AutoShape 73"/>
              <p:cNvCxnSpPr>
                <a:cxnSpLocks noChangeShapeType="1"/>
              </p:cNvCxnSpPr>
              <p:nvPr/>
            </p:nvCxnSpPr>
            <p:spPr bwMode="auto">
              <a:xfrm flipH="1" flipV="1">
                <a:off x="3789405" y="3847070"/>
                <a:ext cx="798099" cy="98891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29" name="Grupa 89"/>
              <p:cNvGrpSpPr/>
              <p:nvPr/>
            </p:nvGrpSpPr>
            <p:grpSpPr>
              <a:xfrm>
                <a:off x="6427169" y="2038817"/>
                <a:ext cx="1089723" cy="2154651"/>
                <a:chOff x="6902657" y="2550881"/>
                <a:chExt cx="1089723" cy="2154651"/>
              </a:xfrm>
            </p:grpSpPr>
            <p:cxnSp>
              <p:nvCxnSpPr>
                <p:cNvPr id="53" name="AutoShape 4"/>
                <p:cNvCxnSpPr>
                  <a:cxnSpLocks noChangeShapeType="1"/>
                </p:cNvCxnSpPr>
                <p:nvPr/>
              </p:nvCxnSpPr>
              <p:spPr bwMode="auto">
                <a:xfrm>
                  <a:off x="6909292" y="2550881"/>
                  <a:ext cx="0" cy="215465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" name="AutoShape 5"/>
                <p:cNvCxnSpPr>
                  <a:cxnSpLocks noChangeShapeType="1"/>
                </p:cNvCxnSpPr>
                <p:nvPr/>
              </p:nvCxnSpPr>
              <p:spPr bwMode="auto">
                <a:xfrm>
                  <a:off x="7989007" y="2550881"/>
                  <a:ext cx="0" cy="215465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5" name="AutoShape 6"/>
                <p:cNvCxnSpPr>
                  <a:cxnSpLocks noChangeShapeType="1"/>
                </p:cNvCxnSpPr>
                <p:nvPr/>
              </p:nvCxnSpPr>
              <p:spPr bwMode="auto">
                <a:xfrm>
                  <a:off x="6914212" y="2555162"/>
                  <a:ext cx="1078168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" name="AutoShape 7"/>
                <p:cNvCxnSpPr>
                  <a:cxnSpLocks noChangeShapeType="1"/>
                </p:cNvCxnSpPr>
                <p:nvPr/>
              </p:nvCxnSpPr>
              <p:spPr bwMode="auto">
                <a:xfrm>
                  <a:off x="6902657" y="4696911"/>
                  <a:ext cx="1078168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30" name="AutoShape 21"/>
              <p:cNvCxnSpPr>
                <a:cxnSpLocks noChangeShapeType="1"/>
              </p:cNvCxnSpPr>
              <p:nvPr/>
            </p:nvCxnSpPr>
            <p:spPr bwMode="auto">
              <a:xfrm flipH="1">
                <a:off x="4878671" y="3697532"/>
                <a:ext cx="22323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1" name="AutoShape 22"/>
              <p:cNvCxnSpPr>
                <a:cxnSpLocks noChangeShapeType="1"/>
              </p:cNvCxnSpPr>
              <p:nvPr/>
            </p:nvCxnSpPr>
            <p:spPr bwMode="auto">
              <a:xfrm flipH="1">
                <a:off x="4878671" y="3586611"/>
                <a:ext cx="22323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6084294" y="3401234"/>
                <a:ext cx="237095" cy="4700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cxnSp>
            <p:nvCxnSpPr>
              <p:cNvPr id="33" name="AutoShape 44"/>
              <p:cNvCxnSpPr>
                <a:cxnSpLocks noChangeShapeType="1"/>
              </p:cNvCxnSpPr>
              <p:nvPr/>
            </p:nvCxnSpPr>
            <p:spPr bwMode="auto">
              <a:xfrm>
                <a:off x="5271056" y="2816932"/>
                <a:ext cx="20381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34" name="Arc 51"/>
              <p:cNvSpPr>
                <a:spLocks/>
              </p:cNvSpPr>
              <p:nvPr/>
            </p:nvSpPr>
            <p:spPr bwMode="auto">
              <a:xfrm>
                <a:off x="5652120" y="2560586"/>
                <a:ext cx="140038" cy="14003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35" name="Arc 52"/>
              <p:cNvSpPr>
                <a:spLocks/>
              </p:cNvSpPr>
              <p:nvPr/>
            </p:nvSpPr>
            <p:spPr bwMode="auto">
              <a:xfrm flipH="1">
                <a:off x="4993752" y="2560586"/>
                <a:ext cx="140038" cy="13865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cxnSp>
            <p:nvCxnSpPr>
              <p:cNvPr id="36" name="AutoShape 53"/>
              <p:cNvCxnSpPr>
                <a:cxnSpLocks noChangeShapeType="1"/>
              </p:cNvCxnSpPr>
              <p:nvPr/>
            </p:nvCxnSpPr>
            <p:spPr bwMode="auto">
              <a:xfrm>
                <a:off x="4995139" y="2696465"/>
                <a:ext cx="0" cy="88875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7" name="AutoShape 54"/>
              <p:cNvCxnSpPr>
                <a:cxnSpLocks noChangeShapeType="1"/>
              </p:cNvCxnSpPr>
              <p:nvPr/>
            </p:nvCxnSpPr>
            <p:spPr bwMode="auto">
              <a:xfrm>
                <a:off x="5796136" y="2695079"/>
                <a:ext cx="0" cy="88737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38" name="Text Box 63"/>
              <p:cNvSpPr txBox="1">
                <a:spLocks noChangeArrowheads="1"/>
              </p:cNvSpPr>
              <p:nvPr/>
            </p:nvSpPr>
            <p:spPr bwMode="auto">
              <a:xfrm>
                <a:off x="6344824" y="4592029"/>
                <a:ext cx="1775048" cy="833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sprzęgło luźne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    zębate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9" name="Text Box 64"/>
              <p:cNvSpPr txBox="1">
                <a:spLocks noChangeArrowheads="1"/>
              </p:cNvSpPr>
              <p:nvPr/>
            </p:nvSpPr>
            <p:spPr bwMode="auto">
              <a:xfrm>
                <a:off x="6461699" y="2101921"/>
                <a:ext cx="1335218" cy="683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zespół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l-PL" sz="2000" i="1" dirty="0" smtClean="0">
                    <a:latin typeface="Times New Roman" pitchFamily="18" charset="0"/>
                  </a:rPr>
                  <a:t>roboczy</a:t>
                </a: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0" name="Text Box 68"/>
              <p:cNvSpPr txBox="1">
                <a:spLocks noChangeArrowheads="1"/>
              </p:cNvSpPr>
              <p:nvPr/>
            </p:nvSpPr>
            <p:spPr bwMode="auto">
              <a:xfrm>
                <a:off x="5003458" y="2672916"/>
                <a:ext cx="445073" cy="514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2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41" name="AutoShape 72"/>
              <p:cNvCxnSpPr>
                <a:cxnSpLocks noChangeShapeType="1"/>
              </p:cNvCxnSpPr>
              <p:nvPr/>
            </p:nvCxnSpPr>
            <p:spPr bwMode="auto">
              <a:xfrm flipH="1" flipV="1">
                <a:off x="6149126" y="3653286"/>
                <a:ext cx="337018" cy="104063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2" name="AutoShape 74"/>
              <p:cNvCxnSpPr>
                <a:cxnSpLocks noChangeShapeType="1"/>
              </p:cNvCxnSpPr>
              <p:nvPr/>
            </p:nvCxnSpPr>
            <p:spPr bwMode="auto">
              <a:xfrm flipV="1">
                <a:off x="5983706" y="2839453"/>
                <a:ext cx="192505" cy="75397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43" name="Arc 75"/>
              <p:cNvSpPr>
                <a:spLocks/>
              </p:cNvSpPr>
              <p:nvPr/>
            </p:nvSpPr>
            <p:spPr bwMode="auto">
              <a:xfrm flipH="1">
                <a:off x="4727347" y="4456075"/>
                <a:ext cx="115241" cy="797060"/>
              </a:xfrm>
              <a:custGeom>
                <a:avLst/>
                <a:gdLst>
                  <a:gd name="G0" fmla="+- 21065 0 0"/>
                  <a:gd name="G1" fmla="+- 21600 0 0"/>
                  <a:gd name="G2" fmla="+- 21600 0 0"/>
                  <a:gd name="T0" fmla="*/ 0 w 42665"/>
                  <a:gd name="T1" fmla="*/ 16822 h 43200"/>
                  <a:gd name="T2" fmla="*/ 5247 w 42665"/>
                  <a:gd name="T3" fmla="*/ 36308 h 43200"/>
                  <a:gd name="T4" fmla="*/ 21065 w 4266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65" h="43200" fill="none" extrusionOk="0">
                    <a:moveTo>
                      <a:pt x="0" y="16822"/>
                    </a:moveTo>
                    <a:cubicBezTo>
                      <a:pt x="2231" y="6983"/>
                      <a:pt x="10976" y="-1"/>
                      <a:pt x="21065" y="0"/>
                    </a:cubicBezTo>
                    <a:cubicBezTo>
                      <a:pt x="32994" y="0"/>
                      <a:pt x="42665" y="9670"/>
                      <a:pt x="42665" y="21600"/>
                    </a:cubicBezTo>
                    <a:cubicBezTo>
                      <a:pt x="42665" y="33529"/>
                      <a:pt x="32994" y="43200"/>
                      <a:pt x="21065" y="43200"/>
                    </a:cubicBezTo>
                    <a:cubicBezTo>
                      <a:pt x="15063" y="43200"/>
                      <a:pt x="9333" y="40703"/>
                      <a:pt x="5246" y="36308"/>
                    </a:cubicBezTo>
                  </a:path>
                  <a:path w="42665" h="43200" stroke="0" extrusionOk="0">
                    <a:moveTo>
                      <a:pt x="0" y="16822"/>
                    </a:moveTo>
                    <a:cubicBezTo>
                      <a:pt x="2231" y="6983"/>
                      <a:pt x="10976" y="-1"/>
                      <a:pt x="21065" y="0"/>
                    </a:cubicBezTo>
                    <a:cubicBezTo>
                      <a:pt x="32994" y="0"/>
                      <a:pt x="42665" y="9670"/>
                      <a:pt x="42665" y="21600"/>
                    </a:cubicBezTo>
                    <a:cubicBezTo>
                      <a:pt x="42665" y="33529"/>
                      <a:pt x="32994" y="43200"/>
                      <a:pt x="21065" y="43200"/>
                    </a:cubicBezTo>
                    <a:cubicBezTo>
                      <a:pt x="15063" y="43200"/>
                      <a:pt x="9333" y="40703"/>
                      <a:pt x="5246" y="36308"/>
                    </a:cubicBezTo>
                    <a:lnTo>
                      <a:pt x="21065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 type="arrow" w="med" len="lg"/>
                <a:tailEnd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44" name="Text Box 76"/>
              <p:cNvSpPr txBox="1">
                <a:spLocks noChangeArrowheads="1"/>
              </p:cNvSpPr>
              <p:nvPr/>
            </p:nvSpPr>
            <p:spPr bwMode="auto">
              <a:xfrm>
                <a:off x="4517969" y="4056150"/>
                <a:ext cx="515785" cy="535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ω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45" name="Łącznik prosty 44"/>
              <p:cNvCxnSpPr/>
              <p:nvPr/>
            </p:nvCxnSpPr>
            <p:spPr>
              <a:xfrm>
                <a:off x="5004889" y="3698899"/>
                <a:ext cx="0" cy="11170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>
              <a:xfrm>
                <a:off x="5796136" y="3705183"/>
                <a:ext cx="0" cy="11170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>
              <a:xfrm>
                <a:off x="5132832" y="2560320"/>
                <a:ext cx="5242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/>
              <p:cNvCxnSpPr/>
              <p:nvPr/>
            </p:nvCxnSpPr>
            <p:spPr>
              <a:xfrm>
                <a:off x="5132458" y="5562787"/>
                <a:ext cx="5242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AutoShape 37"/>
              <p:cNvCxnSpPr>
                <a:cxnSpLocks noChangeShapeType="1"/>
              </p:cNvCxnSpPr>
              <p:nvPr/>
            </p:nvCxnSpPr>
            <p:spPr bwMode="auto">
              <a:xfrm flipH="1">
                <a:off x="5682028" y="3694356"/>
                <a:ext cx="22461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0" name="AutoShape 37"/>
              <p:cNvCxnSpPr>
                <a:cxnSpLocks noChangeShapeType="1"/>
              </p:cNvCxnSpPr>
              <p:nvPr/>
            </p:nvCxnSpPr>
            <p:spPr bwMode="auto">
              <a:xfrm flipH="1">
                <a:off x="5675932" y="3578532"/>
                <a:ext cx="22461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51" name="Arc 75"/>
              <p:cNvSpPr>
                <a:spLocks/>
              </p:cNvSpPr>
              <p:nvPr/>
            </p:nvSpPr>
            <p:spPr bwMode="auto">
              <a:xfrm flipH="1" flipV="1">
                <a:off x="5835338" y="3224518"/>
                <a:ext cx="148358" cy="783383"/>
              </a:xfrm>
              <a:custGeom>
                <a:avLst/>
                <a:gdLst>
                  <a:gd name="G0" fmla="+- 21065 0 0"/>
                  <a:gd name="G1" fmla="+- 21600 0 0"/>
                  <a:gd name="G2" fmla="+- 21600 0 0"/>
                  <a:gd name="T0" fmla="*/ 0 w 42665"/>
                  <a:gd name="T1" fmla="*/ 16822 h 43200"/>
                  <a:gd name="T2" fmla="*/ 5247 w 42665"/>
                  <a:gd name="T3" fmla="*/ 36308 h 43200"/>
                  <a:gd name="T4" fmla="*/ 21065 w 4266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65" h="43200" fill="none" extrusionOk="0">
                    <a:moveTo>
                      <a:pt x="0" y="16822"/>
                    </a:moveTo>
                    <a:cubicBezTo>
                      <a:pt x="2231" y="6983"/>
                      <a:pt x="10976" y="-1"/>
                      <a:pt x="21065" y="0"/>
                    </a:cubicBezTo>
                    <a:cubicBezTo>
                      <a:pt x="32994" y="0"/>
                      <a:pt x="42665" y="9670"/>
                      <a:pt x="42665" y="21600"/>
                    </a:cubicBezTo>
                    <a:cubicBezTo>
                      <a:pt x="42665" y="33529"/>
                      <a:pt x="32994" y="43200"/>
                      <a:pt x="21065" y="43200"/>
                    </a:cubicBezTo>
                    <a:cubicBezTo>
                      <a:pt x="15063" y="43200"/>
                      <a:pt x="9333" y="40703"/>
                      <a:pt x="5246" y="36308"/>
                    </a:cubicBezTo>
                  </a:path>
                  <a:path w="42665" h="43200" stroke="0" extrusionOk="0">
                    <a:moveTo>
                      <a:pt x="0" y="16822"/>
                    </a:moveTo>
                    <a:cubicBezTo>
                      <a:pt x="2231" y="6983"/>
                      <a:pt x="10976" y="-1"/>
                      <a:pt x="21065" y="0"/>
                    </a:cubicBezTo>
                    <a:cubicBezTo>
                      <a:pt x="32994" y="0"/>
                      <a:pt x="42665" y="9670"/>
                      <a:pt x="42665" y="21600"/>
                    </a:cubicBezTo>
                    <a:cubicBezTo>
                      <a:pt x="42665" y="33529"/>
                      <a:pt x="32994" y="43200"/>
                      <a:pt x="21065" y="43200"/>
                    </a:cubicBezTo>
                    <a:cubicBezTo>
                      <a:pt x="15063" y="43200"/>
                      <a:pt x="9333" y="40703"/>
                      <a:pt x="5246" y="36308"/>
                    </a:cubicBezTo>
                    <a:lnTo>
                      <a:pt x="21065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 type="arrow" w="med" len="lg"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2" name="Text Box 76"/>
              <p:cNvSpPr txBox="1">
                <a:spLocks noChangeArrowheads="1"/>
              </p:cNvSpPr>
              <p:nvPr/>
            </p:nvSpPr>
            <p:spPr bwMode="auto">
              <a:xfrm>
                <a:off x="5801122" y="3892478"/>
                <a:ext cx="515785" cy="535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ω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2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5" name="pole tekstowe 4"/>
            <p:cNvSpPr txBox="1"/>
            <p:nvPr/>
          </p:nvSpPr>
          <p:spPr>
            <a:xfrm>
              <a:off x="6015788" y="2470484"/>
              <a:ext cx="545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B</a:t>
              </a:r>
              <a:endParaRPr lang="pl-PL" dirty="0"/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4804608" y="5631784"/>
              <a:ext cx="545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A</a:t>
              </a:r>
              <a:endParaRPr lang="pl-PL" dirty="0"/>
            </a:p>
          </p:txBody>
        </p:sp>
        <p:cxnSp>
          <p:nvCxnSpPr>
            <p:cNvPr id="7" name="Łącznik prosty 6"/>
            <p:cNvCxnSpPr/>
            <p:nvPr/>
          </p:nvCxnSpPr>
          <p:spPr>
            <a:xfrm>
              <a:off x="4844716" y="4876800"/>
              <a:ext cx="128500" cy="8055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Dowolny kształt 57"/>
          <p:cNvSpPr/>
          <p:nvPr/>
        </p:nvSpPr>
        <p:spPr>
          <a:xfrm>
            <a:off x="5341143" y="35719"/>
            <a:ext cx="3405187" cy="4336256"/>
          </a:xfrm>
          <a:custGeom>
            <a:avLst/>
            <a:gdLst>
              <a:gd name="connsiteX0" fmla="*/ 73819 w 3405187"/>
              <a:gd name="connsiteY0" fmla="*/ 1293019 h 4336256"/>
              <a:gd name="connsiteX1" fmla="*/ 159544 w 3405187"/>
              <a:gd name="connsiteY1" fmla="*/ 2207419 h 4336256"/>
              <a:gd name="connsiteX2" fmla="*/ 216694 w 3405187"/>
              <a:gd name="connsiteY2" fmla="*/ 2707481 h 4336256"/>
              <a:gd name="connsiteX3" fmla="*/ 130969 w 3405187"/>
              <a:gd name="connsiteY3" fmla="*/ 3278981 h 4336256"/>
              <a:gd name="connsiteX4" fmla="*/ 45244 w 3405187"/>
              <a:gd name="connsiteY4" fmla="*/ 4021931 h 4336256"/>
              <a:gd name="connsiteX5" fmla="*/ 216694 w 3405187"/>
              <a:gd name="connsiteY5" fmla="*/ 4236244 h 4336256"/>
              <a:gd name="connsiteX6" fmla="*/ 631031 w 3405187"/>
              <a:gd name="connsiteY6" fmla="*/ 4279106 h 4336256"/>
              <a:gd name="connsiteX7" fmla="*/ 2459831 w 3405187"/>
              <a:gd name="connsiteY7" fmla="*/ 3893344 h 4336256"/>
              <a:gd name="connsiteX8" fmla="*/ 3188494 w 3405187"/>
              <a:gd name="connsiteY8" fmla="*/ 3321844 h 4336256"/>
              <a:gd name="connsiteX9" fmla="*/ 3374231 w 3405187"/>
              <a:gd name="connsiteY9" fmla="*/ 2393156 h 4336256"/>
              <a:gd name="connsiteX10" fmla="*/ 3374231 w 3405187"/>
              <a:gd name="connsiteY10" fmla="*/ 950119 h 4336256"/>
              <a:gd name="connsiteX11" fmla="*/ 3259931 w 3405187"/>
              <a:gd name="connsiteY11" fmla="*/ 207169 h 4336256"/>
              <a:gd name="connsiteX12" fmla="*/ 3088481 w 3405187"/>
              <a:gd name="connsiteY12" fmla="*/ 78581 h 4336256"/>
              <a:gd name="connsiteX13" fmla="*/ 2602706 w 3405187"/>
              <a:gd name="connsiteY13" fmla="*/ 21431 h 4336256"/>
              <a:gd name="connsiteX14" fmla="*/ 1716881 w 3405187"/>
              <a:gd name="connsiteY14" fmla="*/ 21431 h 4336256"/>
              <a:gd name="connsiteX15" fmla="*/ 902494 w 3405187"/>
              <a:gd name="connsiteY15" fmla="*/ 150019 h 4336256"/>
              <a:gd name="connsiteX16" fmla="*/ 259556 w 3405187"/>
              <a:gd name="connsiteY16" fmla="*/ 335756 h 4336256"/>
              <a:gd name="connsiteX17" fmla="*/ 30956 w 3405187"/>
              <a:gd name="connsiteY17" fmla="*/ 864394 h 4336256"/>
              <a:gd name="connsiteX18" fmla="*/ 73819 w 3405187"/>
              <a:gd name="connsiteY18" fmla="*/ 1293019 h 433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05187" h="4336256">
                <a:moveTo>
                  <a:pt x="73819" y="1293019"/>
                </a:moveTo>
                <a:cubicBezTo>
                  <a:pt x="95250" y="1516857"/>
                  <a:pt x="135732" y="1971675"/>
                  <a:pt x="159544" y="2207419"/>
                </a:cubicBezTo>
                <a:cubicBezTo>
                  <a:pt x="183357" y="2443163"/>
                  <a:pt x="221456" y="2528887"/>
                  <a:pt x="216694" y="2707481"/>
                </a:cubicBezTo>
                <a:cubicBezTo>
                  <a:pt x="211932" y="2886075"/>
                  <a:pt x="159544" y="3059906"/>
                  <a:pt x="130969" y="3278981"/>
                </a:cubicBezTo>
                <a:cubicBezTo>
                  <a:pt x="102394" y="3498056"/>
                  <a:pt x="30957" y="3862387"/>
                  <a:pt x="45244" y="4021931"/>
                </a:cubicBezTo>
                <a:cubicBezTo>
                  <a:pt x="59531" y="4181475"/>
                  <a:pt x="119063" y="4193382"/>
                  <a:pt x="216694" y="4236244"/>
                </a:cubicBezTo>
                <a:cubicBezTo>
                  <a:pt x="314325" y="4279106"/>
                  <a:pt x="257175" y="4336256"/>
                  <a:pt x="631031" y="4279106"/>
                </a:cubicBezTo>
                <a:cubicBezTo>
                  <a:pt x="1004887" y="4221956"/>
                  <a:pt x="2033587" y="4052888"/>
                  <a:pt x="2459831" y="3893344"/>
                </a:cubicBezTo>
                <a:cubicBezTo>
                  <a:pt x="2886075" y="3733800"/>
                  <a:pt x="3036094" y="3571875"/>
                  <a:pt x="3188494" y="3321844"/>
                </a:cubicBezTo>
                <a:cubicBezTo>
                  <a:pt x="3340894" y="3071813"/>
                  <a:pt x="3343275" y="2788443"/>
                  <a:pt x="3374231" y="2393156"/>
                </a:cubicBezTo>
                <a:cubicBezTo>
                  <a:pt x="3405187" y="1997869"/>
                  <a:pt x="3393281" y="1314450"/>
                  <a:pt x="3374231" y="950119"/>
                </a:cubicBezTo>
                <a:cubicBezTo>
                  <a:pt x="3355181" y="585788"/>
                  <a:pt x="3307556" y="352425"/>
                  <a:pt x="3259931" y="207169"/>
                </a:cubicBezTo>
                <a:cubicBezTo>
                  <a:pt x="3212306" y="61913"/>
                  <a:pt x="3198019" y="109537"/>
                  <a:pt x="3088481" y="78581"/>
                </a:cubicBezTo>
                <a:cubicBezTo>
                  <a:pt x="2978944" y="47625"/>
                  <a:pt x="2831306" y="30956"/>
                  <a:pt x="2602706" y="21431"/>
                </a:cubicBezTo>
                <a:cubicBezTo>
                  <a:pt x="2374106" y="11906"/>
                  <a:pt x="2000250" y="0"/>
                  <a:pt x="1716881" y="21431"/>
                </a:cubicBezTo>
                <a:cubicBezTo>
                  <a:pt x="1433512" y="42862"/>
                  <a:pt x="1145382" y="97632"/>
                  <a:pt x="902494" y="150019"/>
                </a:cubicBezTo>
                <a:cubicBezTo>
                  <a:pt x="659607" y="202407"/>
                  <a:pt x="404812" y="216694"/>
                  <a:pt x="259556" y="335756"/>
                </a:cubicBezTo>
                <a:cubicBezTo>
                  <a:pt x="114300" y="454818"/>
                  <a:pt x="61912" y="700088"/>
                  <a:pt x="30956" y="864394"/>
                </a:cubicBezTo>
                <a:cubicBezTo>
                  <a:pt x="0" y="1028700"/>
                  <a:pt x="52388" y="1069182"/>
                  <a:pt x="73819" y="1293019"/>
                </a:cubicBezTo>
                <a:close/>
              </a:path>
            </a:pathLst>
          </a:cu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ole tekstowe 58"/>
          <p:cNvSpPr txBox="1"/>
          <p:nvPr/>
        </p:nvSpPr>
        <p:spPr>
          <a:xfrm>
            <a:off x="457200" y="4686312"/>
            <a:ext cx="740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Wydzielenie z UPN części, dla której będzie tworzony  model dynamiki w celu wyznaczenia maksymalnego momentu </a:t>
            </a:r>
            <a:r>
              <a:rPr lang="pl-PL" sz="2400" b="1" i="1" dirty="0" err="1" smtClean="0">
                <a:solidFill>
                  <a:srgbClr val="007E39"/>
                </a:solidFill>
              </a:rPr>
              <a:t>M</a:t>
            </a:r>
            <a:r>
              <a:rPr lang="pl-PL" sz="2400" b="1" i="1" baseline="-25000" dirty="0" err="1" smtClean="0">
                <a:solidFill>
                  <a:srgbClr val="007E39"/>
                </a:solidFill>
              </a:rPr>
              <a:t>sA</a:t>
            </a:r>
            <a:endParaRPr lang="pl-PL" sz="2400" b="1" i="1" dirty="0">
              <a:solidFill>
                <a:srgbClr val="007E39"/>
              </a:solidFill>
            </a:endParaRPr>
          </a:p>
        </p:txBody>
      </p:sp>
      <p:sp>
        <p:nvSpPr>
          <p:cNvPr id="60" name="Strzałka w górę 59"/>
          <p:cNvSpPr/>
          <p:nvPr/>
        </p:nvSpPr>
        <p:spPr>
          <a:xfrm rot="3369776">
            <a:off x="2080890" y="3583278"/>
            <a:ext cx="439871" cy="1251905"/>
          </a:xfrm>
          <a:prstGeom prst="up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16</a:t>
            </a:fld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3707517" y="109982"/>
            <a:ext cx="5055375" cy="4054632"/>
            <a:chOff x="3064497" y="2038817"/>
            <a:chExt cx="5055375" cy="4054632"/>
          </a:xfrm>
        </p:grpSpPr>
        <p:grpSp>
          <p:nvGrpSpPr>
            <p:cNvPr id="4" name="Grupa 97"/>
            <p:cNvGrpSpPr/>
            <p:nvPr/>
          </p:nvGrpSpPr>
          <p:grpSpPr>
            <a:xfrm>
              <a:off x="3064497" y="2038817"/>
              <a:ext cx="5055375" cy="3526099"/>
              <a:chOff x="3064497" y="2038817"/>
              <a:chExt cx="5055375" cy="3526099"/>
            </a:xfrm>
          </p:grpSpPr>
          <p:cxnSp>
            <p:nvCxnSpPr>
              <p:cNvPr id="8" name="Łącznik prosty 7"/>
              <p:cNvCxnSpPr/>
              <p:nvPr/>
            </p:nvCxnSpPr>
            <p:spPr>
              <a:xfrm>
                <a:off x="4852416" y="3633216"/>
                <a:ext cx="157276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AutoShape 32"/>
              <p:cNvCxnSpPr>
                <a:cxnSpLocks noChangeShapeType="1"/>
              </p:cNvCxnSpPr>
              <p:nvPr/>
            </p:nvCxnSpPr>
            <p:spPr bwMode="auto">
              <a:xfrm flipH="1">
                <a:off x="4882831" y="3696262"/>
                <a:ext cx="22323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" name="AutoShape 33"/>
              <p:cNvCxnSpPr>
                <a:cxnSpLocks noChangeShapeType="1"/>
              </p:cNvCxnSpPr>
              <p:nvPr/>
            </p:nvCxnSpPr>
            <p:spPr bwMode="auto">
              <a:xfrm flipH="1">
                <a:off x="4882831" y="3586727"/>
                <a:ext cx="22323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1" name="AutoShape 36"/>
              <p:cNvCxnSpPr>
                <a:cxnSpLocks noChangeShapeType="1"/>
              </p:cNvCxnSpPr>
              <p:nvPr/>
            </p:nvCxnSpPr>
            <p:spPr bwMode="auto">
              <a:xfrm>
                <a:off x="3851920" y="4877577"/>
                <a:ext cx="2063141" cy="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" name="AutoShape 37"/>
              <p:cNvCxnSpPr>
                <a:cxnSpLocks noChangeShapeType="1"/>
              </p:cNvCxnSpPr>
              <p:nvPr/>
            </p:nvCxnSpPr>
            <p:spPr bwMode="auto">
              <a:xfrm flipH="1">
                <a:off x="5688124" y="4822116"/>
                <a:ext cx="22461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" name="AutoShape 38"/>
              <p:cNvCxnSpPr>
                <a:cxnSpLocks noChangeShapeType="1"/>
              </p:cNvCxnSpPr>
              <p:nvPr/>
            </p:nvCxnSpPr>
            <p:spPr bwMode="auto">
              <a:xfrm flipH="1">
                <a:off x="5688124" y="4935810"/>
                <a:ext cx="22461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" name="AutoShape 39"/>
              <p:cNvCxnSpPr>
                <a:cxnSpLocks noChangeShapeType="1"/>
              </p:cNvCxnSpPr>
              <p:nvPr/>
            </p:nvCxnSpPr>
            <p:spPr bwMode="auto">
              <a:xfrm flipH="1">
                <a:off x="4891150" y="4823502"/>
                <a:ext cx="22323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" name="AutoShape 40"/>
              <p:cNvCxnSpPr>
                <a:cxnSpLocks noChangeShapeType="1"/>
              </p:cNvCxnSpPr>
              <p:nvPr/>
            </p:nvCxnSpPr>
            <p:spPr bwMode="auto">
              <a:xfrm flipH="1">
                <a:off x="4891150" y="4935810"/>
                <a:ext cx="22323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6" name="AutoShape 41"/>
              <p:cNvCxnSpPr>
                <a:cxnSpLocks noChangeShapeType="1"/>
              </p:cNvCxnSpPr>
              <p:nvPr/>
            </p:nvCxnSpPr>
            <p:spPr bwMode="auto">
              <a:xfrm>
                <a:off x="5375045" y="2825528"/>
                <a:ext cx="0" cy="2430568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" name="AutoShape 42"/>
              <p:cNvCxnSpPr>
                <a:cxnSpLocks noChangeShapeType="1"/>
              </p:cNvCxnSpPr>
              <p:nvPr/>
            </p:nvCxnSpPr>
            <p:spPr bwMode="auto">
              <a:xfrm>
                <a:off x="5269670" y="4503216"/>
                <a:ext cx="20381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" name="AutoShape 43"/>
              <p:cNvCxnSpPr>
                <a:cxnSpLocks noChangeShapeType="1"/>
              </p:cNvCxnSpPr>
              <p:nvPr/>
            </p:nvCxnSpPr>
            <p:spPr bwMode="auto">
              <a:xfrm>
                <a:off x="5266897" y="5261642"/>
                <a:ext cx="20381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9" name="Arc 50"/>
              <p:cNvSpPr>
                <a:spLocks/>
              </p:cNvSpPr>
              <p:nvPr/>
            </p:nvSpPr>
            <p:spPr bwMode="auto">
              <a:xfrm flipV="1">
                <a:off x="5652120" y="5416933"/>
                <a:ext cx="140038" cy="14003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0" name="Arc 56"/>
              <p:cNvSpPr>
                <a:spLocks/>
              </p:cNvSpPr>
              <p:nvPr/>
            </p:nvSpPr>
            <p:spPr bwMode="auto">
              <a:xfrm flipH="1" flipV="1">
                <a:off x="5008464" y="5426264"/>
                <a:ext cx="138652" cy="13865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cxnSp>
            <p:nvCxnSpPr>
              <p:cNvPr id="21" name="AutoShape 57"/>
              <p:cNvCxnSpPr>
                <a:cxnSpLocks noChangeShapeType="1"/>
              </p:cNvCxnSpPr>
              <p:nvPr/>
            </p:nvCxnSpPr>
            <p:spPr bwMode="auto">
              <a:xfrm flipV="1">
                <a:off x="5796136" y="4946903"/>
                <a:ext cx="0" cy="48944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" name="AutoShape 58"/>
              <p:cNvCxnSpPr>
                <a:cxnSpLocks noChangeShapeType="1"/>
              </p:cNvCxnSpPr>
              <p:nvPr/>
            </p:nvCxnSpPr>
            <p:spPr bwMode="auto">
              <a:xfrm flipV="1">
                <a:off x="5004845" y="4938583"/>
                <a:ext cx="0" cy="48944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3" name="Rectangle 60"/>
              <p:cNvSpPr>
                <a:spLocks noChangeArrowheads="1"/>
              </p:cNvSpPr>
              <p:nvPr/>
            </p:nvSpPr>
            <p:spPr bwMode="auto">
              <a:xfrm>
                <a:off x="3174639" y="4489351"/>
                <a:ext cx="1181314" cy="765359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4" name="Rectangle 61"/>
              <p:cNvSpPr>
                <a:spLocks noChangeArrowheads="1"/>
              </p:cNvSpPr>
              <p:nvPr/>
            </p:nvSpPr>
            <p:spPr bwMode="auto">
              <a:xfrm>
                <a:off x="4504311" y="4686237"/>
                <a:ext cx="191340" cy="368814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" name="Text Box 62"/>
              <p:cNvSpPr txBox="1">
                <a:spLocks noChangeArrowheads="1"/>
              </p:cNvSpPr>
              <p:nvPr/>
            </p:nvSpPr>
            <p:spPr bwMode="auto">
              <a:xfrm>
                <a:off x="3064497" y="3422204"/>
                <a:ext cx="1806039" cy="515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sprzęgło cierne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Text Box 65"/>
              <p:cNvSpPr txBox="1">
                <a:spLocks noChangeArrowheads="1"/>
              </p:cNvSpPr>
              <p:nvPr/>
            </p:nvSpPr>
            <p:spPr bwMode="auto">
              <a:xfrm>
                <a:off x="3311677" y="4731992"/>
                <a:ext cx="828275" cy="497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silnik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Text Box 67"/>
              <p:cNvSpPr txBox="1">
                <a:spLocks noChangeArrowheads="1"/>
              </p:cNvSpPr>
              <p:nvPr/>
            </p:nvSpPr>
            <p:spPr bwMode="auto">
              <a:xfrm>
                <a:off x="5362567" y="4894215"/>
                <a:ext cx="471417" cy="519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8" name="AutoShape 73"/>
              <p:cNvCxnSpPr>
                <a:cxnSpLocks noChangeShapeType="1"/>
              </p:cNvCxnSpPr>
              <p:nvPr/>
            </p:nvCxnSpPr>
            <p:spPr bwMode="auto">
              <a:xfrm flipH="1" flipV="1">
                <a:off x="3789405" y="3847070"/>
                <a:ext cx="798099" cy="98891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29" name="Grupa 89"/>
              <p:cNvGrpSpPr/>
              <p:nvPr/>
            </p:nvGrpSpPr>
            <p:grpSpPr>
              <a:xfrm>
                <a:off x="6427169" y="2038817"/>
                <a:ext cx="1089723" cy="2154651"/>
                <a:chOff x="6902657" y="2550881"/>
                <a:chExt cx="1089723" cy="2154651"/>
              </a:xfrm>
            </p:grpSpPr>
            <p:cxnSp>
              <p:nvCxnSpPr>
                <p:cNvPr id="53" name="AutoShape 4"/>
                <p:cNvCxnSpPr>
                  <a:cxnSpLocks noChangeShapeType="1"/>
                </p:cNvCxnSpPr>
                <p:nvPr/>
              </p:nvCxnSpPr>
              <p:spPr bwMode="auto">
                <a:xfrm>
                  <a:off x="6909292" y="2550881"/>
                  <a:ext cx="0" cy="215465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" name="AutoShape 5"/>
                <p:cNvCxnSpPr>
                  <a:cxnSpLocks noChangeShapeType="1"/>
                </p:cNvCxnSpPr>
                <p:nvPr/>
              </p:nvCxnSpPr>
              <p:spPr bwMode="auto">
                <a:xfrm>
                  <a:off x="7989007" y="2550881"/>
                  <a:ext cx="0" cy="215465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5" name="AutoShape 6"/>
                <p:cNvCxnSpPr>
                  <a:cxnSpLocks noChangeShapeType="1"/>
                </p:cNvCxnSpPr>
                <p:nvPr/>
              </p:nvCxnSpPr>
              <p:spPr bwMode="auto">
                <a:xfrm>
                  <a:off x="6914212" y="2555162"/>
                  <a:ext cx="1078168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" name="AutoShape 7"/>
                <p:cNvCxnSpPr>
                  <a:cxnSpLocks noChangeShapeType="1"/>
                </p:cNvCxnSpPr>
                <p:nvPr/>
              </p:nvCxnSpPr>
              <p:spPr bwMode="auto">
                <a:xfrm>
                  <a:off x="6902657" y="4696911"/>
                  <a:ext cx="1078168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30" name="AutoShape 21"/>
              <p:cNvCxnSpPr>
                <a:cxnSpLocks noChangeShapeType="1"/>
              </p:cNvCxnSpPr>
              <p:nvPr/>
            </p:nvCxnSpPr>
            <p:spPr bwMode="auto">
              <a:xfrm flipH="1">
                <a:off x="4878671" y="3697532"/>
                <a:ext cx="22323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1" name="AutoShape 22"/>
              <p:cNvCxnSpPr>
                <a:cxnSpLocks noChangeShapeType="1"/>
              </p:cNvCxnSpPr>
              <p:nvPr/>
            </p:nvCxnSpPr>
            <p:spPr bwMode="auto">
              <a:xfrm flipH="1">
                <a:off x="4878671" y="3586611"/>
                <a:ext cx="22323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6084294" y="3401234"/>
                <a:ext cx="237095" cy="470030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cxnSp>
            <p:nvCxnSpPr>
              <p:cNvPr id="33" name="AutoShape 44"/>
              <p:cNvCxnSpPr>
                <a:cxnSpLocks noChangeShapeType="1"/>
              </p:cNvCxnSpPr>
              <p:nvPr/>
            </p:nvCxnSpPr>
            <p:spPr bwMode="auto">
              <a:xfrm>
                <a:off x="5271056" y="2816932"/>
                <a:ext cx="20381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34" name="Arc 51"/>
              <p:cNvSpPr>
                <a:spLocks/>
              </p:cNvSpPr>
              <p:nvPr/>
            </p:nvSpPr>
            <p:spPr bwMode="auto">
              <a:xfrm>
                <a:off x="5652120" y="2560586"/>
                <a:ext cx="140038" cy="14003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35" name="Arc 52"/>
              <p:cNvSpPr>
                <a:spLocks/>
              </p:cNvSpPr>
              <p:nvPr/>
            </p:nvSpPr>
            <p:spPr bwMode="auto">
              <a:xfrm flipH="1">
                <a:off x="4993752" y="2560586"/>
                <a:ext cx="140038" cy="13865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cxnSp>
            <p:nvCxnSpPr>
              <p:cNvPr id="36" name="AutoShape 53"/>
              <p:cNvCxnSpPr>
                <a:cxnSpLocks noChangeShapeType="1"/>
              </p:cNvCxnSpPr>
              <p:nvPr/>
            </p:nvCxnSpPr>
            <p:spPr bwMode="auto">
              <a:xfrm>
                <a:off x="4995139" y="2696465"/>
                <a:ext cx="0" cy="88875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7" name="AutoShape 54"/>
              <p:cNvCxnSpPr>
                <a:cxnSpLocks noChangeShapeType="1"/>
              </p:cNvCxnSpPr>
              <p:nvPr/>
            </p:nvCxnSpPr>
            <p:spPr bwMode="auto">
              <a:xfrm>
                <a:off x="5796136" y="2695079"/>
                <a:ext cx="0" cy="88737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38" name="Text Box 63"/>
              <p:cNvSpPr txBox="1">
                <a:spLocks noChangeArrowheads="1"/>
              </p:cNvSpPr>
              <p:nvPr/>
            </p:nvSpPr>
            <p:spPr bwMode="auto">
              <a:xfrm>
                <a:off x="6344824" y="4592029"/>
                <a:ext cx="1775048" cy="833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sprzęgło luźne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    zębate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9" name="Text Box 64"/>
              <p:cNvSpPr txBox="1">
                <a:spLocks noChangeArrowheads="1"/>
              </p:cNvSpPr>
              <p:nvPr/>
            </p:nvSpPr>
            <p:spPr bwMode="auto">
              <a:xfrm>
                <a:off x="6461699" y="2101921"/>
                <a:ext cx="1335218" cy="683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zespół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l-PL" sz="2000" i="1" dirty="0" smtClean="0">
                    <a:latin typeface="Times New Roman" pitchFamily="18" charset="0"/>
                  </a:rPr>
                  <a:t>roboczy</a:t>
                </a: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0" name="Text Box 68"/>
              <p:cNvSpPr txBox="1">
                <a:spLocks noChangeArrowheads="1"/>
              </p:cNvSpPr>
              <p:nvPr/>
            </p:nvSpPr>
            <p:spPr bwMode="auto">
              <a:xfrm>
                <a:off x="5003458" y="2672916"/>
                <a:ext cx="445073" cy="514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2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41" name="AutoShape 72"/>
              <p:cNvCxnSpPr>
                <a:cxnSpLocks noChangeShapeType="1"/>
              </p:cNvCxnSpPr>
              <p:nvPr/>
            </p:nvCxnSpPr>
            <p:spPr bwMode="auto">
              <a:xfrm flipH="1" flipV="1">
                <a:off x="6149126" y="3653286"/>
                <a:ext cx="337018" cy="104063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2" name="AutoShape 74"/>
              <p:cNvCxnSpPr>
                <a:cxnSpLocks noChangeShapeType="1"/>
              </p:cNvCxnSpPr>
              <p:nvPr/>
            </p:nvCxnSpPr>
            <p:spPr bwMode="auto">
              <a:xfrm flipV="1">
                <a:off x="5983706" y="2839453"/>
                <a:ext cx="192505" cy="75397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43" name="Arc 75"/>
              <p:cNvSpPr>
                <a:spLocks/>
              </p:cNvSpPr>
              <p:nvPr/>
            </p:nvSpPr>
            <p:spPr bwMode="auto">
              <a:xfrm flipH="1">
                <a:off x="4727347" y="4456075"/>
                <a:ext cx="115241" cy="797060"/>
              </a:xfrm>
              <a:custGeom>
                <a:avLst/>
                <a:gdLst>
                  <a:gd name="G0" fmla="+- 21065 0 0"/>
                  <a:gd name="G1" fmla="+- 21600 0 0"/>
                  <a:gd name="G2" fmla="+- 21600 0 0"/>
                  <a:gd name="T0" fmla="*/ 0 w 42665"/>
                  <a:gd name="T1" fmla="*/ 16822 h 43200"/>
                  <a:gd name="T2" fmla="*/ 5247 w 42665"/>
                  <a:gd name="T3" fmla="*/ 36308 h 43200"/>
                  <a:gd name="T4" fmla="*/ 21065 w 4266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65" h="43200" fill="none" extrusionOk="0">
                    <a:moveTo>
                      <a:pt x="0" y="16822"/>
                    </a:moveTo>
                    <a:cubicBezTo>
                      <a:pt x="2231" y="6983"/>
                      <a:pt x="10976" y="-1"/>
                      <a:pt x="21065" y="0"/>
                    </a:cubicBezTo>
                    <a:cubicBezTo>
                      <a:pt x="32994" y="0"/>
                      <a:pt x="42665" y="9670"/>
                      <a:pt x="42665" y="21600"/>
                    </a:cubicBezTo>
                    <a:cubicBezTo>
                      <a:pt x="42665" y="33529"/>
                      <a:pt x="32994" y="43200"/>
                      <a:pt x="21065" y="43200"/>
                    </a:cubicBezTo>
                    <a:cubicBezTo>
                      <a:pt x="15063" y="43200"/>
                      <a:pt x="9333" y="40703"/>
                      <a:pt x="5246" y="36308"/>
                    </a:cubicBezTo>
                  </a:path>
                  <a:path w="42665" h="43200" stroke="0" extrusionOk="0">
                    <a:moveTo>
                      <a:pt x="0" y="16822"/>
                    </a:moveTo>
                    <a:cubicBezTo>
                      <a:pt x="2231" y="6983"/>
                      <a:pt x="10976" y="-1"/>
                      <a:pt x="21065" y="0"/>
                    </a:cubicBezTo>
                    <a:cubicBezTo>
                      <a:pt x="32994" y="0"/>
                      <a:pt x="42665" y="9670"/>
                      <a:pt x="42665" y="21600"/>
                    </a:cubicBezTo>
                    <a:cubicBezTo>
                      <a:pt x="42665" y="33529"/>
                      <a:pt x="32994" y="43200"/>
                      <a:pt x="21065" y="43200"/>
                    </a:cubicBezTo>
                    <a:cubicBezTo>
                      <a:pt x="15063" y="43200"/>
                      <a:pt x="9333" y="40703"/>
                      <a:pt x="5246" y="36308"/>
                    </a:cubicBezTo>
                    <a:lnTo>
                      <a:pt x="21065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 type="arrow" w="med" len="lg"/>
                <a:tailEnd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44" name="Text Box 76"/>
              <p:cNvSpPr txBox="1">
                <a:spLocks noChangeArrowheads="1"/>
              </p:cNvSpPr>
              <p:nvPr/>
            </p:nvSpPr>
            <p:spPr bwMode="auto">
              <a:xfrm>
                <a:off x="4517969" y="4056150"/>
                <a:ext cx="515785" cy="535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ω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45" name="Łącznik prosty 44"/>
              <p:cNvCxnSpPr/>
              <p:nvPr/>
            </p:nvCxnSpPr>
            <p:spPr>
              <a:xfrm>
                <a:off x="5004889" y="3698899"/>
                <a:ext cx="0" cy="11170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>
              <a:xfrm>
                <a:off x="5796136" y="3705183"/>
                <a:ext cx="0" cy="11170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>
              <a:xfrm>
                <a:off x="5132832" y="2560320"/>
                <a:ext cx="5242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/>
              <p:cNvCxnSpPr/>
              <p:nvPr/>
            </p:nvCxnSpPr>
            <p:spPr>
              <a:xfrm>
                <a:off x="5132458" y="5562787"/>
                <a:ext cx="5242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AutoShape 37"/>
              <p:cNvCxnSpPr>
                <a:cxnSpLocks noChangeShapeType="1"/>
              </p:cNvCxnSpPr>
              <p:nvPr/>
            </p:nvCxnSpPr>
            <p:spPr bwMode="auto">
              <a:xfrm flipH="1">
                <a:off x="5682028" y="3694356"/>
                <a:ext cx="22461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0" name="AutoShape 37"/>
              <p:cNvCxnSpPr>
                <a:cxnSpLocks noChangeShapeType="1"/>
              </p:cNvCxnSpPr>
              <p:nvPr/>
            </p:nvCxnSpPr>
            <p:spPr bwMode="auto">
              <a:xfrm flipH="1">
                <a:off x="5675932" y="3578532"/>
                <a:ext cx="22461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51" name="Arc 75"/>
              <p:cNvSpPr>
                <a:spLocks/>
              </p:cNvSpPr>
              <p:nvPr/>
            </p:nvSpPr>
            <p:spPr bwMode="auto">
              <a:xfrm flipH="1" flipV="1">
                <a:off x="5835338" y="3224518"/>
                <a:ext cx="148358" cy="783383"/>
              </a:xfrm>
              <a:custGeom>
                <a:avLst/>
                <a:gdLst>
                  <a:gd name="G0" fmla="+- 21065 0 0"/>
                  <a:gd name="G1" fmla="+- 21600 0 0"/>
                  <a:gd name="G2" fmla="+- 21600 0 0"/>
                  <a:gd name="T0" fmla="*/ 0 w 42665"/>
                  <a:gd name="T1" fmla="*/ 16822 h 43200"/>
                  <a:gd name="T2" fmla="*/ 5247 w 42665"/>
                  <a:gd name="T3" fmla="*/ 36308 h 43200"/>
                  <a:gd name="T4" fmla="*/ 21065 w 4266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65" h="43200" fill="none" extrusionOk="0">
                    <a:moveTo>
                      <a:pt x="0" y="16822"/>
                    </a:moveTo>
                    <a:cubicBezTo>
                      <a:pt x="2231" y="6983"/>
                      <a:pt x="10976" y="-1"/>
                      <a:pt x="21065" y="0"/>
                    </a:cubicBezTo>
                    <a:cubicBezTo>
                      <a:pt x="32994" y="0"/>
                      <a:pt x="42665" y="9670"/>
                      <a:pt x="42665" y="21600"/>
                    </a:cubicBezTo>
                    <a:cubicBezTo>
                      <a:pt x="42665" y="33529"/>
                      <a:pt x="32994" y="43200"/>
                      <a:pt x="21065" y="43200"/>
                    </a:cubicBezTo>
                    <a:cubicBezTo>
                      <a:pt x="15063" y="43200"/>
                      <a:pt x="9333" y="40703"/>
                      <a:pt x="5246" y="36308"/>
                    </a:cubicBezTo>
                  </a:path>
                  <a:path w="42665" h="43200" stroke="0" extrusionOk="0">
                    <a:moveTo>
                      <a:pt x="0" y="16822"/>
                    </a:moveTo>
                    <a:cubicBezTo>
                      <a:pt x="2231" y="6983"/>
                      <a:pt x="10976" y="-1"/>
                      <a:pt x="21065" y="0"/>
                    </a:cubicBezTo>
                    <a:cubicBezTo>
                      <a:pt x="32994" y="0"/>
                      <a:pt x="42665" y="9670"/>
                      <a:pt x="42665" y="21600"/>
                    </a:cubicBezTo>
                    <a:cubicBezTo>
                      <a:pt x="42665" y="33529"/>
                      <a:pt x="32994" y="43200"/>
                      <a:pt x="21065" y="43200"/>
                    </a:cubicBezTo>
                    <a:cubicBezTo>
                      <a:pt x="15063" y="43200"/>
                      <a:pt x="9333" y="40703"/>
                      <a:pt x="5246" y="36308"/>
                    </a:cubicBezTo>
                    <a:lnTo>
                      <a:pt x="21065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 type="arrow" w="med" len="lg"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52" name="Text Box 76"/>
              <p:cNvSpPr txBox="1">
                <a:spLocks noChangeArrowheads="1"/>
              </p:cNvSpPr>
              <p:nvPr/>
            </p:nvSpPr>
            <p:spPr bwMode="auto">
              <a:xfrm>
                <a:off x="5801122" y="3892478"/>
                <a:ext cx="515785" cy="535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ω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2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5" name="pole tekstowe 4"/>
            <p:cNvSpPr txBox="1"/>
            <p:nvPr/>
          </p:nvSpPr>
          <p:spPr>
            <a:xfrm>
              <a:off x="6015788" y="2470484"/>
              <a:ext cx="545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B</a:t>
              </a:r>
              <a:endParaRPr lang="pl-PL" dirty="0"/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4804608" y="5631784"/>
              <a:ext cx="545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A</a:t>
              </a:r>
              <a:endParaRPr lang="pl-PL" dirty="0"/>
            </a:p>
          </p:txBody>
        </p:sp>
        <p:cxnSp>
          <p:nvCxnSpPr>
            <p:cNvPr id="7" name="Łącznik prosty 6"/>
            <p:cNvCxnSpPr/>
            <p:nvPr/>
          </p:nvCxnSpPr>
          <p:spPr>
            <a:xfrm>
              <a:off x="4844716" y="4876800"/>
              <a:ext cx="128500" cy="8055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Dowolny kształt 57"/>
          <p:cNvSpPr/>
          <p:nvPr/>
        </p:nvSpPr>
        <p:spPr>
          <a:xfrm>
            <a:off x="6600827" y="6664"/>
            <a:ext cx="2174080" cy="3825204"/>
          </a:xfrm>
          <a:custGeom>
            <a:avLst/>
            <a:gdLst>
              <a:gd name="connsiteX0" fmla="*/ 73819 w 3405187"/>
              <a:gd name="connsiteY0" fmla="*/ 1293019 h 4336256"/>
              <a:gd name="connsiteX1" fmla="*/ 159544 w 3405187"/>
              <a:gd name="connsiteY1" fmla="*/ 2207419 h 4336256"/>
              <a:gd name="connsiteX2" fmla="*/ 216694 w 3405187"/>
              <a:gd name="connsiteY2" fmla="*/ 2707481 h 4336256"/>
              <a:gd name="connsiteX3" fmla="*/ 130969 w 3405187"/>
              <a:gd name="connsiteY3" fmla="*/ 3278981 h 4336256"/>
              <a:gd name="connsiteX4" fmla="*/ 45244 w 3405187"/>
              <a:gd name="connsiteY4" fmla="*/ 4021931 h 4336256"/>
              <a:gd name="connsiteX5" fmla="*/ 216694 w 3405187"/>
              <a:gd name="connsiteY5" fmla="*/ 4236244 h 4336256"/>
              <a:gd name="connsiteX6" fmla="*/ 631031 w 3405187"/>
              <a:gd name="connsiteY6" fmla="*/ 4279106 h 4336256"/>
              <a:gd name="connsiteX7" fmla="*/ 2459831 w 3405187"/>
              <a:gd name="connsiteY7" fmla="*/ 3893344 h 4336256"/>
              <a:gd name="connsiteX8" fmla="*/ 3188494 w 3405187"/>
              <a:gd name="connsiteY8" fmla="*/ 3321844 h 4336256"/>
              <a:gd name="connsiteX9" fmla="*/ 3374231 w 3405187"/>
              <a:gd name="connsiteY9" fmla="*/ 2393156 h 4336256"/>
              <a:gd name="connsiteX10" fmla="*/ 3374231 w 3405187"/>
              <a:gd name="connsiteY10" fmla="*/ 950119 h 4336256"/>
              <a:gd name="connsiteX11" fmla="*/ 3259931 w 3405187"/>
              <a:gd name="connsiteY11" fmla="*/ 207169 h 4336256"/>
              <a:gd name="connsiteX12" fmla="*/ 3088481 w 3405187"/>
              <a:gd name="connsiteY12" fmla="*/ 78581 h 4336256"/>
              <a:gd name="connsiteX13" fmla="*/ 2602706 w 3405187"/>
              <a:gd name="connsiteY13" fmla="*/ 21431 h 4336256"/>
              <a:gd name="connsiteX14" fmla="*/ 1716881 w 3405187"/>
              <a:gd name="connsiteY14" fmla="*/ 21431 h 4336256"/>
              <a:gd name="connsiteX15" fmla="*/ 902494 w 3405187"/>
              <a:gd name="connsiteY15" fmla="*/ 150019 h 4336256"/>
              <a:gd name="connsiteX16" fmla="*/ 259556 w 3405187"/>
              <a:gd name="connsiteY16" fmla="*/ 335756 h 4336256"/>
              <a:gd name="connsiteX17" fmla="*/ 30956 w 3405187"/>
              <a:gd name="connsiteY17" fmla="*/ 864394 h 4336256"/>
              <a:gd name="connsiteX18" fmla="*/ 73819 w 3405187"/>
              <a:gd name="connsiteY18" fmla="*/ 1293019 h 4336256"/>
              <a:gd name="connsiteX0" fmla="*/ 73819 w 3405187"/>
              <a:gd name="connsiteY0" fmla="*/ 1293019 h 4402931"/>
              <a:gd name="connsiteX1" fmla="*/ 159544 w 3405187"/>
              <a:gd name="connsiteY1" fmla="*/ 2207419 h 4402931"/>
              <a:gd name="connsiteX2" fmla="*/ 216694 w 3405187"/>
              <a:gd name="connsiteY2" fmla="*/ 2707481 h 4402931"/>
              <a:gd name="connsiteX3" fmla="*/ 130969 w 3405187"/>
              <a:gd name="connsiteY3" fmla="*/ 3278981 h 4402931"/>
              <a:gd name="connsiteX4" fmla="*/ 216694 w 3405187"/>
              <a:gd name="connsiteY4" fmla="*/ 4236244 h 4402931"/>
              <a:gd name="connsiteX5" fmla="*/ 631031 w 3405187"/>
              <a:gd name="connsiteY5" fmla="*/ 4279106 h 4402931"/>
              <a:gd name="connsiteX6" fmla="*/ 2459831 w 3405187"/>
              <a:gd name="connsiteY6" fmla="*/ 3893344 h 4402931"/>
              <a:gd name="connsiteX7" fmla="*/ 3188494 w 3405187"/>
              <a:gd name="connsiteY7" fmla="*/ 3321844 h 4402931"/>
              <a:gd name="connsiteX8" fmla="*/ 3374231 w 3405187"/>
              <a:gd name="connsiteY8" fmla="*/ 2393156 h 4402931"/>
              <a:gd name="connsiteX9" fmla="*/ 3374231 w 3405187"/>
              <a:gd name="connsiteY9" fmla="*/ 950119 h 4402931"/>
              <a:gd name="connsiteX10" fmla="*/ 3259931 w 3405187"/>
              <a:gd name="connsiteY10" fmla="*/ 207169 h 4402931"/>
              <a:gd name="connsiteX11" fmla="*/ 3088481 w 3405187"/>
              <a:gd name="connsiteY11" fmla="*/ 78581 h 4402931"/>
              <a:gd name="connsiteX12" fmla="*/ 2602706 w 3405187"/>
              <a:gd name="connsiteY12" fmla="*/ 21431 h 4402931"/>
              <a:gd name="connsiteX13" fmla="*/ 1716881 w 3405187"/>
              <a:gd name="connsiteY13" fmla="*/ 21431 h 4402931"/>
              <a:gd name="connsiteX14" fmla="*/ 902494 w 3405187"/>
              <a:gd name="connsiteY14" fmla="*/ 150019 h 4402931"/>
              <a:gd name="connsiteX15" fmla="*/ 259556 w 3405187"/>
              <a:gd name="connsiteY15" fmla="*/ 335756 h 4402931"/>
              <a:gd name="connsiteX16" fmla="*/ 30956 w 3405187"/>
              <a:gd name="connsiteY16" fmla="*/ 864394 h 4402931"/>
              <a:gd name="connsiteX17" fmla="*/ 73819 w 3405187"/>
              <a:gd name="connsiteY17" fmla="*/ 1293019 h 4402931"/>
              <a:gd name="connsiteX0" fmla="*/ 73819 w 3405187"/>
              <a:gd name="connsiteY0" fmla="*/ 1293019 h 4381500"/>
              <a:gd name="connsiteX1" fmla="*/ 159544 w 3405187"/>
              <a:gd name="connsiteY1" fmla="*/ 2207419 h 4381500"/>
              <a:gd name="connsiteX2" fmla="*/ 216694 w 3405187"/>
              <a:gd name="connsiteY2" fmla="*/ 2707481 h 4381500"/>
              <a:gd name="connsiteX3" fmla="*/ 130969 w 3405187"/>
              <a:gd name="connsiteY3" fmla="*/ 3278981 h 4381500"/>
              <a:gd name="connsiteX4" fmla="*/ 631031 w 3405187"/>
              <a:gd name="connsiteY4" fmla="*/ 4279106 h 4381500"/>
              <a:gd name="connsiteX5" fmla="*/ 2459831 w 3405187"/>
              <a:gd name="connsiteY5" fmla="*/ 3893344 h 4381500"/>
              <a:gd name="connsiteX6" fmla="*/ 3188494 w 3405187"/>
              <a:gd name="connsiteY6" fmla="*/ 3321844 h 4381500"/>
              <a:gd name="connsiteX7" fmla="*/ 3374231 w 3405187"/>
              <a:gd name="connsiteY7" fmla="*/ 2393156 h 4381500"/>
              <a:gd name="connsiteX8" fmla="*/ 3374231 w 3405187"/>
              <a:gd name="connsiteY8" fmla="*/ 950119 h 4381500"/>
              <a:gd name="connsiteX9" fmla="*/ 3259931 w 3405187"/>
              <a:gd name="connsiteY9" fmla="*/ 207169 h 4381500"/>
              <a:gd name="connsiteX10" fmla="*/ 3088481 w 3405187"/>
              <a:gd name="connsiteY10" fmla="*/ 78581 h 4381500"/>
              <a:gd name="connsiteX11" fmla="*/ 2602706 w 3405187"/>
              <a:gd name="connsiteY11" fmla="*/ 21431 h 4381500"/>
              <a:gd name="connsiteX12" fmla="*/ 1716881 w 3405187"/>
              <a:gd name="connsiteY12" fmla="*/ 21431 h 4381500"/>
              <a:gd name="connsiteX13" fmla="*/ 902494 w 3405187"/>
              <a:gd name="connsiteY13" fmla="*/ 150019 h 4381500"/>
              <a:gd name="connsiteX14" fmla="*/ 259556 w 3405187"/>
              <a:gd name="connsiteY14" fmla="*/ 335756 h 4381500"/>
              <a:gd name="connsiteX15" fmla="*/ 30956 w 3405187"/>
              <a:gd name="connsiteY15" fmla="*/ 864394 h 4381500"/>
              <a:gd name="connsiteX16" fmla="*/ 73819 w 3405187"/>
              <a:gd name="connsiteY16" fmla="*/ 1293019 h 4381500"/>
              <a:gd name="connsiteX0" fmla="*/ 316706 w 3648074"/>
              <a:gd name="connsiteY0" fmla="*/ 1293019 h 3900488"/>
              <a:gd name="connsiteX1" fmla="*/ 402431 w 3648074"/>
              <a:gd name="connsiteY1" fmla="*/ 2207419 h 3900488"/>
              <a:gd name="connsiteX2" fmla="*/ 459581 w 3648074"/>
              <a:gd name="connsiteY2" fmla="*/ 2707481 h 3900488"/>
              <a:gd name="connsiteX3" fmla="*/ 373856 w 3648074"/>
              <a:gd name="connsiteY3" fmla="*/ 3278981 h 3900488"/>
              <a:gd name="connsiteX4" fmla="*/ 2702718 w 3648074"/>
              <a:gd name="connsiteY4" fmla="*/ 3893344 h 3900488"/>
              <a:gd name="connsiteX5" fmla="*/ 3431381 w 3648074"/>
              <a:gd name="connsiteY5" fmla="*/ 3321844 h 3900488"/>
              <a:gd name="connsiteX6" fmla="*/ 3617118 w 3648074"/>
              <a:gd name="connsiteY6" fmla="*/ 2393156 h 3900488"/>
              <a:gd name="connsiteX7" fmla="*/ 3617118 w 3648074"/>
              <a:gd name="connsiteY7" fmla="*/ 950119 h 3900488"/>
              <a:gd name="connsiteX8" fmla="*/ 3502818 w 3648074"/>
              <a:gd name="connsiteY8" fmla="*/ 207169 h 3900488"/>
              <a:gd name="connsiteX9" fmla="*/ 3331368 w 3648074"/>
              <a:gd name="connsiteY9" fmla="*/ 78581 h 3900488"/>
              <a:gd name="connsiteX10" fmla="*/ 2845593 w 3648074"/>
              <a:gd name="connsiteY10" fmla="*/ 21431 h 3900488"/>
              <a:gd name="connsiteX11" fmla="*/ 1959768 w 3648074"/>
              <a:gd name="connsiteY11" fmla="*/ 21431 h 3900488"/>
              <a:gd name="connsiteX12" fmla="*/ 1145381 w 3648074"/>
              <a:gd name="connsiteY12" fmla="*/ 150019 h 3900488"/>
              <a:gd name="connsiteX13" fmla="*/ 502443 w 3648074"/>
              <a:gd name="connsiteY13" fmla="*/ 335756 h 3900488"/>
              <a:gd name="connsiteX14" fmla="*/ 273843 w 3648074"/>
              <a:gd name="connsiteY14" fmla="*/ 864394 h 3900488"/>
              <a:gd name="connsiteX15" fmla="*/ 316706 w 3648074"/>
              <a:gd name="connsiteY15" fmla="*/ 1293019 h 3900488"/>
              <a:gd name="connsiteX0" fmla="*/ 240506 w 3571874"/>
              <a:gd name="connsiteY0" fmla="*/ 1293019 h 3995738"/>
              <a:gd name="connsiteX1" fmla="*/ 326231 w 3571874"/>
              <a:gd name="connsiteY1" fmla="*/ 2207419 h 3995738"/>
              <a:gd name="connsiteX2" fmla="*/ 383381 w 3571874"/>
              <a:gd name="connsiteY2" fmla="*/ 2707481 h 3995738"/>
              <a:gd name="connsiteX3" fmla="*/ 2626518 w 3571874"/>
              <a:gd name="connsiteY3" fmla="*/ 3893344 h 3995738"/>
              <a:gd name="connsiteX4" fmla="*/ 3355181 w 3571874"/>
              <a:gd name="connsiteY4" fmla="*/ 3321844 h 3995738"/>
              <a:gd name="connsiteX5" fmla="*/ 3540918 w 3571874"/>
              <a:gd name="connsiteY5" fmla="*/ 2393156 h 3995738"/>
              <a:gd name="connsiteX6" fmla="*/ 3540918 w 3571874"/>
              <a:gd name="connsiteY6" fmla="*/ 950119 h 3995738"/>
              <a:gd name="connsiteX7" fmla="*/ 3426618 w 3571874"/>
              <a:gd name="connsiteY7" fmla="*/ 207169 h 3995738"/>
              <a:gd name="connsiteX8" fmla="*/ 3255168 w 3571874"/>
              <a:gd name="connsiteY8" fmla="*/ 78581 h 3995738"/>
              <a:gd name="connsiteX9" fmla="*/ 2769393 w 3571874"/>
              <a:gd name="connsiteY9" fmla="*/ 21431 h 3995738"/>
              <a:gd name="connsiteX10" fmla="*/ 1883568 w 3571874"/>
              <a:gd name="connsiteY10" fmla="*/ 21431 h 3995738"/>
              <a:gd name="connsiteX11" fmla="*/ 1069181 w 3571874"/>
              <a:gd name="connsiteY11" fmla="*/ 150019 h 3995738"/>
              <a:gd name="connsiteX12" fmla="*/ 426243 w 3571874"/>
              <a:gd name="connsiteY12" fmla="*/ 335756 h 3995738"/>
              <a:gd name="connsiteX13" fmla="*/ 197643 w 3571874"/>
              <a:gd name="connsiteY13" fmla="*/ 864394 h 3995738"/>
              <a:gd name="connsiteX14" fmla="*/ 240506 w 3571874"/>
              <a:gd name="connsiteY14" fmla="*/ 1293019 h 3995738"/>
              <a:gd name="connsiteX0" fmla="*/ 73819 w 3405187"/>
              <a:gd name="connsiteY0" fmla="*/ 1293019 h 3894435"/>
              <a:gd name="connsiteX1" fmla="*/ 159544 w 3405187"/>
              <a:gd name="connsiteY1" fmla="*/ 2207419 h 3894435"/>
              <a:gd name="connsiteX2" fmla="*/ 619499 w 3405187"/>
              <a:gd name="connsiteY2" fmla="*/ 3315298 h 3894435"/>
              <a:gd name="connsiteX3" fmla="*/ 2459831 w 3405187"/>
              <a:gd name="connsiteY3" fmla="*/ 3893344 h 3894435"/>
              <a:gd name="connsiteX4" fmla="*/ 3188494 w 3405187"/>
              <a:gd name="connsiteY4" fmla="*/ 3321844 h 3894435"/>
              <a:gd name="connsiteX5" fmla="*/ 3374231 w 3405187"/>
              <a:gd name="connsiteY5" fmla="*/ 2393156 h 3894435"/>
              <a:gd name="connsiteX6" fmla="*/ 3374231 w 3405187"/>
              <a:gd name="connsiteY6" fmla="*/ 950119 h 3894435"/>
              <a:gd name="connsiteX7" fmla="*/ 3259931 w 3405187"/>
              <a:gd name="connsiteY7" fmla="*/ 207169 h 3894435"/>
              <a:gd name="connsiteX8" fmla="*/ 3088481 w 3405187"/>
              <a:gd name="connsiteY8" fmla="*/ 78581 h 3894435"/>
              <a:gd name="connsiteX9" fmla="*/ 2602706 w 3405187"/>
              <a:gd name="connsiteY9" fmla="*/ 21431 h 3894435"/>
              <a:gd name="connsiteX10" fmla="*/ 1716881 w 3405187"/>
              <a:gd name="connsiteY10" fmla="*/ 21431 h 3894435"/>
              <a:gd name="connsiteX11" fmla="*/ 902494 w 3405187"/>
              <a:gd name="connsiteY11" fmla="*/ 150019 h 3894435"/>
              <a:gd name="connsiteX12" fmla="*/ 259556 w 3405187"/>
              <a:gd name="connsiteY12" fmla="*/ 335756 h 3894435"/>
              <a:gd name="connsiteX13" fmla="*/ 30956 w 3405187"/>
              <a:gd name="connsiteY13" fmla="*/ 864394 h 3894435"/>
              <a:gd name="connsiteX14" fmla="*/ 73819 w 3405187"/>
              <a:gd name="connsiteY14" fmla="*/ 1293019 h 3894435"/>
              <a:gd name="connsiteX0" fmla="*/ 73819 w 3405187"/>
              <a:gd name="connsiteY0" fmla="*/ 1295490 h 3896906"/>
              <a:gd name="connsiteX1" fmla="*/ 159544 w 3405187"/>
              <a:gd name="connsiteY1" fmla="*/ 2209890 h 3896906"/>
              <a:gd name="connsiteX2" fmla="*/ 619499 w 3405187"/>
              <a:gd name="connsiteY2" fmla="*/ 3317769 h 3896906"/>
              <a:gd name="connsiteX3" fmla="*/ 2459831 w 3405187"/>
              <a:gd name="connsiteY3" fmla="*/ 3895815 h 3896906"/>
              <a:gd name="connsiteX4" fmla="*/ 3188494 w 3405187"/>
              <a:gd name="connsiteY4" fmla="*/ 3324315 h 3896906"/>
              <a:gd name="connsiteX5" fmla="*/ 3374231 w 3405187"/>
              <a:gd name="connsiteY5" fmla="*/ 2395627 h 3896906"/>
              <a:gd name="connsiteX6" fmla="*/ 3374231 w 3405187"/>
              <a:gd name="connsiteY6" fmla="*/ 952590 h 3896906"/>
              <a:gd name="connsiteX7" fmla="*/ 3259931 w 3405187"/>
              <a:gd name="connsiteY7" fmla="*/ 209640 h 3896906"/>
              <a:gd name="connsiteX8" fmla="*/ 3088481 w 3405187"/>
              <a:gd name="connsiteY8" fmla="*/ 81052 h 3896906"/>
              <a:gd name="connsiteX9" fmla="*/ 2602706 w 3405187"/>
              <a:gd name="connsiteY9" fmla="*/ 23902 h 3896906"/>
              <a:gd name="connsiteX10" fmla="*/ 1716881 w 3405187"/>
              <a:gd name="connsiteY10" fmla="*/ 23902 h 3896906"/>
              <a:gd name="connsiteX11" fmla="*/ 812983 w 3405187"/>
              <a:gd name="connsiteY11" fmla="*/ 167315 h 3896906"/>
              <a:gd name="connsiteX12" fmla="*/ 259556 w 3405187"/>
              <a:gd name="connsiteY12" fmla="*/ 338227 h 3896906"/>
              <a:gd name="connsiteX13" fmla="*/ 30956 w 3405187"/>
              <a:gd name="connsiteY13" fmla="*/ 866865 h 3896906"/>
              <a:gd name="connsiteX14" fmla="*/ 73819 w 3405187"/>
              <a:gd name="connsiteY14" fmla="*/ 1295490 h 3896906"/>
              <a:gd name="connsiteX0" fmla="*/ 73819 w 3405187"/>
              <a:gd name="connsiteY0" fmla="*/ 1295490 h 3896906"/>
              <a:gd name="connsiteX1" fmla="*/ 159544 w 3405187"/>
              <a:gd name="connsiteY1" fmla="*/ 2209890 h 3896906"/>
              <a:gd name="connsiteX2" fmla="*/ 619499 w 3405187"/>
              <a:gd name="connsiteY2" fmla="*/ 3317769 h 3896906"/>
              <a:gd name="connsiteX3" fmla="*/ 2459831 w 3405187"/>
              <a:gd name="connsiteY3" fmla="*/ 3895815 h 3896906"/>
              <a:gd name="connsiteX4" fmla="*/ 3188494 w 3405187"/>
              <a:gd name="connsiteY4" fmla="*/ 3324315 h 3896906"/>
              <a:gd name="connsiteX5" fmla="*/ 3374231 w 3405187"/>
              <a:gd name="connsiteY5" fmla="*/ 2395627 h 3896906"/>
              <a:gd name="connsiteX6" fmla="*/ 3374231 w 3405187"/>
              <a:gd name="connsiteY6" fmla="*/ 952590 h 3896906"/>
              <a:gd name="connsiteX7" fmla="*/ 3259931 w 3405187"/>
              <a:gd name="connsiteY7" fmla="*/ 209640 h 3896906"/>
              <a:gd name="connsiteX8" fmla="*/ 3088481 w 3405187"/>
              <a:gd name="connsiteY8" fmla="*/ 81052 h 3896906"/>
              <a:gd name="connsiteX9" fmla="*/ 2602706 w 3405187"/>
              <a:gd name="connsiteY9" fmla="*/ 23902 h 3896906"/>
              <a:gd name="connsiteX10" fmla="*/ 1716881 w 3405187"/>
              <a:gd name="connsiteY10" fmla="*/ 23902 h 3896906"/>
              <a:gd name="connsiteX11" fmla="*/ 812983 w 3405187"/>
              <a:gd name="connsiteY11" fmla="*/ 167315 h 3896906"/>
              <a:gd name="connsiteX12" fmla="*/ 259556 w 3405187"/>
              <a:gd name="connsiteY12" fmla="*/ 338227 h 3896906"/>
              <a:gd name="connsiteX13" fmla="*/ 30956 w 3405187"/>
              <a:gd name="connsiteY13" fmla="*/ 866865 h 3896906"/>
              <a:gd name="connsiteX14" fmla="*/ 73819 w 3405187"/>
              <a:gd name="connsiteY14" fmla="*/ 1295490 h 3896906"/>
              <a:gd name="connsiteX0" fmla="*/ 73819 w 3405187"/>
              <a:gd name="connsiteY0" fmla="*/ 1295490 h 3896906"/>
              <a:gd name="connsiteX1" fmla="*/ 159544 w 3405187"/>
              <a:gd name="connsiteY1" fmla="*/ 2209890 h 3896906"/>
              <a:gd name="connsiteX2" fmla="*/ 619499 w 3405187"/>
              <a:gd name="connsiteY2" fmla="*/ 3317769 h 3896906"/>
              <a:gd name="connsiteX3" fmla="*/ 2459831 w 3405187"/>
              <a:gd name="connsiteY3" fmla="*/ 3895815 h 3896906"/>
              <a:gd name="connsiteX4" fmla="*/ 3188494 w 3405187"/>
              <a:gd name="connsiteY4" fmla="*/ 3324315 h 3896906"/>
              <a:gd name="connsiteX5" fmla="*/ 3374231 w 3405187"/>
              <a:gd name="connsiteY5" fmla="*/ 2395627 h 3896906"/>
              <a:gd name="connsiteX6" fmla="*/ 3374231 w 3405187"/>
              <a:gd name="connsiteY6" fmla="*/ 952590 h 3896906"/>
              <a:gd name="connsiteX7" fmla="*/ 3259931 w 3405187"/>
              <a:gd name="connsiteY7" fmla="*/ 209640 h 3896906"/>
              <a:gd name="connsiteX8" fmla="*/ 3088481 w 3405187"/>
              <a:gd name="connsiteY8" fmla="*/ 81052 h 3896906"/>
              <a:gd name="connsiteX9" fmla="*/ 2602706 w 3405187"/>
              <a:gd name="connsiteY9" fmla="*/ 23902 h 3896906"/>
              <a:gd name="connsiteX10" fmla="*/ 1716881 w 3405187"/>
              <a:gd name="connsiteY10" fmla="*/ 23902 h 3896906"/>
              <a:gd name="connsiteX11" fmla="*/ 812983 w 3405187"/>
              <a:gd name="connsiteY11" fmla="*/ 167315 h 3896906"/>
              <a:gd name="connsiteX12" fmla="*/ 259556 w 3405187"/>
              <a:gd name="connsiteY12" fmla="*/ 338227 h 3896906"/>
              <a:gd name="connsiteX13" fmla="*/ 30956 w 3405187"/>
              <a:gd name="connsiteY13" fmla="*/ 866865 h 3896906"/>
              <a:gd name="connsiteX14" fmla="*/ 73819 w 3405187"/>
              <a:gd name="connsiteY14" fmla="*/ 1295490 h 3896906"/>
              <a:gd name="connsiteX0" fmla="*/ 73819 w 3405187"/>
              <a:gd name="connsiteY0" fmla="*/ 1367642 h 3969058"/>
              <a:gd name="connsiteX1" fmla="*/ 159544 w 3405187"/>
              <a:gd name="connsiteY1" fmla="*/ 2282042 h 3969058"/>
              <a:gd name="connsiteX2" fmla="*/ 619499 w 3405187"/>
              <a:gd name="connsiteY2" fmla="*/ 3389921 h 3969058"/>
              <a:gd name="connsiteX3" fmla="*/ 2459831 w 3405187"/>
              <a:gd name="connsiteY3" fmla="*/ 3967967 h 3969058"/>
              <a:gd name="connsiteX4" fmla="*/ 3188494 w 3405187"/>
              <a:gd name="connsiteY4" fmla="*/ 3396467 h 3969058"/>
              <a:gd name="connsiteX5" fmla="*/ 3374231 w 3405187"/>
              <a:gd name="connsiteY5" fmla="*/ 2467779 h 3969058"/>
              <a:gd name="connsiteX6" fmla="*/ 3374231 w 3405187"/>
              <a:gd name="connsiteY6" fmla="*/ 1024742 h 3969058"/>
              <a:gd name="connsiteX7" fmla="*/ 3259931 w 3405187"/>
              <a:gd name="connsiteY7" fmla="*/ 281792 h 3969058"/>
              <a:gd name="connsiteX8" fmla="*/ 3088481 w 3405187"/>
              <a:gd name="connsiteY8" fmla="*/ 153204 h 3969058"/>
              <a:gd name="connsiteX9" fmla="*/ 2602706 w 3405187"/>
              <a:gd name="connsiteY9" fmla="*/ 96054 h 3969058"/>
              <a:gd name="connsiteX10" fmla="*/ 1716881 w 3405187"/>
              <a:gd name="connsiteY10" fmla="*/ 96054 h 3969058"/>
              <a:gd name="connsiteX11" fmla="*/ 768227 w 3405187"/>
              <a:gd name="connsiteY11" fmla="*/ 52387 h 3969058"/>
              <a:gd name="connsiteX12" fmla="*/ 259556 w 3405187"/>
              <a:gd name="connsiteY12" fmla="*/ 410379 h 3969058"/>
              <a:gd name="connsiteX13" fmla="*/ 30956 w 3405187"/>
              <a:gd name="connsiteY13" fmla="*/ 939017 h 3969058"/>
              <a:gd name="connsiteX14" fmla="*/ 73819 w 3405187"/>
              <a:gd name="connsiteY14" fmla="*/ 1367642 h 3969058"/>
              <a:gd name="connsiteX0" fmla="*/ 95250 w 3426618"/>
              <a:gd name="connsiteY0" fmla="*/ 1323975 h 3925391"/>
              <a:gd name="connsiteX1" fmla="*/ 180975 w 3426618"/>
              <a:gd name="connsiteY1" fmla="*/ 2238375 h 3925391"/>
              <a:gd name="connsiteX2" fmla="*/ 640930 w 3426618"/>
              <a:gd name="connsiteY2" fmla="*/ 3346254 h 3925391"/>
              <a:gd name="connsiteX3" fmla="*/ 2481262 w 3426618"/>
              <a:gd name="connsiteY3" fmla="*/ 3924300 h 3925391"/>
              <a:gd name="connsiteX4" fmla="*/ 3209925 w 3426618"/>
              <a:gd name="connsiteY4" fmla="*/ 3352800 h 3925391"/>
              <a:gd name="connsiteX5" fmla="*/ 3395662 w 3426618"/>
              <a:gd name="connsiteY5" fmla="*/ 2424112 h 3925391"/>
              <a:gd name="connsiteX6" fmla="*/ 3395662 w 3426618"/>
              <a:gd name="connsiteY6" fmla="*/ 981075 h 3925391"/>
              <a:gd name="connsiteX7" fmla="*/ 3281362 w 3426618"/>
              <a:gd name="connsiteY7" fmla="*/ 238125 h 3925391"/>
              <a:gd name="connsiteX8" fmla="*/ 3109912 w 3426618"/>
              <a:gd name="connsiteY8" fmla="*/ 109537 h 3925391"/>
              <a:gd name="connsiteX9" fmla="*/ 2624137 w 3426618"/>
              <a:gd name="connsiteY9" fmla="*/ 52387 h 3925391"/>
              <a:gd name="connsiteX10" fmla="*/ 1738312 w 3426618"/>
              <a:gd name="connsiteY10" fmla="*/ 52387 h 3925391"/>
              <a:gd name="connsiteX11" fmla="*/ 280987 w 3426618"/>
              <a:gd name="connsiteY11" fmla="*/ 366712 h 3925391"/>
              <a:gd name="connsiteX12" fmla="*/ 52387 w 3426618"/>
              <a:gd name="connsiteY12" fmla="*/ 895350 h 3925391"/>
              <a:gd name="connsiteX13" fmla="*/ 95250 w 3426618"/>
              <a:gd name="connsiteY13" fmla="*/ 1323975 h 3925391"/>
              <a:gd name="connsiteX0" fmla="*/ 73819 w 3405187"/>
              <a:gd name="connsiteY0" fmla="*/ 1367641 h 3969057"/>
              <a:gd name="connsiteX1" fmla="*/ 159544 w 3405187"/>
              <a:gd name="connsiteY1" fmla="*/ 2282041 h 3969057"/>
              <a:gd name="connsiteX2" fmla="*/ 619499 w 3405187"/>
              <a:gd name="connsiteY2" fmla="*/ 3389920 h 3969057"/>
              <a:gd name="connsiteX3" fmla="*/ 2459831 w 3405187"/>
              <a:gd name="connsiteY3" fmla="*/ 3967966 h 3969057"/>
              <a:gd name="connsiteX4" fmla="*/ 3188494 w 3405187"/>
              <a:gd name="connsiteY4" fmla="*/ 3396466 h 3969057"/>
              <a:gd name="connsiteX5" fmla="*/ 3374231 w 3405187"/>
              <a:gd name="connsiteY5" fmla="*/ 2467778 h 3969057"/>
              <a:gd name="connsiteX6" fmla="*/ 3374231 w 3405187"/>
              <a:gd name="connsiteY6" fmla="*/ 1024741 h 3969057"/>
              <a:gd name="connsiteX7" fmla="*/ 3259931 w 3405187"/>
              <a:gd name="connsiteY7" fmla="*/ 281791 h 3969057"/>
              <a:gd name="connsiteX8" fmla="*/ 3088481 w 3405187"/>
              <a:gd name="connsiteY8" fmla="*/ 153203 h 3969057"/>
              <a:gd name="connsiteX9" fmla="*/ 2602706 w 3405187"/>
              <a:gd name="connsiteY9" fmla="*/ 96053 h 3969057"/>
              <a:gd name="connsiteX10" fmla="*/ 799381 w 3405187"/>
              <a:gd name="connsiteY10" fmla="*/ 52387 h 3969057"/>
              <a:gd name="connsiteX11" fmla="*/ 259556 w 3405187"/>
              <a:gd name="connsiteY11" fmla="*/ 410378 h 3969057"/>
              <a:gd name="connsiteX12" fmla="*/ 30956 w 3405187"/>
              <a:gd name="connsiteY12" fmla="*/ 939016 h 3969057"/>
              <a:gd name="connsiteX13" fmla="*/ 73819 w 3405187"/>
              <a:gd name="connsiteY13" fmla="*/ 1367641 h 396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05187" h="3969057">
                <a:moveTo>
                  <a:pt x="73819" y="1367641"/>
                </a:moveTo>
                <a:cubicBezTo>
                  <a:pt x="95250" y="1591479"/>
                  <a:pt x="68597" y="1944995"/>
                  <a:pt x="159544" y="2282041"/>
                </a:cubicBezTo>
                <a:cubicBezTo>
                  <a:pt x="250491" y="2619087"/>
                  <a:pt x="236118" y="3108933"/>
                  <a:pt x="619499" y="3389920"/>
                </a:cubicBezTo>
                <a:cubicBezTo>
                  <a:pt x="1002880" y="3670908"/>
                  <a:pt x="2031665" y="3966875"/>
                  <a:pt x="2459831" y="3967966"/>
                </a:cubicBezTo>
                <a:cubicBezTo>
                  <a:pt x="2887997" y="3969057"/>
                  <a:pt x="3036094" y="3646497"/>
                  <a:pt x="3188494" y="3396466"/>
                </a:cubicBezTo>
                <a:cubicBezTo>
                  <a:pt x="3340894" y="3146435"/>
                  <a:pt x="3343275" y="2863065"/>
                  <a:pt x="3374231" y="2467778"/>
                </a:cubicBezTo>
                <a:cubicBezTo>
                  <a:pt x="3405187" y="2072491"/>
                  <a:pt x="3393281" y="1389072"/>
                  <a:pt x="3374231" y="1024741"/>
                </a:cubicBezTo>
                <a:cubicBezTo>
                  <a:pt x="3355181" y="660410"/>
                  <a:pt x="3307556" y="427047"/>
                  <a:pt x="3259931" y="281791"/>
                </a:cubicBezTo>
                <a:cubicBezTo>
                  <a:pt x="3212306" y="136535"/>
                  <a:pt x="3198019" y="184159"/>
                  <a:pt x="3088481" y="153203"/>
                </a:cubicBezTo>
                <a:cubicBezTo>
                  <a:pt x="2978944" y="122247"/>
                  <a:pt x="2984223" y="112856"/>
                  <a:pt x="2602706" y="96053"/>
                </a:cubicBezTo>
                <a:cubicBezTo>
                  <a:pt x="2221189" y="79250"/>
                  <a:pt x="1189906" y="0"/>
                  <a:pt x="799381" y="52387"/>
                </a:cubicBezTo>
                <a:cubicBezTo>
                  <a:pt x="408856" y="104775"/>
                  <a:pt x="387627" y="262607"/>
                  <a:pt x="259556" y="410378"/>
                </a:cubicBezTo>
                <a:cubicBezTo>
                  <a:pt x="131485" y="558149"/>
                  <a:pt x="61912" y="774710"/>
                  <a:pt x="30956" y="939016"/>
                </a:cubicBezTo>
                <a:cubicBezTo>
                  <a:pt x="0" y="1103322"/>
                  <a:pt x="52388" y="1143804"/>
                  <a:pt x="73819" y="1367641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ole tekstowe 58"/>
          <p:cNvSpPr txBox="1"/>
          <p:nvPr/>
        </p:nvSpPr>
        <p:spPr>
          <a:xfrm>
            <a:off x="457200" y="4686312"/>
            <a:ext cx="740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Wydzielenie z UPN części, dla której będzie tworzony  model dynamiki w celu wyznaczenia maksymalnego momentu </a:t>
            </a:r>
            <a:r>
              <a:rPr lang="pl-PL" sz="2400" b="1" i="1" dirty="0" err="1" smtClean="0">
                <a:solidFill>
                  <a:srgbClr val="FF0000"/>
                </a:solidFill>
              </a:rPr>
              <a:t>M</a:t>
            </a:r>
            <a:r>
              <a:rPr lang="pl-PL" sz="2400" b="1" i="1" baseline="-25000" dirty="0" err="1" smtClean="0">
                <a:solidFill>
                  <a:srgbClr val="FF0000"/>
                </a:solidFill>
              </a:rPr>
              <a:t>sB</a:t>
            </a:r>
            <a:endParaRPr lang="pl-PL" sz="2400" b="1" i="1" dirty="0">
              <a:solidFill>
                <a:srgbClr val="FF0000"/>
              </a:solidFill>
            </a:endParaRPr>
          </a:p>
        </p:txBody>
      </p:sp>
      <p:sp>
        <p:nvSpPr>
          <p:cNvPr id="60" name="Strzałka w górę 59"/>
          <p:cNvSpPr/>
          <p:nvPr/>
        </p:nvSpPr>
        <p:spPr>
          <a:xfrm rot="3369776">
            <a:off x="2080890" y="3583278"/>
            <a:ext cx="439871" cy="1251905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rostokąt 50"/>
          <p:cNvSpPr/>
          <p:nvPr/>
        </p:nvSpPr>
        <p:spPr>
          <a:xfrm>
            <a:off x="3506051" y="5555673"/>
            <a:ext cx="318654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Prostokąt 48"/>
          <p:cNvSpPr/>
          <p:nvPr/>
        </p:nvSpPr>
        <p:spPr>
          <a:xfrm>
            <a:off x="3020291" y="4294909"/>
            <a:ext cx="637309" cy="360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Prostokąt 47"/>
          <p:cNvSpPr/>
          <p:nvPr/>
        </p:nvSpPr>
        <p:spPr>
          <a:xfrm>
            <a:off x="221673" y="3006436"/>
            <a:ext cx="3810000" cy="942109"/>
          </a:xfrm>
          <a:prstGeom prst="rect">
            <a:avLst/>
          </a:prstGeom>
          <a:solidFill>
            <a:srgbClr val="FFFFCC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247650" y="0"/>
            <a:ext cx="617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Rozwiązanie          </a:t>
            </a:r>
            <a:r>
              <a:rPr lang="pl-PL" sz="2400" u="sng" dirty="0" smtClean="0">
                <a:latin typeface="Times New Roman" pitchFamily="18" charset="0"/>
                <a:cs typeface="Times New Roman" pitchFamily="18" charset="0"/>
              </a:rPr>
              <a:t>moment w przekroju </a:t>
            </a:r>
            <a:r>
              <a:rPr lang="pl-PL" sz="2400" i="1" u="sng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pl-PL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5240" y="495300"/>
            <a:ext cx="4660900" cy="1938992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Założenia upraszczające:</a:t>
            </a:r>
          </a:p>
          <a:p>
            <a:pPr>
              <a:buFontTx/>
              <a:buChar char="-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wszystkie elementy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dosk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 sztywne</a:t>
            </a:r>
          </a:p>
          <a:p>
            <a:pPr>
              <a:buFontTx/>
              <a:buChar char="-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sz="2400" dirty="0" smtClean="0">
                <a:latin typeface="Times New Roman"/>
                <a:cs typeface="Times New Roman"/>
              </a:rPr>
              <a:t>ω</a:t>
            </a:r>
            <a:r>
              <a:rPr lang="pl-PL" sz="2400" i="1" dirty="0" smtClean="0">
                <a:latin typeface="Times New Roman"/>
                <a:cs typeface="Times New Roman"/>
              </a:rPr>
              <a:t>/</a:t>
            </a:r>
            <a:r>
              <a:rPr lang="pl-PL" sz="2400" i="1" dirty="0" err="1" smtClean="0">
                <a:latin typeface="Times New Roman"/>
                <a:cs typeface="Times New Roman"/>
              </a:rPr>
              <a:t>dt</a:t>
            </a:r>
            <a:r>
              <a:rPr lang="pl-PL" sz="2400" dirty="0" smtClean="0">
                <a:latin typeface="Times New Roman"/>
                <a:cs typeface="Times New Roman"/>
              </a:rPr>
              <a:t>  jest stałe</a:t>
            </a:r>
          </a:p>
          <a:p>
            <a:pPr>
              <a:buFontTx/>
              <a:buChar char="-"/>
            </a:pPr>
            <a:r>
              <a:rPr lang="pl-PL" sz="2400" dirty="0" smtClean="0">
                <a:latin typeface="Times New Roman"/>
                <a:cs typeface="Times New Roman"/>
              </a:rPr>
              <a:t> </a:t>
            </a:r>
            <a:r>
              <a:rPr lang="pl-PL" sz="2400" i="1" dirty="0" err="1" smtClean="0">
                <a:latin typeface="Times New Roman"/>
                <a:cs typeface="Times New Roman"/>
              </a:rPr>
              <a:t>M</a:t>
            </a:r>
            <a:r>
              <a:rPr lang="pl-PL" sz="2400" i="1" baseline="-25000" dirty="0" err="1" smtClean="0">
                <a:latin typeface="Times New Roman"/>
                <a:cs typeface="Times New Roman"/>
              </a:rPr>
              <a:t>op</a:t>
            </a:r>
            <a:r>
              <a:rPr lang="pl-PL" sz="2400" i="1" dirty="0" smtClean="0">
                <a:latin typeface="Times New Roman"/>
                <a:cs typeface="Times New Roman"/>
              </a:rPr>
              <a:t>  </a:t>
            </a:r>
            <a:r>
              <a:rPr lang="pl-PL" sz="2400" dirty="0" smtClean="0">
                <a:latin typeface="Times New Roman"/>
                <a:cs typeface="Times New Roman"/>
              </a:rPr>
              <a:t>jest stałe</a:t>
            </a:r>
          </a:p>
          <a:p>
            <a:pPr>
              <a:buFontTx/>
              <a:buChar char="-"/>
            </a:pPr>
            <a:r>
              <a:rPr lang="pl-PL" sz="2400" dirty="0" smtClean="0">
                <a:latin typeface="Times New Roman"/>
                <a:cs typeface="Times New Roman"/>
              </a:rPr>
              <a:t> pozostałe opory pomijamy</a:t>
            </a:r>
          </a:p>
        </p:txBody>
      </p:sp>
      <p:grpSp>
        <p:nvGrpSpPr>
          <p:cNvPr id="34" name="Grupa 33"/>
          <p:cNvGrpSpPr/>
          <p:nvPr/>
        </p:nvGrpSpPr>
        <p:grpSpPr>
          <a:xfrm>
            <a:off x="5572125" y="671512"/>
            <a:ext cx="2686050" cy="2190453"/>
            <a:chOff x="5572125" y="671512"/>
            <a:chExt cx="2686050" cy="2190453"/>
          </a:xfrm>
        </p:grpSpPr>
        <p:cxnSp>
          <p:nvCxnSpPr>
            <p:cNvPr id="5" name="Łącznik prosty 4"/>
            <p:cNvCxnSpPr/>
            <p:nvPr/>
          </p:nvCxnSpPr>
          <p:spPr>
            <a:xfrm rot="5400000">
              <a:off x="5998369" y="1494631"/>
              <a:ext cx="1644650" cy="158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Łącznik prosty 5"/>
            <p:cNvCxnSpPr/>
            <p:nvPr/>
          </p:nvCxnSpPr>
          <p:spPr>
            <a:xfrm rot="5400000">
              <a:off x="6417469" y="1494631"/>
              <a:ext cx="1644650" cy="158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7"/>
            <p:cNvCxnSpPr/>
            <p:nvPr/>
          </p:nvCxnSpPr>
          <p:spPr>
            <a:xfrm>
              <a:off x="6813550" y="671512"/>
              <a:ext cx="444500" cy="158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>
            <a:xfrm>
              <a:off x="6813550" y="2317750"/>
              <a:ext cx="444500" cy="158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>
              <a:off x="6191250" y="1466850"/>
              <a:ext cx="1371600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>
            <a:xfrm>
              <a:off x="6477000" y="1333500"/>
              <a:ext cx="333375" cy="158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>
              <a:off x="6486525" y="1590675"/>
              <a:ext cx="333375" cy="158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Dowolny kształt 16"/>
            <p:cNvSpPr/>
            <p:nvPr/>
          </p:nvSpPr>
          <p:spPr>
            <a:xfrm>
              <a:off x="6475412" y="1333500"/>
              <a:ext cx="31751" cy="266700"/>
            </a:xfrm>
            <a:custGeom>
              <a:avLst/>
              <a:gdLst>
                <a:gd name="connsiteX0" fmla="*/ 11113 w 31751"/>
                <a:gd name="connsiteY0" fmla="*/ 0 h 266700"/>
                <a:gd name="connsiteX1" fmla="*/ 30163 w 31751"/>
                <a:gd name="connsiteY1" fmla="*/ 66675 h 266700"/>
                <a:gd name="connsiteX2" fmla="*/ 20638 w 31751"/>
                <a:gd name="connsiteY2" fmla="*/ 85725 h 266700"/>
                <a:gd name="connsiteX3" fmla="*/ 1588 w 31751"/>
                <a:gd name="connsiteY3" fmla="*/ 114300 h 266700"/>
                <a:gd name="connsiteX4" fmla="*/ 11113 w 31751"/>
                <a:gd name="connsiteY4" fmla="*/ 133350 h 266700"/>
                <a:gd name="connsiteX5" fmla="*/ 20638 w 31751"/>
                <a:gd name="connsiteY5" fmla="*/ 133350 h 266700"/>
                <a:gd name="connsiteX6" fmla="*/ 20638 w 31751"/>
                <a:gd name="connsiteY6" fmla="*/ 180975 h 266700"/>
                <a:gd name="connsiteX7" fmla="*/ 20638 w 31751"/>
                <a:gd name="connsiteY7" fmla="*/ 209550 h 266700"/>
                <a:gd name="connsiteX8" fmla="*/ 30163 w 31751"/>
                <a:gd name="connsiteY8" fmla="*/ 219075 h 266700"/>
                <a:gd name="connsiteX9" fmla="*/ 30163 w 31751"/>
                <a:gd name="connsiteY9" fmla="*/ 247650 h 266700"/>
                <a:gd name="connsiteX10" fmla="*/ 30163 w 31751"/>
                <a:gd name="connsiteY10" fmla="*/ 266700 h 266700"/>
                <a:gd name="connsiteX11" fmla="*/ 30163 w 31751"/>
                <a:gd name="connsiteY11" fmla="*/ 24765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51" h="266700">
                  <a:moveTo>
                    <a:pt x="11113" y="0"/>
                  </a:moveTo>
                  <a:cubicBezTo>
                    <a:pt x="19844" y="26194"/>
                    <a:pt x="28576" y="52388"/>
                    <a:pt x="30163" y="66675"/>
                  </a:cubicBezTo>
                  <a:cubicBezTo>
                    <a:pt x="31750" y="80962"/>
                    <a:pt x="25401" y="77788"/>
                    <a:pt x="20638" y="85725"/>
                  </a:cubicBezTo>
                  <a:cubicBezTo>
                    <a:pt x="15876" y="93663"/>
                    <a:pt x="3176" y="106362"/>
                    <a:pt x="1588" y="114300"/>
                  </a:cubicBezTo>
                  <a:cubicBezTo>
                    <a:pt x="0" y="122238"/>
                    <a:pt x="7938" y="130175"/>
                    <a:pt x="11113" y="133350"/>
                  </a:cubicBezTo>
                  <a:cubicBezTo>
                    <a:pt x="14288" y="136525"/>
                    <a:pt x="19050" y="125412"/>
                    <a:pt x="20638" y="133350"/>
                  </a:cubicBezTo>
                  <a:cubicBezTo>
                    <a:pt x="22226" y="141288"/>
                    <a:pt x="20638" y="180975"/>
                    <a:pt x="20638" y="180975"/>
                  </a:cubicBezTo>
                  <a:cubicBezTo>
                    <a:pt x="20638" y="193675"/>
                    <a:pt x="19051" y="203200"/>
                    <a:pt x="20638" y="209550"/>
                  </a:cubicBezTo>
                  <a:cubicBezTo>
                    <a:pt x="22226" y="215900"/>
                    <a:pt x="28576" y="212725"/>
                    <a:pt x="30163" y="219075"/>
                  </a:cubicBezTo>
                  <a:cubicBezTo>
                    <a:pt x="31751" y="225425"/>
                    <a:pt x="30163" y="247650"/>
                    <a:pt x="30163" y="247650"/>
                  </a:cubicBezTo>
                  <a:lnTo>
                    <a:pt x="30163" y="266700"/>
                  </a:lnTo>
                  <a:lnTo>
                    <a:pt x="30163" y="247650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9" name="Łącznik prosty 18"/>
            <p:cNvCxnSpPr/>
            <p:nvPr/>
          </p:nvCxnSpPr>
          <p:spPr>
            <a:xfrm>
              <a:off x="6543675" y="1285875"/>
              <a:ext cx="219075" cy="158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>
              <a:off x="6553200" y="1638300"/>
              <a:ext cx="219075" cy="158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>
            <a:xfrm>
              <a:off x="6543675" y="1238250"/>
              <a:ext cx="219075" cy="1588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/>
            <p:cNvCxnSpPr/>
            <p:nvPr/>
          </p:nvCxnSpPr>
          <p:spPr>
            <a:xfrm>
              <a:off x="6553200" y="1695450"/>
              <a:ext cx="219075" cy="1588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ole tekstowe 23"/>
            <p:cNvSpPr txBox="1"/>
            <p:nvPr/>
          </p:nvSpPr>
          <p:spPr>
            <a:xfrm>
              <a:off x="5867400" y="2400300"/>
              <a:ext cx="533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b="1" i="1" dirty="0" smtClean="0">
                  <a:solidFill>
                    <a:srgbClr val="007E39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pl-PL" sz="2400" b="1" i="1" dirty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Łącznik prosty 25"/>
            <p:cNvCxnSpPr/>
            <p:nvPr/>
          </p:nvCxnSpPr>
          <p:spPr>
            <a:xfrm flipH="1">
              <a:off x="6124575" y="1533525"/>
              <a:ext cx="361950" cy="942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Łuk 26"/>
            <p:cNvSpPr/>
            <p:nvPr/>
          </p:nvSpPr>
          <p:spPr>
            <a:xfrm rot="5400000">
              <a:off x="6015040" y="1414464"/>
              <a:ext cx="438146" cy="123825"/>
            </a:xfrm>
            <a:prstGeom prst="arc">
              <a:avLst>
                <a:gd name="adj1" fmla="val 19233890"/>
                <a:gd name="adj2" fmla="val 13649340"/>
              </a:avLst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Łuk 27"/>
            <p:cNvSpPr/>
            <p:nvPr/>
          </p:nvSpPr>
          <p:spPr>
            <a:xfrm>
              <a:off x="7324725" y="1038225"/>
              <a:ext cx="171450" cy="857250"/>
            </a:xfrm>
            <a:prstGeom prst="arc">
              <a:avLst>
                <a:gd name="adj1" fmla="val 4258954"/>
                <a:gd name="adj2" fmla="val 0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pole tekstowe 28"/>
            <p:cNvSpPr txBox="1"/>
            <p:nvPr/>
          </p:nvSpPr>
          <p:spPr>
            <a:xfrm>
              <a:off x="7534275" y="2228850"/>
              <a:ext cx="4857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pl-PL" sz="2400" i="1" baseline="-25000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5572125" y="904875"/>
              <a:ext cx="6667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sz="2400" i="1" baseline="-25000" dirty="0" smtClean="0">
                  <a:latin typeface="Times New Roman" pitchFamily="18" charset="0"/>
                  <a:cs typeface="Times New Roman" pitchFamily="18" charset="0"/>
                </a:rPr>
                <a:t>sA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pole tekstowe 30"/>
            <p:cNvSpPr txBox="1"/>
            <p:nvPr/>
          </p:nvSpPr>
          <p:spPr>
            <a:xfrm>
              <a:off x="7496175" y="1438275"/>
              <a:ext cx="76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sz="2400" i="1" baseline="-25000" dirty="0" smtClean="0">
                  <a:latin typeface="Times New Roman" pitchFamily="18" charset="0"/>
                  <a:cs typeface="Times New Roman" pitchFamily="18" charset="0"/>
                </a:rPr>
                <a:t>op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Łącznik prosty 32"/>
            <p:cNvCxnSpPr/>
            <p:nvPr/>
          </p:nvCxnSpPr>
          <p:spPr>
            <a:xfrm>
              <a:off x="7181850" y="2190750"/>
              <a:ext cx="381000" cy="2689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Strzałka w prawo 34"/>
          <p:cNvSpPr/>
          <p:nvPr/>
        </p:nvSpPr>
        <p:spPr>
          <a:xfrm>
            <a:off x="4793672" y="955962"/>
            <a:ext cx="581891" cy="1080655"/>
          </a:xfrm>
          <a:prstGeom prst="rightArrow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pole tekstowe 42"/>
          <p:cNvSpPr txBox="1"/>
          <p:nvPr/>
        </p:nvSpPr>
        <p:spPr>
          <a:xfrm>
            <a:off x="4726745" y="4128228"/>
            <a:ext cx="4417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równanie redukcji (do wałka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) oporów ruchu w rozważanym fragmencie UPN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(warunek równości chwilowych mocy)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7" name="pole tekstowe 46"/>
          <p:cNvSpPr txBox="1"/>
          <p:nvPr/>
        </p:nvSpPr>
        <p:spPr>
          <a:xfrm>
            <a:off x="4541520" y="5514114"/>
            <a:ext cx="460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równanie redukcji (do wałka 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)bezwład- </a:t>
            </a:r>
            <a:r>
              <a:rPr lang="pl-PL" sz="2000" i="1" dirty="0" err="1" smtClean="0">
                <a:latin typeface="Times New Roman" pitchFamily="18" charset="0"/>
                <a:cs typeface="Times New Roman" pitchFamily="18" charset="0"/>
              </a:rPr>
              <a:t>ności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 w tym fragmencie UPN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(warunek równoważności energii  kinetycznych)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Łuk 87"/>
          <p:cNvSpPr/>
          <p:nvPr/>
        </p:nvSpPr>
        <p:spPr>
          <a:xfrm>
            <a:off x="-823470" y="4991643"/>
            <a:ext cx="4475019" cy="1136072"/>
          </a:xfrm>
          <a:prstGeom prst="arc">
            <a:avLst>
              <a:gd name="adj1" fmla="val 18424455"/>
              <a:gd name="adj2" fmla="val 21574164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9" name="Łuk 88"/>
          <p:cNvSpPr/>
          <p:nvPr/>
        </p:nvSpPr>
        <p:spPr>
          <a:xfrm flipH="1" flipV="1">
            <a:off x="701873" y="2438399"/>
            <a:ext cx="2299855" cy="2563089"/>
          </a:xfrm>
          <a:prstGeom prst="arc">
            <a:avLst>
              <a:gd name="adj1" fmla="val 16239025"/>
              <a:gd name="adj2" fmla="val 28410"/>
            </a:avLst>
          </a:prstGeom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1" name="Łącznik prosty ze strzałką 90"/>
          <p:cNvCxnSpPr/>
          <p:nvPr/>
        </p:nvCxnSpPr>
        <p:spPr>
          <a:xfrm flipH="1" flipV="1">
            <a:off x="2951021" y="3671455"/>
            <a:ext cx="263667" cy="6005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Strzałka w prawo 92"/>
          <p:cNvSpPr/>
          <p:nvPr/>
        </p:nvSpPr>
        <p:spPr>
          <a:xfrm>
            <a:off x="4294909" y="3228109"/>
            <a:ext cx="978408" cy="484632"/>
          </a:xfrm>
          <a:prstGeom prst="rightArrow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4" name="pole tekstowe 93"/>
          <p:cNvSpPr txBox="1"/>
          <p:nvPr/>
        </p:nvSpPr>
        <p:spPr>
          <a:xfrm>
            <a:off x="5624945" y="3200400"/>
            <a:ext cx="1690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400" b="1" i="1" baseline="-25000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pl-PL" sz="2400" b="1" i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2400" b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pl-PL" sz="2400" b="1" i="1" baseline="-25000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pl-PL" sz="2400" b="1" i="1" dirty="0">
              <a:solidFill>
                <a:srgbClr val="007E3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Symbol zastępczy numeru slajdu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792" y="3086103"/>
            <a:ext cx="2869784" cy="740222"/>
          </a:xfrm>
          <a:prstGeom prst="rect">
            <a:avLst/>
          </a:prstGeom>
          <a:noFill/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5911" y="4256951"/>
            <a:ext cx="2371740" cy="457910"/>
          </a:xfrm>
          <a:prstGeom prst="rect">
            <a:avLst/>
          </a:prstGeom>
          <a:noFill/>
        </p:spPr>
      </p:pic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1542" y="5386372"/>
            <a:ext cx="3370465" cy="747714"/>
          </a:xfrm>
          <a:prstGeom prst="rect">
            <a:avLst/>
          </a:prstGeom>
          <a:noFill/>
        </p:spPr>
      </p:pic>
      <p:cxnSp>
        <p:nvCxnSpPr>
          <p:cNvPr id="57" name="Łącznik prosty ze strzałką 56"/>
          <p:cNvCxnSpPr/>
          <p:nvPr/>
        </p:nvCxnSpPr>
        <p:spPr>
          <a:xfrm>
            <a:off x="1971675" y="257175"/>
            <a:ext cx="557213" cy="14288"/>
          </a:xfrm>
          <a:prstGeom prst="straightConnector1">
            <a:avLst/>
          </a:prstGeom>
          <a:ln w="38100">
            <a:solidFill>
              <a:srgbClr val="007E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Wygięta strzałka 11"/>
          <p:cNvSpPr/>
          <p:nvPr/>
        </p:nvSpPr>
        <p:spPr>
          <a:xfrm flipH="1" flipV="1">
            <a:off x="6594760" y="-27710"/>
            <a:ext cx="1291939" cy="1256435"/>
          </a:xfrm>
          <a:prstGeom prst="ben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20" name="Grupa 19"/>
          <p:cNvGrpSpPr/>
          <p:nvPr/>
        </p:nvGrpSpPr>
        <p:grpSpPr>
          <a:xfrm>
            <a:off x="1066800" y="314309"/>
            <a:ext cx="6206836" cy="5129212"/>
            <a:chOff x="1066800" y="785813"/>
            <a:chExt cx="6206836" cy="5129212"/>
          </a:xfrm>
        </p:grpSpPr>
        <p:sp>
          <p:nvSpPr>
            <p:cNvPr id="13" name="Prostokąt 12"/>
            <p:cNvSpPr/>
            <p:nvPr/>
          </p:nvSpPr>
          <p:spPr>
            <a:xfrm>
              <a:off x="1066800" y="785813"/>
              <a:ext cx="6206836" cy="5129212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" name="pole tekstowe 1"/>
            <p:cNvSpPr txBox="1"/>
            <p:nvPr/>
          </p:nvSpPr>
          <p:spPr>
            <a:xfrm>
              <a:off x="1191522" y="3057525"/>
              <a:ext cx="59379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u="sng" dirty="0" smtClean="0">
                  <a:latin typeface="Times New Roman" pitchFamily="18" charset="0"/>
                  <a:cs typeface="Times New Roman" pitchFamily="18" charset="0"/>
                </a:rPr>
                <a:t>Dane liczbowe</a:t>
              </a:r>
            </a:p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1,2 kg</a:t>
              </a:r>
              <a:r>
                <a:rPr lang="pl-PL" sz="2400" dirty="0" smtClean="0">
                  <a:latin typeface="Times New Roman"/>
                  <a:cs typeface="Times New Roman"/>
                </a:rPr>
                <a:t>·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sz="24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12 kg</a:t>
              </a:r>
              <a:r>
                <a:rPr lang="pl-PL" sz="2400" dirty="0" smtClean="0">
                  <a:cs typeface="Times New Roman"/>
                </a:rPr>
                <a:t>·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sz="2400" baseline="30000" dirty="0" smtClean="0">
                  <a:latin typeface="Times New Roman" pitchFamily="18" charset="0"/>
                  <a:cs typeface="Times New Roman" pitchFamily="18" charset="0"/>
                </a:rPr>
                <a:t>2         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= 5</a:t>
              </a:r>
            </a:p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l-PL" sz="2400" i="1" dirty="0" err="1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op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180 </a:t>
              </a:r>
              <a:r>
                <a:rPr lang="pl-PL" sz="2400" dirty="0" err="1" smtClean="0">
                  <a:latin typeface="Times New Roman" pitchFamily="18" charset="0"/>
                  <a:cs typeface="Times New Roman" pitchFamily="18" charset="0"/>
                </a:rPr>
                <a:t>N·m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             (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l-GR" sz="2400" dirty="0" smtClean="0">
                  <a:latin typeface="Times New Roman"/>
                  <a:cs typeface="Times New Roman"/>
                </a:rPr>
                <a:t>ω</a:t>
              </a:r>
              <a:r>
                <a:rPr lang="pl-PL" sz="2400" baseline="-25000" dirty="0" smtClean="0">
                  <a:latin typeface="Times New Roman"/>
                  <a:cs typeface="Times New Roman"/>
                </a:rPr>
                <a:t>1</a:t>
              </a:r>
              <a:r>
                <a:rPr lang="pl-PL" sz="2400" dirty="0" smtClean="0">
                  <a:latin typeface="Times New Roman"/>
                  <a:cs typeface="Times New Roman"/>
                </a:rPr>
                <a:t>/</a:t>
              </a:r>
              <a:r>
                <a:rPr lang="pl-PL" sz="2400" i="1" dirty="0" err="1" smtClean="0">
                  <a:latin typeface="Times New Roman"/>
                  <a:cs typeface="Times New Roman"/>
                </a:rPr>
                <a:t>dt</a:t>
              </a:r>
              <a:r>
                <a:rPr lang="pl-PL" sz="2400" dirty="0" smtClean="0">
                  <a:latin typeface="Times New Roman"/>
                  <a:cs typeface="Times New Roman"/>
                </a:rPr>
                <a:t>) = 30  1/s</a:t>
              </a:r>
              <a:r>
                <a:rPr lang="pl-PL" sz="2400" baseline="30000" dirty="0" smtClean="0">
                  <a:latin typeface="Times New Roman"/>
                  <a:cs typeface="Times New Roman"/>
                </a:rPr>
                <a:t>2</a:t>
              </a:r>
              <a:r>
                <a:rPr lang="pl-PL" sz="2400" baseline="30000" dirty="0" smtClean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08538" y="4963718"/>
              <a:ext cx="5886450" cy="752475"/>
            </a:xfrm>
            <a:prstGeom prst="rect">
              <a:avLst/>
            </a:prstGeom>
            <a:noFill/>
          </p:spPr>
        </p:pic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27340" y="1000123"/>
              <a:ext cx="4354360" cy="771525"/>
            </a:xfrm>
            <a:prstGeom prst="rect">
              <a:avLst/>
            </a:prstGeom>
            <a:noFill/>
          </p:spPr>
        </p:pic>
      </p:grpSp>
      <p:sp>
        <p:nvSpPr>
          <p:cNvPr id="21" name="pole tekstowe 20"/>
          <p:cNvSpPr txBox="1"/>
          <p:nvPr/>
        </p:nvSpPr>
        <p:spPr>
          <a:xfrm>
            <a:off x="271463" y="5843588"/>
            <a:ext cx="437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 przekroju B                </a:t>
            </a:r>
            <a:r>
              <a:rPr lang="pl-PL" sz="4000" dirty="0" smtClean="0"/>
              <a:t>...  </a:t>
            </a:r>
            <a:r>
              <a:rPr lang="pl-PL" sz="2400" spc="-150" dirty="0" smtClean="0"/>
              <a:t>   </a:t>
            </a:r>
            <a:endParaRPr lang="pl-PL" sz="2400" spc="-150" dirty="0"/>
          </a:p>
        </p:txBody>
      </p:sp>
      <p:cxnSp>
        <p:nvCxnSpPr>
          <p:cNvPr id="26" name="Łącznik prosty ze strzałką 25"/>
          <p:cNvCxnSpPr/>
          <p:nvPr/>
        </p:nvCxnSpPr>
        <p:spPr>
          <a:xfrm>
            <a:off x="2414576" y="6300791"/>
            <a:ext cx="74295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63236" y="0"/>
            <a:ext cx="1336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Zadanie</a:t>
            </a:r>
            <a:endParaRPr lang="pl-P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57160" y="359974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    Na rysunku jest przedstawiony schemat układu napędu wciągarki linowej. Napęd </a:t>
            </a:r>
          </a:p>
          <a:p>
            <a:r>
              <a:rPr lang="pl-PL" sz="2000" dirty="0" smtClean="0"/>
              <a:t>z silnika elektrycznego jest przekazywany na podnoszony ładunek poprzez </a:t>
            </a:r>
            <a:r>
              <a:rPr lang="pl-PL" sz="2000" dirty="0" err="1" smtClean="0"/>
              <a:t>dwustop</a:t>
            </a:r>
            <a:r>
              <a:rPr lang="pl-PL" sz="2000" dirty="0" smtClean="0"/>
              <a:t>-</a:t>
            </a:r>
          </a:p>
          <a:p>
            <a:r>
              <a:rPr lang="pl-PL" sz="2000" dirty="0" err="1" smtClean="0"/>
              <a:t>niową</a:t>
            </a:r>
            <a:r>
              <a:rPr lang="pl-PL" sz="2000" dirty="0" smtClean="0"/>
              <a:t> przekładnię zębatą, bęben linowy i linę. Znane są: masowe momenty </a:t>
            </a:r>
            <a:r>
              <a:rPr lang="pl-PL" sz="2000" dirty="0" err="1" smtClean="0"/>
              <a:t>bezwład-ności</a:t>
            </a:r>
            <a:r>
              <a:rPr lang="pl-PL" sz="2000" dirty="0" smtClean="0"/>
              <a:t> wirnika silnika </a:t>
            </a:r>
            <a:r>
              <a:rPr lang="pl-PL" sz="2000" i="1" dirty="0" smtClean="0"/>
              <a:t>I</a:t>
            </a:r>
            <a:r>
              <a:rPr lang="pl-PL" sz="2000" i="1" baseline="-25000" dirty="0" smtClean="0"/>
              <a:t>w</a:t>
            </a:r>
            <a:r>
              <a:rPr lang="pl-PL" sz="2000" i="1" dirty="0" smtClean="0"/>
              <a:t> ,</a:t>
            </a:r>
            <a:r>
              <a:rPr lang="pl-PL" sz="2000" dirty="0" smtClean="0"/>
              <a:t> kół zębatych </a:t>
            </a:r>
            <a:r>
              <a:rPr lang="pl-PL" sz="2000" i="1" dirty="0" smtClean="0"/>
              <a:t>I</a:t>
            </a:r>
            <a:r>
              <a:rPr lang="pl-PL" sz="2000" baseline="-25000" dirty="0" smtClean="0"/>
              <a:t>1</a:t>
            </a:r>
            <a:r>
              <a:rPr lang="pl-PL" sz="2000" dirty="0" smtClean="0"/>
              <a:t> , </a:t>
            </a:r>
            <a:r>
              <a:rPr lang="pl-PL" sz="2000" i="1" dirty="0" smtClean="0"/>
              <a:t>I</a:t>
            </a:r>
            <a:r>
              <a:rPr lang="pl-PL" sz="2000" baseline="-25000" dirty="0" smtClean="0"/>
              <a:t>2</a:t>
            </a:r>
            <a:r>
              <a:rPr lang="pl-PL" sz="2000" dirty="0" smtClean="0"/>
              <a:t> ,  </a:t>
            </a:r>
            <a:r>
              <a:rPr lang="pl-PL" sz="2000" i="1" dirty="0" smtClean="0"/>
              <a:t>I</a:t>
            </a:r>
            <a:r>
              <a:rPr lang="pl-PL" sz="2000" baseline="-25000" dirty="0" smtClean="0"/>
              <a:t>3</a:t>
            </a:r>
            <a:r>
              <a:rPr lang="pl-PL" sz="2000" dirty="0" smtClean="0"/>
              <a:t> i </a:t>
            </a:r>
            <a:r>
              <a:rPr lang="pl-PL" sz="2000" i="1" dirty="0" smtClean="0"/>
              <a:t>I</a:t>
            </a:r>
            <a:r>
              <a:rPr lang="pl-PL" sz="2000" baseline="-25000" dirty="0" smtClean="0"/>
              <a:t>4</a:t>
            </a:r>
            <a:r>
              <a:rPr lang="pl-PL" sz="2000" dirty="0" smtClean="0"/>
              <a:t> oraz bębna linowego  </a:t>
            </a:r>
            <a:r>
              <a:rPr lang="pl-PL" sz="2000" i="1" dirty="0" err="1" smtClean="0"/>
              <a:t>I</a:t>
            </a:r>
            <a:r>
              <a:rPr lang="pl-PL" sz="2000" i="1" baseline="-25000" dirty="0" err="1" smtClean="0"/>
              <a:t>b</a:t>
            </a:r>
            <a:r>
              <a:rPr lang="pl-PL" sz="2000" dirty="0" smtClean="0"/>
              <a:t> (bez wciąganego ładunku) – liczone względem ich własnych osi, a także masa ładunku </a:t>
            </a:r>
            <a:r>
              <a:rPr lang="pl-PL" sz="2000" i="1" dirty="0" smtClean="0"/>
              <a:t>m,</a:t>
            </a:r>
          </a:p>
          <a:p>
            <a:r>
              <a:rPr lang="pl-PL" sz="2000" dirty="0" smtClean="0"/>
              <a:t>liczby zębów </a:t>
            </a:r>
            <a:r>
              <a:rPr lang="pl-PL" sz="2000" i="1" dirty="0" smtClean="0"/>
              <a:t>z</a:t>
            </a:r>
            <a:r>
              <a:rPr lang="pl-PL" sz="2000" baseline="-25000" dirty="0" smtClean="0"/>
              <a:t>1</a:t>
            </a:r>
            <a:r>
              <a:rPr lang="pl-PL" sz="2000" dirty="0" smtClean="0"/>
              <a:t> , </a:t>
            </a:r>
            <a:r>
              <a:rPr lang="pl-PL" sz="2000" i="1" dirty="0" smtClean="0"/>
              <a:t>z</a:t>
            </a:r>
            <a:r>
              <a:rPr lang="pl-PL" sz="2000" baseline="-25000" dirty="0" smtClean="0"/>
              <a:t>2</a:t>
            </a:r>
            <a:r>
              <a:rPr lang="pl-PL" sz="2000" dirty="0" smtClean="0"/>
              <a:t> ,  </a:t>
            </a:r>
            <a:r>
              <a:rPr lang="pl-PL" sz="2000" i="1" dirty="0" smtClean="0"/>
              <a:t>z</a:t>
            </a:r>
            <a:r>
              <a:rPr lang="pl-PL" sz="2000" baseline="-25000" dirty="0" smtClean="0"/>
              <a:t>3</a:t>
            </a:r>
            <a:r>
              <a:rPr lang="pl-PL" sz="2000" dirty="0" smtClean="0"/>
              <a:t> ,  </a:t>
            </a:r>
            <a:r>
              <a:rPr lang="pl-PL" sz="2000" i="1" dirty="0" smtClean="0"/>
              <a:t>z</a:t>
            </a:r>
            <a:r>
              <a:rPr lang="pl-PL" sz="2000" baseline="-25000" dirty="0" smtClean="0"/>
              <a:t>4</a:t>
            </a:r>
            <a:r>
              <a:rPr lang="pl-PL" sz="2000" dirty="0" smtClean="0"/>
              <a:t> , średnica bębna </a:t>
            </a:r>
            <a:r>
              <a:rPr lang="pl-PL" sz="2000" i="1" dirty="0" smtClean="0"/>
              <a:t>D </a:t>
            </a:r>
            <a:r>
              <a:rPr lang="pl-PL" sz="2000" dirty="0" smtClean="0"/>
              <a:t>oraz moment </a:t>
            </a:r>
            <a:r>
              <a:rPr lang="pl-PL" sz="2000" i="1" dirty="0" err="1" smtClean="0"/>
              <a:t>M</a:t>
            </a:r>
            <a:r>
              <a:rPr lang="pl-PL" sz="2000" i="1" baseline="-25000" dirty="0" err="1" smtClean="0"/>
              <a:t>szk</a:t>
            </a:r>
            <a:r>
              <a:rPr lang="pl-PL" sz="2000" i="1" dirty="0" smtClean="0"/>
              <a:t> </a:t>
            </a:r>
            <a:r>
              <a:rPr lang="pl-PL" sz="2000" dirty="0" smtClean="0"/>
              <a:t>szkodliwych oporów ruchu bębna zredukowany do jego osi. </a:t>
            </a:r>
            <a:endParaRPr lang="pl-PL" sz="200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Obraz 7" descr="E:\Documents and Settings\tadeusz\Moje dokumenty\Dydaktyka\PKM III\rysunki do PKM\Rys. 2.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809" y="2648615"/>
            <a:ext cx="6874319" cy="417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5" name="Strzałka w prawo 44"/>
          <p:cNvSpPr/>
          <p:nvPr/>
        </p:nvSpPr>
        <p:spPr>
          <a:xfrm>
            <a:off x="2260600" y="8940800"/>
            <a:ext cx="444500" cy="400050"/>
          </a:xfrm>
          <a:prstGeom prst="rightArrow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Symbol zastępczy numeru slajd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2</a:t>
            </a:fld>
            <a:endParaRPr lang="pl-PL"/>
          </a:p>
        </p:txBody>
      </p:sp>
      <p:grpSp>
        <p:nvGrpSpPr>
          <p:cNvPr id="22" name="Grupa 21"/>
          <p:cNvGrpSpPr/>
          <p:nvPr/>
        </p:nvGrpSpPr>
        <p:grpSpPr>
          <a:xfrm>
            <a:off x="0" y="1057069"/>
            <a:ext cx="9144000" cy="5505949"/>
            <a:chOff x="0" y="511393"/>
            <a:chExt cx="9144000" cy="5505949"/>
          </a:xfrm>
        </p:grpSpPr>
        <p:sp>
          <p:nvSpPr>
            <p:cNvPr id="3" name="pole tekstowe 2"/>
            <p:cNvSpPr txBox="1"/>
            <p:nvPr/>
          </p:nvSpPr>
          <p:spPr>
            <a:xfrm>
              <a:off x="357158" y="511393"/>
              <a:ext cx="87868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Ruch w UPN :</a:t>
              </a:r>
            </a:p>
            <a:p>
              <a:pPr>
                <a:buFont typeface="Arial" pitchFamily="34" charset="0"/>
                <a:buChar char="•"/>
              </a:pP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ustalony (w czasie)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0" y="120967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0" y="120967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" name="Strzałka w prawo 3"/>
            <p:cNvSpPr/>
            <p:nvPr/>
          </p:nvSpPr>
          <p:spPr>
            <a:xfrm>
              <a:off x="3214678" y="965198"/>
              <a:ext cx="714380" cy="285752"/>
            </a:xfrm>
            <a:prstGeom prst="rightArrow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6" name="Łącznik prosty 5"/>
            <p:cNvCxnSpPr/>
            <p:nvPr/>
          </p:nvCxnSpPr>
          <p:spPr>
            <a:xfrm rot="5400000">
              <a:off x="3838575" y="1184275"/>
              <a:ext cx="84455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7"/>
            <p:cNvCxnSpPr/>
            <p:nvPr/>
          </p:nvCxnSpPr>
          <p:spPr>
            <a:xfrm>
              <a:off x="4216400" y="1517650"/>
              <a:ext cx="1600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owolny kształt 8"/>
            <p:cNvSpPr/>
            <p:nvPr/>
          </p:nvSpPr>
          <p:spPr>
            <a:xfrm>
              <a:off x="4253345" y="1004455"/>
              <a:ext cx="1551710" cy="50799"/>
            </a:xfrm>
            <a:custGeom>
              <a:avLst/>
              <a:gdLst>
                <a:gd name="connsiteX0" fmla="*/ 0 w 1551710"/>
                <a:gd name="connsiteY0" fmla="*/ 34636 h 50799"/>
                <a:gd name="connsiteX1" fmla="*/ 332510 w 1551710"/>
                <a:gd name="connsiteY1" fmla="*/ 48490 h 50799"/>
                <a:gd name="connsiteX2" fmla="*/ 609600 w 1551710"/>
                <a:gd name="connsiteY2" fmla="*/ 20781 h 50799"/>
                <a:gd name="connsiteX3" fmla="*/ 858982 w 1551710"/>
                <a:gd name="connsiteY3" fmla="*/ 34636 h 50799"/>
                <a:gd name="connsiteX4" fmla="*/ 1108364 w 1551710"/>
                <a:gd name="connsiteY4" fmla="*/ 6927 h 50799"/>
                <a:gd name="connsiteX5" fmla="*/ 1246910 w 1551710"/>
                <a:gd name="connsiteY5" fmla="*/ 6927 h 50799"/>
                <a:gd name="connsiteX6" fmla="*/ 1302328 w 1551710"/>
                <a:gd name="connsiteY6" fmla="*/ 48490 h 50799"/>
                <a:gd name="connsiteX7" fmla="*/ 1551710 w 1551710"/>
                <a:gd name="connsiteY7" fmla="*/ 20781 h 50799"/>
                <a:gd name="connsiteX8" fmla="*/ 1551710 w 1551710"/>
                <a:gd name="connsiteY8" fmla="*/ 20781 h 5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1710" h="50799">
                  <a:moveTo>
                    <a:pt x="0" y="34636"/>
                  </a:moveTo>
                  <a:cubicBezTo>
                    <a:pt x="115455" y="42717"/>
                    <a:pt x="230910" y="50799"/>
                    <a:pt x="332510" y="48490"/>
                  </a:cubicBezTo>
                  <a:cubicBezTo>
                    <a:pt x="434110" y="46181"/>
                    <a:pt x="521855" y="23090"/>
                    <a:pt x="609600" y="20781"/>
                  </a:cubicBezTo>
                  <a:cubicBezTo>
                    <a:pt x="697345" y="18472"/>
                    <a:pt x="775855" y="36945"/>
                    <a:pt x="858982" y="34636"/>
                  </a:cubicBezTo>
                  <a:cubicBezTo>
                    <a:pt x="942109" y="32327"/>
                    <a:pt x="1043709" y="11545"/>
                    <a:pt x="1108364" y="6927"/>
                  </a:cubicBezTo>
                  <a:cubicBezTo>
                    <a:pt x="1173019" y="2309"/>
                    <a:pt x="1214583" y="0"/>
                    <a:pt x="1246910" y="6927"/>
                  </a:cubicBezTo>
                  <a:cubicBezTo>
                    <a:pt x="1279237" y="13854"/>
                    <a:pt x="1251528" y="46181"/>
                    <a:pt x="1302328" y="48490"/>
                  </a:cubicBezTo>
                  <a:cubicBezTo>
                    <a:pt x="1353128" y="50799"/>
                    <a:pt x="1551710" y="20781"/>
                    <a:pt x="1551710" y="20781"/>
                  </a:cubicBezTo>
                  <a:lnTo>
                    <a:pt x="1551710" y="207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3949700" y="628650"/>
              <a:ext cx="4000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2000" i="1" dirty="0" smtClean="0">
                  <a:latin typeface="Times New Roman"/>
                  <a:cs typeface="Times New Roman"/>
                </a:rPr>
                <a:t>ω</a:t>
              </a:r>
              <a:endParaRPr lang="pl-PL" sz="2000" i="1" dirty="0"/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5505450" y="1428750"/>
              <a:ext cx="4000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pl-P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3846462" y="4831777"/>
              <a:ext cx="15113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M </a:t>
              </a:r>
              <a:r>
                <a:rPr lang="pl-PL" sz="2400" i="1" dirty="0" smtClean="0">
                  <a:latin typeface="Times New Roman"/>
                  <a:cs typeface="Times New Roman"/>
                </a:rPr>
                <a:t>≈ </a:t>
              </a:r>
              <a:r>
                <a:rPr lang="pl-PL" sz="2400" dirty="0" err="1" smtClean="0">
                  <a:latin typeface="Times New Roman"/>
                  <a:cs typeface="Times New Roman"/>
                </a:rPr>
                <a:t>const</a:t>
              </a:r>
              <a:r>
                <a:rPr lang="pl-PL" sz="2400" dirty="0" smtClean="0">
                  <a:latin typeface="Times New Roman"/>
                  <a:cs typeface="Times New Roman"/>
                </a:rPr>
                <a:t>.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3141407" y="4036346"/>
              <a:ext cx="536841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Obciążenia wewnętrzne (zespołów, elementów) – na ogół stałe w czasie, np.</a:t>
              </a:r>
            </a:p>
            <a:p>
              <a:endParaRPr lang="pl-PL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Nie zawsze tak jest.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pole tekstowe 67"/>
            <p:cNvSpPr txBox="1"/>
            <p:nvPr/>
          </p:nvSpPr>
          <p:spPr>
            <a:xfrm>
              <a:off x="855406" y="2271239"/>
              <a:ext cx="505869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np. gdy zewnętrzne obciążenia (czynne i bierne) – stałe w czasie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Strzałka w górę 68"/>
            <p:cNvSpPr/>
            <p:nvPr/>
          </p:nvSpPr>
          <p:spPr>
            <a:xfrm rot="20306408">
              <a:off x="1502299" y="1330568"/>
              <a:ext cx="484632" cy="887054"/>
            </a:xfrm>
            <a:prstGeom prst="upArrow">
              <a:avLst/>
            </a:prstGeom>
            <a:solidFill>
              <a:srgbClr val="FFFFC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Dowolny kształt 69"/>
            <p:cNvSpPr/>
            <p:nvPr/>
          </p:nvSpPr>
          <p:spPr>
            <a:xfrm>
              <a:off x="2418735" y="3760839"/>
              <a:ext cx="5987846" cy="2256503"/>
            </a:xfrm>
            <a:custGeom>
              <a:avLst/>
              <a:gdLst>
                <a:gd name="connsiteX0" fmla="*/ 3923071 w 5987846"/>
                <a:gd name="connsiteY0" fmla="*/ 117987 h 2256503"/>
                <a:gd name="connsiteX1" fmla="*/ 3790336 w 5987846"/>
                <a:gd name="connsiteY1" fmla="*/ 132735 h 2256503"/>
                <a:gd name="connsiteX2" fmla="*/ 3746091 w 5987846"/>
                <a:gd name="connsiteY2" fmla="*/ 147484 h 2256503"/>
                <a:gd name="connsiteX3" fmla="*/ 737420 w 5987846"/>
                <a:gd name="connsiteY3" fmla="*/ 162232 h 2256503"/>
                <a:gd name="connsiteX4" fmla="*/ 589936 w 5987846"/>
                <a:gd name="connsiteY4" fmla="*/ 206477 h 2256503"/>
                <a:gd name="connsiteX5" fmla="*/ 471949 w 5987846"/>
                <a:gd name="connsiteY5" fmla="*/ 250722 h 2256503"/>
                <a:gd name="connsiteX6" fmla="*/ 324465 w 5987846"/>
                <a:gd name="connsiteY6" fmla="*/ 383458 h 2256503"/>
                <a:gd name="connsiteX7" fmla="*/ 250723 w 5987846"/>
                <a:gd name="connsiteY7" fmla="*/ 412955 h 2256503"/>
                <a:gd name="connsiteX8" fmla="*/ 176981 w 5987846"/>
                <a:gd name="connsiteY8" fmla="*/ 589935 h 2256503"/>
                <a:gd name="connsiteX9" fmla="*/ 103239 w 5987846"/>
                <a:gd name="connsiteY9" fmla="*/ 737419 h 2256503"/>
                <a:gd name="connsiteX10" fmla="*/ 44246 w 5987846"/>
                <a:gd name="connsiteY10" fmla="*/ 840658 h 2256503"/>
                <a:gd name="connsiteX11" fmla="*/ 29497 w 5987846"/>
                <a:gd name="connsiteY11" fmla="*/ 958645 h 2256503"/>
                <a:gd name="connsiteX12" fmla="*/ 14749 w 5987846"/>
                <a:gd name="connsiteY12" fmla="*/ 1002890 h 2256503"/>
                <a:gd name="connsiteX13" fmla="*/ 0 w 5987846"/>
                <a:gd name="connsiteY13" fmla="*/ 1150374 h 2256503"/>
                <a:gd name="connsiteX14" fmla="*/ 14749 w 5987846"/>
                <a:gd name="connsiteY14" fmla="*/ 1342103 h 2256503"/>
                <a:gd name="connsiteX15" fmla="*/ 29497 w 5987846"/>
                <a:gd name="connsiteY15" fmla="*/ 1386348 h 2256503"/>
                <a:gd name="connsiteX16" fmla="*/ 58994 w 5987846"/>
                <a:gd name="connsiteY16" fmla="*/ 1489587 h 2256503"/>
                <a:gd name="connsiteX17" fmla="*/ 117988 w 5987846"/>
                <a:gd name="connsiteY17" fmla="*/ 1607574 h 2256503"/>
                <a:gd name="connsiteX18" fmla="*/ 147484 w 5987846"/>
                <a:gd name="connsiteY18" fmla="*/ 1651819 h 2256503"/>
                <a:gd name="connsiteX19" fmla="*/ 221226 w 5987846"/>
                <a:gd name="connsiteY19" fmla="*/ 1814051 h 2256503"/>
                <a:gd name="connsiteX20" fmla="*/ 324465 w 5987846"/>
                <a:gd name="connsiteY20" fmla="*/ 1873045 h 2256503"/>
                <a:gd name="connsiteX21" fmla="*/ 368710 w 5987846"/>
                <a:gd name="connsiteY21" fmla="*/ 1902542 h 2256503"/>
                <a:gd name="connsiteX22" fmla="*/ 486697 w 5987846"/>
                <a:gd name="connsiteY22" fmla="*/ 1961535 h 2256503"/>
                <a:gd name="connsiteX23" fmla="*/ 530942 w 5987846"/>
                <a:gd name="connsiteY23" fmla="*/ 1991032 h 2256503"/>
                <a:gd name="connsiteX24" fmla="*/ 604684 w 5987846"/>
                <a:gd name="connsiteY24" fmla="*/ 2035277 h 2256503"/>
                <a:gd name="connsiteX25" fmla="*/ 663678 w 5987846"/>
                <a:gd name="connsiteY25" fmla="*/ 2064774 h 2256503"/>
                <a:gd name="connsiteX26" fmla="*/ 722671 w 5987846"/>
                <a:gd name="connsiteY26" fmla="*/ 2109019 h 2256503"/>
                <a:gd name="connsiteX27" fmla="*/ 870155 w 5987846"/>
                <a:gd name="connsiteY27" fmla="*/ 2138516 h 2256503"/>
                <a:gd name="connsiteX28" fmla="*/ 1120878 w 5987846"/>
                <a:gd name="connsiteY28" fmla="*/ 2197509 h 2256503"/>
                <a:gd name="connsiteX29" fmla="*/ 1283110 w 5987846"/>
                <a:gd name="connsiteY29" fmla="*/ 2227006 h 2256503"/>
                <a:gd name="connsiteX30" fmla="*/ 1401097 w 5987846"/>
                <a:gd name="connsiteY30" fmla="*/ 2241755 h 2256503"/>
                <a:gd name="connsiteX31" fmla="*/ 3259394 w 5987846"/>
                <a:gd name="connsiteY31" fmla="*/ 2256503 h 2256503"/>
                <a:gd name="connsiteX32" fmla="*/ 4601497 w 5987846"/>
                <a:gd name="connsiteY32" fmla="*/ 2241755 h 2256503"/>
                <a:gd name="connsiteX33" fmla="*/ 4734233 w 5987846"/>
                <a:gd name="connsiteY33" fmla="*/ 2212258 h 2256503"/>
                <a:gd name="connsiteX34" fmla="*/ 4852220 w 5987846"/>
                <a:gd name="connsiteY34" fmla="*/ 2197509 h 2256503"/>
                <a:gd name="connsiteX35" fmla="*/ 4896465 w 5987846"/>
                <a:gd name="connsiteY35" fmla="*/ 2168013 h 2256503"/>
                <a:gd name="connsiteX36" fmla="*/ 5058697 w 5987846"/>
                <a:gd name="connsiteY36" fmla="*/ 2109019 h 2256503"/>
                <a:gd name="connsiteX37" fmla="*/ 5191433 w 5987846"/>
                <a:gd name="connsiteY37" fmla="*/ 2005780 h 2256503"/>
                <a:gd name="connsiteX38" fmla="*/ 5338917 w 5987846"/>
                <a:gd name="connsiteY38" fmla="*/ 1917290 h 2256503"/>
                <a:gd name="connsiteX39" fmla="*/ 5442155 w 5987846"/>
                <a:gd name="connsiteY39" fmla="*/ 1873045 h 2256503"/>
                <a:gd name="connsiteX40" fmla="*/ 5501149 w 5987846"/>
                <a:gd name="connsiteY40" fmla="*/ 1843548 h 2256503"/>
                <a:gd name="connsiteX41" fmla="*/ 5604388 w 5987846"/>
                <a:gd name="connsiteY41" fmla="*/ 1740309 h 2256503"/>
                <a:gd name="connsiteX42" fmla="*/ 5722375 w 5987846"/>
                <a:gd name="connsiteY42" fmla="*/ 1592826 h 2256503"/>
                <a:gd name="connsiteX43" fmla="*/ 5722375 w 5987846"/>
                <a:gd name="connsiteY43" fmla="*/ 1592826 h 2256503"/>
                <a:gd name="connsiteX44" fmla="*/ 5796117 w 5987846"/>
                <a:gd name="connsiteY44" fmla="*/ 1489587 h 2256503"/>
                <a:gd name="connsiteX45" fmla="*/ 5825613 w 5987846"/>
                <a:gd name="connsiteY45" fmla="*/ 1401096 h 2256503"/>
                <a:gd name="connsiteX46" fmla="*/ 5884607 w 5987846"/>
                <a:gd name="connsiteY46" fmla="*/ 1312606 h 2256503"/>
                <a:gd name="connsiteX47" fmla="*/ 5899355 w 5987846"/>
                <a:gd name="connsiteY47" fmla="*/ 1209367 h 2256503"/>
                <a:gd name="connsiteX48" fmla="*/ 5914104 w 5987846"/>
                <a:gd name="connsiteY48" fmla="*/ 1091380 h 2256503"/>
                <a:gd name="connsiteX49" fmla="*/ 5987846 w 5987846"/>
                <a:gd name="connsiteY49" fmla="*/ 1076632 h 2256503"/>
                <a:gd name="connsiteX50" fmla="*/ 5973097 w 5987846"/>
                <a:gd name="connsiteY50" fmla="*/ 575187 h 2256503"/>
                <a:gd name="connsiteX51" fmla="*/ 5958349 w 5987846"/>
                <a:gd name="connsiteY51" fmla="*/ 516193 h 2256503"/>
                <a:gd name="connsiteX52" fmla="*/ 5914104 w 5987846"/>
                <a:gd name="connsiteY52" fmla="*/ 486696 h 2256503"/>
                <a:gd name="connsiteX53" fmla="*/ 5899355 w 5987846"/>
                <a:gd name="connsiteY53" fmla="*/ 427703 h 2256503"/>
                <a:gd name="connsiteX54" fmla="*/ 5855110 w 5987846"/>
                <a:gd name="connsiteY54" fmla="*/ 398206 h 2256503"/>
                <a:gd name="connsiteX55" fmla="*/ 5722375 w 5987846"/>
                <a:gd name="connsiteY55" fmla="*/ 294967 h 2256503"/>
                <a:gd name="connsiteX56" fmla="*/ 5663381 w 5987846"/>
                <a:gd name="connsiteY56" fmla="*/ 265471 h 2256503"/>
                <a:gd name="connsiteX57" fmla="*/ 5619136 w 5987846"/>
                <a:gd name="connsiteY57" fmla="*/ 235974 h 2256503"/>
                <a:gd name="connsiteX58" fmla="*/ 5560142 w 5987846"/>
                <a:gd name="connsiteY58" fmla="*/ 221226 h 2256503"/>
                <a:gd name="connsiteX59" fmla="*/ 5471652 w 5987846"/>
                <a:gd name="connsiteY59" fmla="*/ 191729 h 2256503"/>
                <a:gd name="connsiteX60" fmla="*/ 5383162 w 5987846"/>
                <a:gd name="connsiteY60" fmla="*/ 176980 h 2256503"/>
                <a:gd name="connsiteX61" fmla="*/ 5338917 w 5987846"/>
                <a:gd name="connsiteY61" fmla="*/ 162232 h 2256503"/>
                <a:gd name="connsiteX62" fmla="*/ 5250426 w 5987846"/>
                <a:gd name="connsiteY62" fmla="*/ 147484 h 2256503"/>
                <a:gd name="connsiteX63" fmla="*/ 5161936 w 5987846"/>
                <a:gd name="connsiteY63" fmla="*/ 117987 h 2256503"/>
                <a:gd name="connsiteX64" fmla="*/ 4970207 w 5987846"/>
                <a:gd name="connsiteY64" fmla="*/ 73742 h 2256503"/>
                <a:gd name="connsiteX65" fmla="*/ 4763730 w 5987846"/>
                <a:gd name="connsiteY65" fmla="*/ 14748 h 2256503"/>
                <a:gd name="connsiteX66" fmla="*/ 4675239 w 5987846"/>
                <a:gd name="connsiteY66" fmla="*/ 0 h 2256503"/>
                <a:gd name="connsiteX67" fmla="*/ 4439265 w 5987846"/>
                <a:gd name="connsiteY67" fmla="*/ 14748 h 2256503"/>
                <a:gd name="connsiteX68" fmla="*/ 4159046 w 5987846"/>
                <a:gd name="connsiteY68" fmla="*/ 29496 h 2256503"/>
                <a:gd name="connsiteX69" fmla="*/ 4011562 w 5987846"/>
                <a:gd name="connsiteY69" fmla="*/ 44245 h 2256503"/>
                <a:gd name="connsiteX70" fmla="*/ 3967317 w 5987846"/>
                <a:gd name="connsiteY70" fmla="*/ 58993 h 2256503"/>
                <a:gd name="connsiteX71" fmla="*/ 3923071 w 5987846"/>
                <a:gd name="connsiteY71" fmla="*/ 117987 h 225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987846" h="2256503">
                  <a:moveTo>
                    <a:pt x="3923071" y="117987"/>
                  </a:moveTo>
                  <a:cubicBezTo>
                    <a:pt x="3893574" y="130277"/>
                    <a:pt x="3834248" y="125416"/>
                    <a:pt x="3790336" y="132735"/>
                  </a:cubicBezTo>
                  <a:cubicBezTo>
                    <a:pt x="3775001" y="135291"/>
                    <a:pt x="3761636" y="147334"/>
                    <a:pt x="3746091" y="147484"/>
                  </a:cubicBezTo>
                  <a:lnTo>
                    <a:pt x="737420" y="162232"/>
                  </a:lnTo>
                  <a:cubicBezTo>
                    <a:pt x="591792" y="191357"/>
                    <a:pt x="735455" y="157970"/>
                    <a:pt x="589936" y="206477"/>
                  </a:cubicBezTo>
                  <a:cubicBezTo>
                    <a:pt x="469450" y="246640"/>
                    <a:pt x="592634" y="190381"/>
                    <a:pt x="471949" y="250722"/>
                  </a:cubicBezTo>
                  <a:cubicBezTo>
                    <a:pt x="434652" y="288020"/>
                    <a:pt x="376423" y="354592"/>
                    <a:pt x="324465" y="383458"/>
                  </a:cubicBezTo>
                  <a:cubicBezTo>
                    <a:pt x="301322" y="396315"/>
                    <a:pt x="275304" y="403123"/>
                    <a:pt x="250723" y="412955"/>
                  </a:cubicBezTo>
                  <a:cubicBezTo>
                    <a:pt x="157115" y="600168"/>
                    <a:pt x="315542" y="278173"/>
                    <a:pt x="176981" y="589935"/>
                  </a:cubicBezTo>
                  <a:cubicBezTo>
                    <a:pt x="154658" y="640162"/>
                    <a:pt x="127820" y="688258"/>
                    <a:pt x="103239" y="737419"/>
                  </a:cubicBezTo>
                  <a:cubicBezTo>
                    <a:pt x="65815" y="812267"/>
                    <a:pt x="85937" y="778120"/>
                    <a:pt x="44246" y="840658"/>
                  </a:cubicBezTo>
                  <a:cubicBezTo>
                    <a:pt x="39330" y="879987"/>
                    <a:pt x="36587" y="919649"/>
                    <a:pt x="29497" y="958645"/>
                  </a:cubicBezTo>
                  <a:cubicBezTo>
                    <a:pt x="26716" y="973940"/>
                    <a:pt x="17113" y="987525"/>
                    <a:pt x="14749" y="1002890"/>
                  </a:cubicBezTo>
                  <a:cubicBezTo>
                    <a:pt x="7236" y="1051722"/>
                    <a:pt x="4916" y="1101213"/>
                    <a:pt x="0" y="1150374"/>
                  </a:cubicBezTo>
                  <a:cubicBezTo>
                    <a:pt x="4916" y="1214284"/>
                    <a:pt x="6798" y="1278499"/>
                    <a:pt x="14749" y="1342103"/>
                  </a:cubicBezTo>
                  <a:cubicBezTo>
                    <a:pt x="16677" y="1357529"/>
                    <a:pt x="25226" y="1371400"/>
                    <a:pt x="29497" y="1386348"/>
                  </a:cubicBezTo>
                  <a:cubicBezTo>
                    <a:pt x="38160" y="1416667"/>
                    <a:pt x="45396" y="1459671"/>
                    <a:pt x="58994" y="1489587"/>
                  </a:cubicBezTo>
                  <a:cubicBezTo>
                    <a:pt x="77189" y="1529617"/>
                    <a:pt x="93598" y="1570987"/>
                    <a:pt x="117988" y="1607574"/>
                  </a:cubicBezTo>
                  <a:cubicBezTo>
                    <a:pt x="127820" y="1622322"/>
                    <a:pt x="139557" y="1635965"/>
                    <a:pt x="147484" y="1651819"/>
                  </a:cubicBezTo>
                  <a:cubicBezTo>
                    <a:pt x="175513" y="1707876"/>
                    <a:pt x="182228" y="1762053"/>
                    <a:pt x="221226" y="1814051"/>
                  </a:cubicBezTo>
                  <a:cubicBezTo>
                    <a:pt x="234701" y="1832018"/>
                    <a:pt x="310473" y="1865049"/>
                    <a:pt x="324465" y="1873045"/>
                  </a:cubicBezTo>
                  <a:cubicBezTo>
                    <a:pt x="339855" y="1881839"/>
                    <a:pt x="353149" y="1894054"/>
                    <a:pt x="368710" y="1902542"/>
                  </a:cubicBezTo>
                  <a:cubicBezTo>
                    <a:pt x="407312" y="1923598"/>
                    <a:pt x="448095" y="1940479"/>
                    <a:pt x="486697" y="1961535"/>
                  </a:cubicBezTo>
                  <a:cubicBezTo>
                    <a:pt x="502258" y="1970023"/>
                    <a:pt x="515911" y="1981638"/>
                    <a:pt x="530942" y="1991032"/>
                  </a:cubicBezTo>
                  <a:cubicBezTo>
                    <a:pt x="555250" y="2006225"/>
                    <a:pt x="579626" y="2021356"/>
                    <a:pt x="604684" y="2035277"/>
                  </a:cubicBezTo>
                  <a:cubicBezTo>
                    <a:pt x="623903" y="2045954"/>
                    <a:pt x="645034" y="2053122"/>
                    <a:pt x="663678" y="2064774"/>
                  </a:cubicBezTo>
                  <a:cubicBezTo>
                    <a:pt x="684522" y="2077802"/>
                    <a:pt x="699523" y="2100752"/>
                    <a:pt x="722671" y="2109019"/>
                  </a:cubicBezTo>
                  <a:cubicBezTo>
                    <a:pt x="769885" y="2125881"/>
                    <a:pt x="870155" y="2138516"/>
                    <a:pt x="870155" y="2138516"/>
                  </a:cubicBezTo>
                  <a:cubicBezTo>
                    <a:pt x="979243" y="2211242"/>
                    <a:pt x="869415" y="2147214"/>
                    <a:pt x="1120878" y="2197509"/>
                  </a:cubicBezTo>
                  <a:cubicBezTo>
                    <a:pt x="1184411" y="2210216"/>
                    <a:pt x="1217051" y="2217569"/>
                    <a:pt x="1283110" y="2227006"/>
                  </a:cubicBezTo>
                  <a:cubicBezTo>
                    <a:pt x="1322347" y="2232611"/>
                    <a:pt x="1361466" y="2241163"/>
                    <a:pt x="1401097" y="2241755"/>
                  </a:cubicBezTo>
                  <a:lnTo>
                    <a:pt x="3259394" y="2256503"/>
                  </a:lnTo>
                  <a:lnTo>
                    <a:pt x="4601497" y="2241755"/>
                  </a:lnTo>
                  <a:cubicBezTo>
                    <a:pt x="4638963" y="2240974"/>
                    <a:pt x="4696325" y="2218576"/>
                    <a:pt x="4734233" y="2212258"/>
                  </a:cubicBezTo>
                  <a:cubicBezTo>
                    <a:pt x="4773329" y="2205742"/>
                    <a:pt x="4812891" y="2202425"/>
                    <a:pt x="4852220" y="2197509"/>
                  </a:cubicBezTo>
                  <a:cubicBezTo>
                    <a:pt x="4866968" y="2187677"/>
                    <a:pt x="4880611" y="2175940"/>
                    <a:pt x="4896465" y="2168013"/>
                  </a:cubicBezTo>
                  <a:cubicBezTo>
                    <a:pt x="4937510" y="2147490"/>
                    <a:pt x="5017395" y="2122786"/>
                    <a:pt x="5058697" y="2109019"/>
                  </a:cubicBezTo>
                  <a:cubicBezTo>
                    <a:pt x="5102942" y="2074606"/>
                    <a:pt x="5141298" y="2030848"/>
                    <a:pt x="5191433" y="2005780"/>
                  </a:cubicBezTo>
                  <a:cubicBezTo>
                    <a:pt x="5416443" y="1893275"/>
                    <a:pt x="5168171" y="2024007"/>
                    <a:pt x="5338917" y="1917290"/>
                  </a:cubicBezTo>
                  <a:cubicBezTo>
                    <a:pt x="5410070" y="1872820"/>
                    <a:pt x="5378287" y="1900417"/>
                    <a:pt x="5442155" y="1873045"/>
                  </a:cubicBezTo>
                  <a:cubicBezTo>
                    <a:pt x="5462363" y="1864384"/>
                    <a:pt x="5484133" y="1857470"/>
                    <a:pt x="5501149" y="1843548"/>
                  </a:cubicBezTo>
                  <a:cubicBezTo>
                    <a:pt x="5538815" y="1812730"/>
                    <a:pt x="5604388" y="1740309"/>
                    <a:pt x="5604388" y="1740309"/>
                  </a:cubicBezTo>
                  <a:cubicBezTo>
                    <a:pt x="5652539" y="1644005"/>
                    <a:pt x="5618338" y="1696862"/>
                    <a:pt x="5722375" y="1592826"/>
                  </a:cubicBezTo>
                  <a:lnTo>
                    <a:pt x="5722375" y="1592826"/>
                  </a:lnTo>
                  <a:cubicBezTo>
                    <a:pt x="5765505" y="1528127"/>
                    <a:pt x="5741236" y="1562760"/>
                    <a:pt x="5796117" y="1489587"/>
                  </a:cubicBezTo>
                  <a:cubicBezTo>
                    <a:pt x="5805949" y="1460090"/>
                    <a:pt x="5809134" y="1427462"/>
                    <a:pt x="5825613" y="1401096"/>
                  </a:cubicBezTo>
                  <a:cubicBezTo>
                    <a:pt x="5894944" y="1290167"/>
                    <a:pt x="5856162" y="1469061"/>
                    <a:pt x="5884607" y="1312606"/>
                  </a:cubicBezTo>
                  <a:cubicBezTo>
                    <a:pt x="5890825" y="1278404"/>
                    <a:pt x="5894761" y="1243824"/>
                    <a:pt x="5899355" y="1209367"/>
                  </a:cubicBezTo>
                  <a:cubicBezTo>
                    <a:pt x="5904593" y="1170080"/>
                    <a:pt x="5892118" y="1124358"/>
                    <a:pt x="5914104" y="1091380"/>
                  </a:cubicBezTo>
                  <a:cubicBezTo>
                    <a:pt x="5928009" y="1070523"/>
                    <a:pt x="5963265" y="1081548"/>
                    <a:pt x="5987846" y="1076632"/>
                  </a:cubicBezTo>
                  <a:cubicBezTo>
                    <a:pt x="5982930" y="909484"/>
                    <a:pt x="5981886" y="742176"/>
                    <a:pt x="5973097" y="575187"/>
                  </a:cubicBezTo>
                  <a:cubicBezTo>
                    <a:pt x="5972032" y="554945"/>
                    <a:pt x="5969593" y="533059"/>
                    <a:pt x="5958349" y="516193"/>
                  </a:cubicBezTo>
                  <a:cubicBezTo>
                    <a:pt x="5948517" y="501445"/>
                    <a:pt x="5928852" y="496528"/>
                    <a:pt x="5914104" y="486696"/>
                  </a:cubicBezTo>
                  <a:cubicBezTo>
                    <a:pt x="5909188" y="467032"/>
                    <a:pt x="5910599" y="444568"/>
                    <a:pt x="5899355" y="427703"/>
                  </a:cubicBezTo>
                  <a:cubicBezTo>
                    <a:pt x="5889523" y="412955"/>
                    <a:pt x="5868727" y="409554"/>
                    <a:pt x="5855110" y="398206"/>
                  </a:cubicBezTo>
                  <a:cubicBezTo>
                    <a:pt x="5782283" y="337517"/>
                    <a:pt x="5834192" y="350874"/>
                    <a:pt x="5722375" y="294967"/>
                  </a:cubicBezTo>
                  <a:cubicBezTo>
                    <a:pt x="5702710" y="285135"/>
                    <a:pt x="5682470" y="276379"/>
                    <a:pt x="5663381" y="265471"/>
                  </a:cubicBezTo>
                  <a:cubicBezTo>
                    <a:pt x="5647991" y="256677"/>
                    <a:pt x="5635428" y="242956"/>
                    <a:pt x="5619136" y="235974"/>
                  </a:cubicBezTo>
                  <a:cubicBezTo>
                    <a:pt x="5600505" y="227989"/>
                    <a:pt x="5579557" y="227050"/>
                    <a:pt x="5560142" y="221226"/>
                  </a:cubicBezTo>
                  <a:cubicBezTo>
                    <a:pt x="5530361" y="212292"/>
                    <a:pt x="5502321" y="196841"/>
                    <a:pt x="5471652" y="191729"/>
                  </a:cubicBezTo>
                  <a:cubicBezTo>
                    <a:pt x="5442155" y="186813"/>
                    <a:pt x="5412353" y="183467"/>
                    <a:pt x="5383162" y="176980"/>
                  </a:cubicBezTo>
                  <a:cubicBezTo>
                    <a:pt x="5367986" y="173608"/>
                    <a:pt x="5354093" y="165604"/>
                    <a:pt x="5338917" y="162232"/>
                  </a:cubicBezTo>
                  <a:cubicBezTo>
                    <a:pt x="5309725" y="155745"/>
                    <a:pt x="5279923" y="152400"/>
                    <a:pt x="5250426" y="147484"/>
                  </a:cubicBezTo>
                  <a:cubicBezTo>
                    <a:pt x="5220929" y="137652"/>
                    <a:pt x="5192424" y="124085"/>
                    <a:pt x="5161936" y="117987"/>
                  </a:cubicBezTo>
                  <a:cubicBezTo>
                    <a:pt x="5103447" y="106289"/>
                    <a:pt x="5023558" y="91526"/>
                    <a:pt x="4970207" y="73742"/>
                  </a:cubicBezTo>
                  <a:cubicBezTo>
                    <a:pt x="4900073" y="50364"/>
                    <a:pt x="4837803" y="27093"/>
                    <a:pt x="4763730" y="14748"/>
                  </a:cubicBezTo>
                  <a:lnTo>
                    <a:pt x="4675239" y="0"/>
                  </a:lnTo>
                  <a:lnTo>
                    <a:pt x="4439265" y="14748"/>
                  </a:lnTo>
                  <a:lnTo>
                    <a:pt x="4159046" y="29496"/>
                  </a:lnTo>
                  <a:cubicBezTo>
                    <a:pt x="4109757" y="32895"/>
                    <a:pt x="4060723" y="39329"/>
                    <a:pt x="4011562" y="44245"/>
                  </a:cubicBezTo>
                  <a:cubicBezTo>
                    <a:pt x="3996814" y="49161"/>
                    <a:pt x="3979456" y="49282"/>
                    <a:pt x="3967317" y="58993"/>
                  </a:cubicBezTo>
                  <a:cubicBezTo>
                    <a:pt x="3848662" y="153916"/>
                    <a:pt x="3952568" y="105697"/>
                    <a:pt x="3923071" y="117987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Wygięta strzałka 70"/>
            <p:cNvSpPr/>
            <p:nvPr/>
          </p:nvSpPr>
          <p:spPr>
            <a:xfrm rot="5400000">
              <a:off x="5427415" y="1696069"/>
              <a:ext cx="2713704" cy="1533832"/>
            </a:xfrm>
            <a:prstGeom prst="bentArrow">
              <a:avLst>
                <a:gd name="adj1" fmla="val 9447"/>
                <a:gd name="adj2" fmla="val 11538"/>
                <a:gd name="adj3" fmla="val 25000"/>
                <a:gd name="adj4" fmla="val 43750"/>
              </a:avLst>
            </a:prstGeom>
            <a:solidFill>
              <a:srgbClr val="FFFFCC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21" name="pole tekstowe 20"/>
          <p:cNvSpPr txBox="1"/>
          <p:nvPr/>
        </p:nvSpPr>
        <p:spPr>
          <a:xfrm>
            <a:off x="0" y="117984"/>
            <a:ext cx="7421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6666FF"/>
                </a:solidFill>
              </a:rPr>
              <a:t>Przyczyny i skutki zjawisk dynamicznych</a:t>
            </a:r>
            <a:endParaRPr lang="pl-PL" sz="2800" b="1" dirty="0">
              <a:solidFill>
                <a:srgbClr val="66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82" name="pole tekstowe 81"/>
          <p:cNvSpPr txBox="1"/>
          <p:nvPr/>
        </p:nvSpPr>
        <p:spPr>
          <a:xfrm>
            <a:off x="499720" y="4054366"/>
            <a:ext cx="222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Rozwiązanie</a:t>
            </a:r>
            <a:endParaRPr lang="pl-PL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pole tekstowe 82"/>
          <p:cNvSpPr txBox="1"/>
          <p:nvPr/>
        </p:nvSpPr>
        <p:spPr>
          <a:xfrm>
            <a:off x="335280" y="4629036"/>
            <a:ext cx="5547360" cy="1938992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Założenia upraszczające:</a:t>
            </a:r>
          </a:p>
          <a:p>
            <a:pPr>
              <a:buFontTx/>
              <a:buChar char="-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wszystkie elementy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dosk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 sztywne</a:t>
            </a:r>
          </a:p>
          <a:p>
            <a:pPr>
              <a:buFontTx/>
              <a:buChar char="-"/>
            </a:pPr>
            <a:r>
              <a:rPr lang="pl-PL" sz="2400" i="1" dirty="0" smtClean="0">
                <a:latin typeface="Times New Roman"/>
                <a:cs typeface="Times New Roman"/>
              </a:rPr>
              <a:t>M</a:t>
            </a:r>
            <a:r>
              <a:rPr lang="pl-PL" sz="2400" i="1" baseline="-25000" dirty="0" smtClean="0">
                <a:latin typeface="Times New Roman"/>
                <a:cs typeface="Times New Roman"/>
              </a:rPr>
              <a:t>u</a:t>
            </a:r>
            <a:r>
              <a:rPr lang="pl-PL" sz="2400" i="1" dirty="0" smtClean="0">
                <a:latin typeface="Times New Roman"/>
                <a:cs typeface="Times New Roman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i </a:t>
            </a:r>
            <a:r>
              <a:rPr lang="pl-PL" sz="2400" i="1" dirty="0" err="1" smtClean="0">
                <a:latin typeface="Times New Roman"/>
                <a:cs typeface="Times New Roman"/>
              </a:rPr>
              <a:t>M</a:t>
            </a:r>
            <a:r>
              <a:rPr lang="pl-PL" sz="2400" i="1" baseline="-25000" dirty="0" err="1" smtClean="0">
                <a:latin typeface="Times New Roman"/>
                <a:cs typeface="Times New Roman"/>
              </a:rPr>
              <a:t>szk</a:t>
            </a:r>
            <a:r>
              <a:rPr lang="pl-PL" sz="2400" i="1" dirty="0" smtClean="0">
                <a:latin typeface="Times New Roman"/>
                <a:cs typeface="Times New Roman"/>
              </a:rPr>
              <a:t>  </a:t>
            </a:r>
            <a:r>
              <a:rPr lang="pl-PL" sz="2400" dirty="0" smtClean="0">
                <a:latin typeface="Times New Roman"/>
                <a:cs typeface="Times New Roman"/>
              </a:rPr>
              <a:t>są</a:t>
            </a:r>
            <a:r>
              <a:rPr lang="pl-PL" sz="2400" i="1" dirty="0" smtClean="0">
                <a:latin typeface="Times New Roman"/>
                <a:cs typeface="Times New Roman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stałe w czasie rozruchu</a:t>
            </a:r>
          </a:p>
          <a:p>
            <a:pPr>
              <a:buFontTx/>
              <a:buChar char="-"/>
            </a:pPr>
            <a:r>
              <a:rPr lang="pl-PL" sz="2400" dirty="0" smtClean="0">
                <a:latin typeface="Times New Roman"/>
                <a:cs typeface="Times New Roman"/>
              </a:rPr>
              <a:t> pozostałe opory i bezwładności pomijamy</a:t>
            </a:r>
          </a:p>
          <a:p>
            <a:pPr>
              <a:buFontTx/>
              <a:buChar char="-"/>
            </a:pPr>
            <a:r>
              <a:rPr lang="pl-PL" sz="2400" dirty="0" smtClean="0">
                <a:latin typeface="Times New Roman"/>
                <a:cs typeface="Times New Roman"/>
              </a:rPr>
              <a:t> charakterystyka silnika jest liniowa</a:t>
            </a:r>
          </a:p>
        </p:txBody>
      </p:sp>
      <p:sp>
        <p:nvSpPr>
          <p:cNvPr id="88" name="Prostokąt 87"/>
          <p:cNvSpPr/>
          <p:nvPr/>
        </p:nvSpPr>
        <p:spPr>
          <a:xfrm>
            <a:off x="315320" y="211927"/>
            <a:ext cx="88759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Bezwładności pozostałych elementów układu i inne szkodliwe opory ruchu są względnie małe. Charakterystyka mechaniczna silnika ma w przybliżeniu postać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Należy wyznaczyć maksymalny moment obrotowy </a:t>
            </a:r>
            <a:r>
              <a:rPr lang="pl-PL" sz="2000" i="1" dirty="0" smtClean="0"/>
              <a:t>M</a:t>
            </a:r>
            <a:r>
              <a:rPr lang="pl-PL" sz="2000" baseline="-25000" dirty="0" smtClean="0"/>
              <a:t>3</a:t>
            </a:r>
            <a:r>
              <a:rPr lang="pl-PL" sz="2000" dirty="0" smtClean="0"/>
              <a:t> , skręcający wałek pośredni</a:t>
            </a:r>
          </a:p>
          <a:p>
            <a:r>
              <a:rPr lang="pl-PL" sz="2000" dirty="0" smtClean="0"/>
              <a:t>przekładni między kołami zębatymi 2 i 3 w okresie rozruchu wciągarki.</a:t>
            </a:r>
          </a:p>
          <a:p>
            <a:r>
              <a:rPr lang="pl-PL" sz="2000" dirty="0" smtClean="0"/>
              <a:t>   Dane liczbowe: </a:t>
            </a:r>
            <a:r>
              <a:rPr lang="pl-PL" sz="2000" i="1" dirty="0" smtClean="0"/>
              <a:t>m</a:t>
            </a:r>
            <a:r>
              <a:rPr lang="pl-PL" sz="2000" dirty="0" smtClean="0"/>
              <a:t> = 500 kg, </a:t>
            </a:r>
            <a:r>
              <a:rPr lang="pl-PL" sz="2000" i="1" dirty="0" err="1" smtClean="0"/>
              <a:t>M</a:t>
            </a:r>
            <a:r>
              <a:rPr lang="pl-PL" sz="2000" i="1" baseline="-25000" dirty="0" err="1" smtClean="0"/>
              <a:t>szk</a:t>
            </a:r>
            <a:r>
              <a:rPr lang="pl-PL" sz="2000" i="1" dirty="0" smtClean="0"/>
              <a:t> = </a:t>
            </a:r>
            <a:r>
              <a:rPr lang="pl-PL" sz="2000" dirty="0" smtClean="0"/>
              <a:t>175 </a:t>
            </a:r>
            <a:r>
              <a:rPr lang="pl-PL" sz="2000" dirty="0" err="1" smtClean="0"/>
              <a:t>N·m</a:t>
            </a:r>
            <a:r>
              <a:rPr lang="pl-PL" sz="2000" dirty="0" smtClean="0"/>
              <a:t>, </a:t>
            </a:r>
            <a:r>
              <a:rPr lang="pl-PL" sz="2000" i="1" dirty="0" smtClean="0"/>
              <a:t>D </a:t>
            </a:r>
            <a:r>
              <a:rPr lang="pl-PL" sz="2000" dirty="0" smtClean="0"/>
              <a:t>= 0,5 m, </a:t>
            </a:r>
            <a:r>
              <a:rPr lang="pl-PL" sz="2000" i="1" dirty="0" smtClean="0"/>
              <a:t>M</a:t>
            </a:r>
            <a:r>
              <a:rPr lang="pl-PL" sz="2000" i="1" baseline="-25000" dirty="0" smtClean="0"/>
              <a:t>o</a:t>
            </a:r>
            <a:r>
              <a:rPr lang="pl-PL" sz="2000" i="1" dirty="0" smtClean="0"/>
              <a:t> = </a:t>
            </a:r>
            <a:r>
              <a:rPr lang="pl-PL" sz="2000" dirty="0" smtClean="0"/>
              <a:t>400 </a:t>
            </a:r>
            <a:r>
              <a:rPr lang="pl-PL" sz="2000" dirty="0" err="1" smtClean="0"/>
              <a:t>N·m</a:t>
            </a:r>
            <a:r>
              <a:rPr lang="pl-PL" sz="2000" dirty="0" smtClean="0"/>
              <a:t>,</a:t>
            </a:r>
          </a:p>
          <a:p>
            <a:r>
              <a:rPr lang="pl-PL" sz="2000" dirty="0" smtClean="0"/>
              <a:t> </a:t>
            </a:r>
            <a:r>
              <a:rPr lang="el-GR" sz="2000" i="1" dirty="0" smtClean="0">
                <a:cs typeface="Times New Roman"/>
              </a:rPr>
              <a:t>ω</a:t>
            </a:r>
            <a:r>
              <a:rPr lang="pl-PL" sz="2000" i="1" baseline="-25000" dirty="0" smtClean="0">
                <a:cs typeface="Times New Roman"/>
              </a:rPr>
              <a:t>o</a:t>
            </a:r>
            <a:r>
              <a:rPr lang="pl-PL" sz="2000" i="1" dirty="0" smtClean="0">
                <a:cs typeface="Times New Roman"/>
              </a:rPr>
              <a:t> = </a:t>
            </a:r>
            <a:r>
              <a:rPr lang="pl-PL" sz="2000" dirty="0" smtClean="0">
                <a:cs typeface="Times New Roman"/>
              </a:rPr>
              <a:t>300 1/s,</a:t>
            </a:r>
          </a:p>
          <a:p>
            <a:r>
              <a:rPr lang="pl-PL" sz="2000" dirty="0" smtClean="0">
                <a:cs typeface="Times New Roman"/>
              </a:rPr>
              <a:t>       </a:t>
            </a:r>
            <a:r>
              <a:rPr lang="pl-PL" sz="2000" i="1" dirty="0" smtClean="0">
                <a:cs typeface="Times New Roman"/>
              </a:rPr>
              <a:t>z</a:t>
            </a:r>
            <a:r>
              <a:rPr lang="pl-PL" sz="2000" baseline="-25000" dirty="0" smtClean="0">
                <a:cs typeface="Times New Roman"/>
              </a:rPr>
              <a:t>1 </a:t>
            </a:r>
            <a:r>
              <a:rPr lang="pl-PL" sz="2000" dirty="0" smtClean="0">
                <a:cs typeface="Times New Roman"/>
              </a:rPr>
              <a:t> = 24          </a:t>
            </a:r>
            <a:r>
              <a:rPr lang="pl-PL" sz="2000" i="1" dirty="0" smtClean="0">
                <a:cs typeface="Times New Roman"/>
              </a:rPr>
              <a:t>I</a:t>
            </a:r>
            <a:r>
              <a:rPr lang="pl-PL" sz="2000" baseline="-25000" dirty="0" smtClean="0">
                <a:cs typeface="Times New Roman"/>
              </a:rPr>
              <a:t>1</a:t>
            </a:r>
            <a:r>
              <a:rPr lang="pl-PL" sz="2000" dirty="0" smtClean="0">
                <a:cs typeface="Times New Roman"/>
              </a:rPr>
              <a:t> = 0,02     </a:t>
            </a:r>
            <a:r>
              <a:rPr lang="pl-PL" sz="2000" i="1" dirty="0" smtClean="0">
                <a:cs typeface="Times New Roman"/>
              </a:rPr>
              <a:t>I</a:t>
            </a:r>
            <a:r>
              <a:rPr lang="pl-PL" sz="2000" baseline="-25000" dirty="0" smtClean="0">
                <a:cs typeface="Times New Roman"/>
              </a:rPr>
              <a:t>2</a:t>
            </a:r>
            <a:r>
              <a:rPr lang="pl-PL" sz="2000" dirty="0" smtClean="0">
                <a:cs typeface="Times New Roman"/>
              </a:rPr>
              <a:t> = 1,26</a:t>
            </a:r>
          </a:p>
          <a:p>
            <a:r>
              <a:rPr lang="pl-PL" sz="2000" dirty="0" smtClean="0">
                <a:cs typeface="Times New Roman"/>
              </a:rPr>
              <a:t>       </a:t>
            </a:r>
            <a:r>
              <a:rPr lang="pl-PL" sz="2000" i="1" dirty="0" smtClean="0">
                <a:cs typeface="Times New Roman"/>
              </a:rPr>
              <a:t>z</a:t>
            </a:r>
            <a:r>
              <a:rPr lang="pl-PL" sz="2000" baseline="-25000" dirty="0" smtClean="0">
                <a:cs typeface="Times New Roman"/>
              </a:rPr>
              <a:t>2</a:t>
            </a:r>
            <a:r>
              <a:rPr lang="pl-PL" sz="2000" dirty="0" smtClean="0">
                <a:cs typeface="Times New Roman"/>
              </a:rPr>
              <a:t> = 72           </a:t>
            </a:r>
            <a:r>
              <a:rPr lang="pl-PL" sz="2000" i="1" dirty="0" smtClean="0">
                <a:cs typeface="Times New Roman"/>
              </a:rPr>
              <a:t>I</a:t>
            </a:r>
            <a:r>
              <a:rPr lang="pl-PL" sz="2000" baseline="-25000" dirty="0" smtClean="0">
                <a:cs typeface="Times New Roman"/>
              </a:rPr>
              <a:t>3</a:t>
            </a:r>
            <a:r>
              <a:rPr lang="pl-PL" sz="2000" dirty="0" smtClean="0">
                <a:cs typeface="Times New Roman"/>
              </a:rPr>
              <a:t> = 0,04     </a:t>
            </a:r>
            <a:r>
              <a:rPr lang="pl-PL" sz="2000" i="1" dirty="0" smtClean="0">
                <a:cs typeface="Times New Roman"/>
              </a:rPr>
              <a:t>I</a:t>
            </a:r>
            <a:r>
              <a:rPr lang="pl-PL" sz="2000" baseline="-25000" dirty="0" smtClean="0">
                <a:cs typeface="Times New Roman"/>
              </a:rPr>
              <a:t>4</a:t>
            </a:r>
            <a:r>
              <a:rPr lang="pl-PL" sz="2000" dirty="0" smtClean="0">
                <a:cs typeface="Times New Roman"/>
              </a:rPr>
              <a:t> = 2,52         [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pl-PL" sz="2000" dirty="0" smtClean="0">
                <a:cs typeface="Times New Roman"/>
              </a:rPr>
              <a:t>·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]</a:t>
            </a:r>
            <a:endParaRPr lang="pl-PL" sz="2000" dirty="0" smtClean="0">
              <a:cs typeface="Times New Roman"/>
            </a:endParaRPr>
          </a:p>
          <a:p>
            <a:r>
              <a:rPr lang="pl-PL" sz="2000" dirty="0" smtClean="0">
                <a:cs typeface="Times New Roman"/>
              </a:rPr>
              <a:t>       </a:t>
            </a:r>
            <a:r>
              <a:rPr lang="pl-PL" sz="2000" i="1" dirty="0" smtClean="0">
                <a:cs typeface="Times New Roman"/>
              </a:rPr>
              <a:t>z</a:t>
            </a:r>
            <a:r>
              <a:rPr lang="pl-PL" sz="2000" baseline="-25000" dirty="0" smtClean="0">
                <a:cs typeface="Times New Roman"/>
              </a:rPr>
              <a:t>3</a:t>
            </a:r>
            <a:r>
              <a:rPr lang="pl-PL" sz="2000" dirty="0" smtClean="0">
                <a:cs typeface="Times New Roman"/>
              </a:rPr>
              <a:t> = 18           </a:t>
            </a:r>
            <a:r>
              <a:rPr lang="pl-PL" sz="2000" i="1" dirty="0" err="1" smtClean="0">
                <a:cs typeface="Times New Roman"/>
              </a:rPr>
              <a:t>I</a:t>
            </a:r>
            <a:r>
              <a:rPr lang="pl-PL" sz="2000" i="1" baseline="-25000" dirty="0" err="1" smtClean="0">
                <a:cs typeface="Times New Roman"/>
              </a:rPr>
              <a:t>b</a:t>
            </a:r>
            <a:r>
              <a:rPr lang="pl-PL" sz="2000" i="1" dirty="0" smtClean="0">
                <a:cs typeface="Times New Roman"/>
              </a:rPr>
              <a:t> = </a:t>
            </a:r>
            <a:r>
              <a:rPr lang="pl-PL" sz="2000" dirty="0" smtClean="0">
                <a:cs typeface="Times New Roman"/>
              </a:rPr>
              <a:t>2,80    </a:t>
            </a:r>
            <a:r>
              <a:rPr lang="pl-PL" sz="2000" i="1" dirty="0" smtClean="0">
                <a:cs typeface="Times New Roman"/>
              </a:rPr>
              <a:t>I</a:t>
            </a:r>
            <a:r>
              <a:rPr lang="pl-PL" sz="2000" i="1" baseline="-25000" dirty="0" smtClean="0">
                <a:cs typeface="Times New Roman"/>
              </a:rPr>
              <a:t>w</a:t>
            </a:r>
            <a:r>
              <a:rPr lang="pl-PL" sz="2000" i="1" dirty="0" smtClean="0">
                <a:cs typeface="Times New Roman"/>
              </a:rPr>
              <a:t> =</a:t>
            </a:r>
            <a:r>
              <a:rPr lang="pl-PL" sz="2000" dirty="0" smtClean="0">
                <a:cs typeface="Times New Roman"/>
              </a:rPr>
              <a:t> 0,10 </a:t>
            </a:r>
          </a:p>
          <a:p>
            <a:r>
              <a:rPr lang="pl-PL" sz="2000" i="1" dirty="0" smtClean="0">
                <a:cs typeface="Times New Roman"/>
              </a:rPr>
              <a:t>       z</a:t>
            </a:r>
            <a:r>
              <a:rPr lang="pl-PL" sz="2000" baseline="-25000" dirty="0" smtClean="0">
                <a:cs typeface="Times New Roman"/>
              </a:rPr>
              <a:t>4</a:t>
            </a:r>
            <a:r>
              <a:rPr lang="pl-PL" sz="2000" dirty="0" smtClean="0">
                <a:cs typeface="Times New Roman"/>
              </a:rPr>
              <a:t> = 45</a:t>
            </a:r>
            <a:endParaRPr lang="pl-PL" sz="2000" dirty="0"/>
          </a:p>
        </p:txBody>
      </p:sp>
      <p:pic>
        <p:nvPicPr>
          <p:cNvPr id="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9386" y="894956"/>
            <a:ext cx="2148840" cy="673644"/>
          </a:xfrm>
          <a:prstGeom prst="rect">
            <a:avLst/>
          </a:prstGeom>
          <a:noFill/>
        </p:spPr>
      </p:pic>
      <p:sp>
        <p:nvSpPr>
          <p:cNvPr id="90" name="Wygięta strzałka 89"/>
          <p:cNvSpPr/>
          <p:nvPr/>
        </p:nvSpPr>
        <p:spPr>
          <a:xfrm rot="5400000">
            <a:off x="5905192" y="5548282"/>
            <a:ext cx="1294857" cy="1304439"/>
          </a:xfrm>
          <a:prstGeom prst="bentArrow">
            <a:avLst>
              <a:gd name="adj1" fmla="val 31087"/>
              <a:gd name="adj2" fmla="val 31088"/>
              <a:gd name="adj3" fmla="val 31088"/>
              <a:gd name="adj4" fmla="val 4375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39" descr="E:\Documents and Settings\tadeusz\Ustawienia lokalne\Temporary Internet Files\Content.Word\Rys. 2.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5125" y="0"/>
            <a:ext cx="6008875" cy="430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39" descr="E:\Documents and Settings\tadeusz\Ustawienia lokalne\Temporary Internet Files\Content.Word\Rys. 2.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5125" y="0"/>
            <a:ext cx="6008875" cy="430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22</a:t>
            </a:fld>
            <a:endParaRPr lang="pl-PL"/>
          </a:p>
        </p:txBody>
      </p:sp>
      <p:grpSp>
        <p:nvGrpSpPr>
          <p:cNvPr id="3" name="Grupa 32"/>
          <p:cNvGrpSpPr/>
          <p:nvPr/>
        </p:nvGrpSpPr>
        <p:grpSpPr>
          <a:xfrm>
            <a:off x="401411" y="4426135"/>
            <a:ext cx="3335017" cy="2242673"/>
            <a:chOff x="1274445" y="4181642"/>
            <a:chExt cx="3335017" cy="2242673"/>
          </a:xfrm>
        </p:grpSpPr>
        <p:grpSp>
          <p:nvGrpSpPr>
            <p:cNvPr id="16" name="Grupa 2"/>
            <p:cNvGrpSpPr/>
            <p:nvPr/>
          </p:nvGrpSpPr>
          <p:grpSpPr>
            <a:xfrm>
              <a:off x="1274445" y="4405312"/>
              <a:ext cx="2594610" cy="2019003"/>
              <a:chOff x="5663565" y="671512"/>
              <a:chExt cx="2594610" cy="2019003"/>
            </a:xfrm>
          </p:grpSpPr>
          <p:cxnSp>
            <p:nvCxnSpPr>
              <p:cNvPr id="4" name="Łącznik prosty 3"/>
              <p:cNvCxnSpPr/>
              <p:nvPr/>
            </p:nvCxnSpPr>
            <p:spPr>
              <a:xfrm rot="5400000">
                <a:off x="5998369" y="1494631"/>
                <a:ext cx="1644650" cy="1588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Łącznik prosty 4"/>
              <p:cNvCxnSpPr/>
              <p:nvPr/>
            </p:nvCxnSpPr>
            <p:spPr>
              <a:xfrm rot="5400000">
                <a:off x="6417469" y="1494631"/>
                <a:ext cx="1644650" cy="1588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Łącznik prosty 5"/>
              <p:cNvCxnSpPr/>
              <p:nvPr/>
            </p:nvCxnSpPr>
            <p:spPr>
              <a:xfrm>
                <a:off x="6813550" y="671512"/>
                <a:ext cx="444500" cy="1588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Łącznik prosty 6"/>
              <p:cNvCxnSpPr/>
              <p:nvPr/>
            </p:nvCxnSpPr>
            <p:spPr>
              <a:xfrm>
                <a:off x="6813550" y="2317750"/>
                <a:ext cx="444500" cy="1588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Łącznik prosty 7"/>
              <p:cNvCxnSpPr/>
              <p:nvPr/>
            </p:nvCxnSpPr>
            <p:spPr>
              <a:xfrm>
                <a:off x="6266108" y="1466850"/>
                <a:ext cx="13716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Łącznik prosty 8"/>
              <p:cNvCxnSpPr/>
              <p:nvPr/>
            </p:nvCxnSpPr>
            <p:spPr>
              <a:xfrm>
                <a:off x="6477000" y="1333500"/>
                <a:ext cx="333375" cy="1588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Łącznik prosty 9"/>
              <p:cNvCxnSpPr/>
              <p:nvPr/>
            </p:nvCxnSpPr>
            <p:spPr>
              <a:xfrm>
                <a:off x="6486525" y="1590675"/>
                <a:ext cx="333375" cy="1588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Dowolny kształt 10"/>
              <p:cNvSpPr/>
              <p:nvPr/>
            </p:nvSpPr>
            <p:spPr>
              <a:xfrm>
                <a:off x="6464718" y="1322806"/>
                <a:ext cx="31751" cy="266700"/>
              </a:xfrm>
              <a:custGeom>
                <a:avLst/>
                <a:gdLst>
                  <a:gd name="connsiteX0" fmla="*/ 11113 w 31751"/>
                  <a:gd name="connsiteY0" fmla="*/ 0 h 266700"/>
                  <a:gd name="connsiteX1" fmla="*/ 30163 w 31751"/>
                  <a:gd name="connsiteY1" fmla="*/ 66675 h 266700"/>
                  <a:gd name="connsiteX2" fmla="*/ 20638 w 31751"/>
                  <a:gd name="connsiteY2" fmla="*/ 85725 h 266700"/>
                  <a:gd name="connsiteX3" fmla="*/ 1588 w 31751"/>
                  <a:gd name="connsiteY3" fmla="*/ 114300 h 266700"/>
                  <a:gd name="connsiteX4" fmla="*/ 11113 w 31751"/>
                  <a:gd name="connsiteY4" fmla="*/ 133350 h 266700"/>
                  <a:gd name="connsiteX5" fmla="*/ 20638 w 31751"/>
                  <a:gd name="connsiteY5" fmla="*/ 133350 h 266700"/>
                  <a:gd name="connsiteX6" fmla="*/ 20638 w 31751"/>
                  <a:gd name="connsiteY6" fmla="*/ 180975 h 266700"/>
                  <a:gd name="connsiteX7" fmla="*/ 20638 w 31751"/>
                  <a:gd name="connsiteY7" fmla="*/ 209550 h 266700"/>
                  <a:gd name="connsiteX8" fmla="*/ 30163 w 31751"/>
                  <a:gd name="connsiteY8" fmla="*/ 219075 h 266700"/>
                  <a:gd name="connsiteX9" fmla="*/ 30163 w 31751"/>
                  <a:gd name="connsiteY9" fmla="*/ 247650 h 266700"/>
                  <a:gd name="connsiteX10" fmla="*/ 30163 w 31751"/>
                  <a:gd name="connsiteY10" fmla="*/ 266700 h 266700"/>
                  <a:gd name="connsiteX11" fmla="*/ 30163 w 31751"/>
                  <a:gd name="connsiteY11" fmla="*/ 24765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51" h="266700">
                    <a:moveTo>
                      <a:pt x="11113" y="0"/>
                    </a:moveTo>
                    <a:cubicBezTo>
                      <a:pt x="19844" y="26194"/>
                      <a:pt x="28576" y="52388"/>
                      <a:pt x="30163" y="66675"/>
                    </a:cubicBezTo>
                    <a:cubicBezTo>
                      <a:pt x="31750" y="80962"/>
                      <a:pt x="25401" y="77788"/>
                      <a:pt x="20638" y="85725"/>
                    </a:cubicBezTo>
                    <a:cubicBezTo>
                      <a:pt x="15876" y="93663"/>
                      <a:pt x="3176" y="106362"/>
                      <a:pt x="1588" y="114300"/>
                    </a:cubicBezTo>
                    <a:cubicBezTo>
                      <a:pt x="0" y="122238"/>
                      <a:pt x="7938" y="130175"/>
                      <a:pt x="11113" y="133350"/>
                    </a:cubicBezTo>
                    <a:cubicBezTo>
                      <a:pt x="14288" y="136525"/>
                      <a:pt x="19050" y="125412"/>
                      <a:pt x="20638" y="133350"/>
                    </a:cubicBezTo>
                    <a:cubicBezTo>
                      <a:pt x="22226" y="141288"/>
                      <a:pt x="20638" y="180975"/>
                      <a:pt x="20638" y="180975"/>
                    </a:cubicBezTo>
                    <a:cubicBezTo>
                      <a:pt x="20638" y="193675"/>
                      <a:pt x="19051" y="203200"/>
                      <a:pt x="20638" y="209550"/>
                    </a:cubicBezTo>
                    <a:cubicBezTo>
                      <a:pt x="22226" y="215900"/>
                      <a:pt x="28576" y="212725"/>
                      <a:pt x="30163" y="219075"/>
                    </a:cubicBezTo>
                    <a:cubicBezTo>
                      <a:pt x="31751" y="225425"/>
                      <a:pt x="30163" y="247650"/>
                      <a:pt x="30163" y="247650"/>
                    </a:cubicBezTo>
                    <a:lnTo>
                      <a:pt x="30163" y="266700"/>
                    </a:lnTo>
                    <a:lnTo>
                      <a:pt x="30163" y="247650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2" name="Łącznik prosty 11"/>
              <p:cNvCxnSpPr/>
              <p:nvPr/>
            </p:nvCxnSpPr>
            <p:spPr>
              <a:xfrm>
                <a:off x="6543675" y="1285875"/>
                <a:ext cx="219075" cy="1588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Łącznik prosty 12"/>
              <p:cNvCxnSpPr/>
              <p:nvPr/>
            </p:nvCxnSpPr>
            <p:spPr>
              <a:xfrm>
                <a:off x="6553200" y="1638300"/>
                <a:ext cx="219075" cy="1588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13"/>
              <p:cNvCxnSpPr/>
              <p:nvPr/>
            </p:nvCxnSpPr>
            <p:spPr>
              <a:xfrm>
                <a:off x="6543675" y="1238250"/>
                <a:ext cx="219075" cy="1588"/>
              </a:xfrm>
              <a:prstGeom prst="line">
                <a:avLst/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6553200" y="1695450"/>
                <a:ext cx="219075" cy="1588"/>
              </a:xfrm>
              <a:prstGeom prst="line">
                <a:avLst/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Łuk 17"/>
              <p:cNvSpPr/>
              <p:nvPr/>
            </p:nvSpPr>
            <p:spPr>
              <a:xfrm rot="5400000">
                <a:off x="6015040" y="1414464"/>
                <a:ext cx="438146" cy="123825"/>
              </a:xfrm>
              <a:prstGeom prst="arc">
                <a:avLst>
                  <a:gd name="adj1" fmla="val 19233890"/>
                  <a:gd name="adj2" fmla="val 13649340"/>
                </a:avLst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Łuk 18"/>
              <p:cNvSpPr/>
              <p:nvPr/>
            </p:nvSpPr>
            <p:spPr>
              <a:xfrm>
                <a:off x="7324725" y="1038225"/>
                <a:ext cx="171450" cy="857250"/>
              </a:xfrm>
              <a:prstGeom prst="arc">
                <a:avLst>
                  <a:gd name="adj1" fmla="val 4258954"/>
                  <a:gd name="adj2" fmla="val 0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ole tekstowe 19"/>
              <p:cNvSpPr txBox="1"/>
              <p:nvPr/>
            </p:nvSpPr>
            <p:spPr>
              <a:xfrm>
                <a:off x="7534275" y="2228850"/>
                <a:ext cx="48577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pl-PL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pole tekstowe 20"/>
              <p:cNvSpPr txBox="1"/>
              <p:nvPr/>
            </p:nvSpPr>
            <p:spPr>
              <a:xfrm>
                <a:off x="5663565" y="904875"/>
                <a:ext cx="66675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pole tekstowe 21"/>
              <p:cNvSpPr txBox="1"/>
              <p:nvPr/>
            </p:nvSpPr>
            <p:spPr>
              <a:xfrm>
                <a:off x="7496175" y="1438275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pl-PL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op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3" name="Łącznik prosty 22"/>
              <p:cNvCxnSpPr/>
              <p:nvPr/>
            </p:nvCxnSpPr>
            <p:spPr>
              <a:xfrm>
                <a:off x="7181850" y="2190750"/>
                <a:ext cx="381000" cy="2689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pole tekstowe 27"/>
            <p:cNvSpPr txBox="1"/>
            <p:nvPr/>
          </p:nvSpPr>
          <p:spPr>
            <a:xfrm>
              <a:off x="3507904" y="4181642"/>
              <a:ext cx="11015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smtClean="0"/>
                <a:t>oś koła 3</a:t>
              </a:r>
              <a:endParaRPr lang="pl-PL" sz="2000" dirty="0"/>
            </a:p>
          </p:txBody>
        </p:sp>
        <p:cxnSp>
          <p:nvCxnSpPr>
            <p:cNvPr id="30" name="Łącznik prosty 29"/>
            <p:cNvCxnSpPr/>
            <p:nvPr/>
          </p:nvCxnSpPr>
          <p:spPr>
            <a:xfrm rot="5400000" flipH="1" flipV="1">
              <a:off x="3114843" y="4601410"/>
              <a:ext cx="673769" cy="5186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Strzałka w górę 35"/>
          <p:cNvSpPr/>
          <p:nvPr/>
        </p:nvSpPr>
        <p:spPr>
          <a:xfrm rot="14271061">
            <a:off x="3477600" y="3080902"/>
            <a:ext cx="1114693" cy="1292057"/>
          </a:xfrm>
          <a:prstGeom prst="upArrow">
            <a:avLst/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/>
          <p:cNvSpPr txBox="1"/>
          <p:nvPr/>
        </p:nvSpPr>
        <p:spPr>
          <a:xfrm>
            <a:off x="416146" y="3814856"/>
            <a:ext cx="250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Model nominalny</a:t>
            </a:r>
            <a:endParaRPr lang="pl-PL" sz="2400" i="1" dirty="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Dowolny kształt 42"/>
          <p:cNvSpPr/>
          <p:nvPr/>
        </p:nvSpPr>
        <p:spPr>
          <a:xfrm>
            <a:off x="163606" y="3679511"/>
            <a:ext cx="3734219" cy="3099661"/>
          </a:xfrm>
          <a:custGeom>
            <a:avLst/>
            <a:gdLst>
              <a:gd name="connsiteX0" fmla="*/ 1980504 w 3734219"/>
              <a:gd name="connsiteY0" fmla="*/ 41151 h 3099661"/>
              <a:gd name="connsiteX1" fmla="*/ 1586366 w 3734219"/>
              <a:gd name="connsiteY1" fmla="*/ 56917 h 3099661"/>
              <a:gd name="connsiteX2" fmla="*/ 403953 w 3734219"/>
              <a:gd name="connsiteY2" fmla="*/ 88448 h 3099661"/>
              <a:gd name="connsiteX3" fmla="*/ 309360 w 3734219"/>
              <a:gd name="connsiteY3" fmla="*/ 135744 h 3099661"/>
              <a:gd name="connsiteX4" fmla="*/ 262063 w 3734219"/>
              <a:gd name="connsiteY4" fmla="*/ 167275 h 3099661"/>
              <a:gd name="connsiteX5" fmla="*/ 214766 w 3734219"/>
              <a:gd name="connsiteY5" fmla="*/ 261868 h 3099661"/>
              <a:gd name="connsiteX6" fmla="*/ 183235 w 3734219"/>
              <a:gd name="connsiteY6" fmla="*/ 309165 h 3099661"/>
              <a:gd name="connsiteX7" fmla="*/ 183235 w 3734219"/>
              <a:gd name="connsiteY7" fmla="*/ 1948779 h 3099661"/>
              <a:gd name="connsiteX8" fmla="*/ 199001 w 3734219"/>
              <a:gd name="connsiteY8" fmla="*/ 2122199 h 3099661"/>
              <a:gd name="connsiteX9" fmla="*/ 230532 w 3734219"/>
              <a:gd name="connsiteY9" fmla="*/ 2264089 h 3099661"/>
              <a:gd name="connsiteX10" fmla="*/ 246297 w 3734219"/>
              <a:gd name="connsiteY10" fmla="*/ 2311386 h 3099661"/>
              <a:gd name="connsiteX11" fmla="*/ 277828 w 3734219"/>
              <a:gd name="connsiteY11" fmla="*/ 2453275 h 3099661"/>
              <a:gd name="connsiteX12" fmla="*/ 356656 w 3734219"/>
              <a:gd name="connsiteY12" fmla="*/ 2516337 h 3099661"/>
              <a:gd name="connsiteX13" fmla="*/ 403953 w 3734219"/>
              <a:gd name="connsiteY13" fmla="*/ 2532103 h 3099661"/>
              <a:gd name="connsiteX14" fmla="*/ 498546 w 3734219"/>
              <a:gd name="connsiteY14" fmla="*/ 2595165 h 3099661"/>
              <a:gd name="connsiteX15" fmla="*/ 577373 w 3734219"/>
              <a:gd name="connsiteY15" fmla="*/ 2658227 h 3099661"/>
              <a:gd name="connsiteX16" fmla="*/ 608904 w 3734219"/>
              <a:gd name="connsiteY16" fmla="*/ 2705523 h 3099661"/>
              <a:gd name="connsiteX17" fmla="*/ 656201 w 3734219"/>
              <a:gd name="connsiteY17" fmla="*/ 2752820 h 3099661"/>
              <a:gd name="connsiteX18" fmla="*/ 687732 w 3734219"/>
              <a:gd name="connsiteY18" fmla="*/ 2800117 h 3099661"/>
              <a:gd name="connsiteX19" fmla="*/ 782325 w 3734219"/>
              <a:gd name="connsiteY19" fmla="*/ 2831648 h 3099661"/>
              <a:gd name="connsiteX20" fmla="*/ 829622 w 3734219"/>
              <a:gd name="connsiteY20" fmla="*/ 2847413 h 3099661"/>
              <a:gd name="connsiteX21" fmla="*/ 876918 w 3734219"/>
              <a:gd name="connsiteY21" fmla="*/ 2878944 h 3099661"/>
              <a:gd name="connsiteX22" fmla="*/ 924215 w 3734219"/>
              <a:gd name="connsiteY22" fmla="*/ 2894710 h 3099661"/>
              <a:gd name="connsiteX23" fmla="*/ 1286822 w 3734219"/>
              <a:gd name="connsiteY23" fmla="*/ 2910475 h 3099661"/>
              <a:gd name="connsiteX24" fmla="*/ 1334118 w 3734219"/>
              <a:gd name="connsiteY24" fmla="*/ 2926241 h 3099661"/>
              <a:gd name="connsiteX25" fmla="*/ 1444477 w 3734219"/>
              <a:gd name="connsiteY25" fmla="*/ 2942006 h 3099661"/>
              <a:gd name="connsiteX26" fmla="*/ 1507539 w 3734219"/>
              <a:gd name="connsiteY26" fmla="*/ 2973537 h 3099661"/>
              <a:gd name="connsiteX27" fmla="*/ 1649428 w 3734219"/>
              <a:gd name="connsiteY27" fmla="*/ 3052365 h 3099661"/>
              <a:gd name="connsiteX28" fmla="*/ 1807084 w 3734219"/>
              <a:gd name="connsiteY28" fmla="*/ 3083896 h 3099661"/>
              <a:gd name="connsiteX29" fmla="*/ 1870146 w 3734219"/>
              <a:gd name="connsiteY29" fmla="*/ 3099661 h 3099661"/>
              <a:gd name="connsiteX30" fmla="*/ 2674187 w 3734219"/>
              <a:gd name="connsiteY30" fmla="*/ 3083896 h 3099661"/>
              <a:gd name="connsiteX31" fmla="*/ 2768780 w 3734219"/>
              <a:gd name="connsiteY31" fmla="*/ 3020834 h 3099661"/>
              <a:gd name="connsiteX32" fmla="*/ 2926435 w 3734219"/>
              <a:gd name="connsiteY32" fmla="*/ 2926241 h 3099661"/>
              <a:gd name="connsiteX33" fmla="*/ 2973732 w 3734219"/>
              <a:gd name="connsiteY33" fmla="*/ 2894710 h 3099661"/>
              <a:gd name="connsiteX34" fmla="*/ 3052560 w 3734219"/>
              <a:gd name="connsiteY34" fmla="*/ 2815882 h 3099661"/>
              <a:gd name="connsiteX35" fmla="*/ 3115622 w 3734219"/>
              <a:gd name="connsiteY35" fmla="*/ 2737055 h 3099661"/>
              <a:gd name="connsiteX36" fmla="*/ 3225980 w 3734219"/>
              <a:gd name="connsiteY36" fmla="*/ 2642461 h 3099661"/>
              <a:gd name="connsiteX37" fmla="*/ 3273277 w 3734219"/>
              <a:gd name="connsiteY37" fmla="*/ 2595165 h 3099661"/>
              <a:gd name="connsiteX38" fmla="*/ 3336339 w 3734219"/>
              <a:gd name="connsiteY38" fmla="*/ 2563634 h 3099661"/>
              <a:gd name="connsiteX39" fmla="*/ 3367870 w 3734219"/>
              <a:gd name="connsiteY39" fmla="*/ 2516337 h 3099661"/>
              <a:gd name="connsiteX40" fmla="*/ 3415166 w 3734219"/>
              <a:gd name="connsiteY40" fmla="*/ 2469041 h 3099661"/>
              <a:gd name="connsiteX41" fmla="*/ 3493994 w 3734219"/>
              <a:gd name="connsiteY41" fmla="*/ 2358682 h 3099661"/>
              <a:gd name="connsiteX42" fmla="*/ 3541291 w 3734219"/>
              <a:gd name="connsiteY42" fmla="*/ 2264089 h 3099661"/>
              <a:gd name="connsiteX43" fmla="*/ 3588587 w 3734219"/>
              <a:gd name="connsiteY43" fmla="*/ 2232558 h 3099661"/>
              <a:gd name="connsiteX44" fmla="*/ 3604353 w 3734219"/>
              <a:gd name="connsiteY44" fmla="*/ 2185261 h 3099661"/>
              <a:gd name="connsiteX45" fmla="*/ 3604353 w 3734219"/>
              <a:gd name="connsiteY45" fmla="*/ 719068 h 3099661"/>
              <a:gd name="connsiteX46" fmla="*/ 3557056 w 3734219"/>
              <a:gd name="connsiteY46" fmla="*/ 624475 h 3099661"/>
              <a:gd name="connsiteX47" fmla="*/ 3509760 w 3734219"/>
              <a:gd name="connsiteY47" fmla="*/ 592944 h 3099661"/>
              <a:gd name="connsiteX48" fmla="*/ 3430932 w 3734219"/>
              <a:gd name="connsiteY48" fmla="*/ 514117 h 3099661"/>
              <a:gd name="connsiteX49" fmla="*/ 3399401 w 3734219"/>
              <a:gd name="connsiteY49" fmla="*/ 466820 h 3099661"/>
              <a:gd name="connsiteX50" fmla="*/ 3289042 w 3734219"/>
              <a:gd name="connsiteY50" fmla="*/ 387992 h 3099661"/>
              <a:gd name="connsiteX51" fmla="*/ 3225980 w 3734219"/>
              <a:gd name="connsiteY51" fmla="*/ 340696 h 3099661"/>
              <a:gd name="connsiteX52" fmla="*/ 3131387 w 3734219"/>
              <a:gd name="connsiteY52" fmla="*/ 277634 h 3099661"/>
              <a:gd name="connsiteX53" fmla="*/ 3099856 w 3734219"/>
              <a:gd name="connsiteY53" fmla="*/ 230337 h 3099661"/>
              <a:gd name="connsiteX54" fmla="*/ 3021028 w 3734219"/>
              <a:gd name="connsiteY54" fmla="*/ 151510 h 3099661"/>
              <a:gd name="connsiteX55" fmla="*/ 2973732 w 3734219"/>
              <a:gd name="connsiteY55" fmla="*/ 104213 h 3099661"/>
              <a:gd name="connsiteX56" fmla="*/ 2595360 w 3734219"/>
              <a:gd name="connsiteY56" fmla="*/ 72682 h 3099661"/>
              <a:gd name="connsiteX57" fmla="*/ 2500766 w 3734219"/>
              <a:gd name="connsiteY57" fmla="*/ 41151 h 3099661"/>
              <a:gd name="connsiteX58" fmla="*/ 2453470 w 3734219"/>
              <a:gd name="connsiteY58" fmla="*/ 9620 h 3099661"/>
              <a:gd name="connsiteX59" fmla="*/ 1933208 w 3734219"/>
              <a:gd name="connsiteY59" fmla="*/ 9620 h 309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734219" h="3099661">
                <a:moveTo>
                  <a:pt x="1980504" y="41151"/>
                </a:moveTo>
                <a:lnTo>
                  <a:pt x="1586366" y="56917"/>
                </a:lnTo>
                <a:lnTo>
                  <a:pt x="403953" y="88448"/>
                </a:lnTo>
                <a:cubicBezTo>
                  <a:pt x="268405" y="178813"/>
                  <a:pt x="439905" y="70472"/>
                  <a:pt x="309360" y="135744"/>
                </a:cubicBezTo>
                <a:cubicBezTo>
                  <a:pt x="292412" y="144218"/>
                  <a:pt x="277829" y="156765"/>
                  <a:pt x="262063" y="167275"/>
                </a:cubicBezTo>
                <a:cubicBezTo>
                  <a:pt x="171699" y="302823"/>
                  <a:pt x="280039" y="131324"/>
                  <a:pt x="214766" y="261868"/>
                </a:cubicBezTo>
                <a:cubicBezTo>
                  <a:pt x="206292" y="278815"/>
                  <a:pt x="193745" y="293399"/>
                  <a:pt x="183235" y="309165"/>
                </a:cubicBezTo>
                <a:cubicBezTo>
                  <a:pt x="0" y="858881"/>
                  <a:pt x="155155" y="376296"/>
                  <a:pt x="183235" y="1948779"/>
                </a:cubicBezTo>
                <a:cubicBezTo>
                  <a:pt x="184271" y="2006815"/>
                  <a:pt x="191801" y="2064602"/>
                  <a:pt x="199001" y="2122199"/>
                </a:cubicBezTo>
                <a:cubicBezTo>
                  <a:pt x="202615" y="2151108"/>
                  <a:pt x="221528" y="2232576"/>
                  <a:pt x="230532" y="2264089"/>
                </a:cubicBezTo>
                <a:cubicBezTo>
                  <a:pt x="235097" y="2280068"/>
                  <a:pt x="242692" y="2295163"/>
                  <a:pt x="246297" y="2311386"/>
                </a:cubicBezTo>
                <a:cubicBezTo>
                  <a:pt x="251165" y="2333291"/>
                  <a:pt x="259041" y="2421963"/>
                  <a:pt x="277828" y="2453275"/>
                </a:cubicBezTo>
                <a:cubicBezTo>
                  <a:pt x="290396" y="2474222"/>
                  <a:pt x="338245" y="2507131"/>
                  <a:pt x="356656" y="2516337"/>
                </a:cubicBezTo>
                <a:cubicBezTo>
                  <a:pt x="371520" y="2523769"/>
                  <a:pt x="389426" y="2524032"/>
                  <a:pt x="403953" y="2532103"/>
                </a:cubicBezTo>
                <a:cubicBezTo>
                  <a:pt x="437080" y="2550507"/>
                  <a:pt x="498546" y="2595165"/>
                  <a:pt x="498546" y="2595165"/>
                </a:cubicBezTo>
                <a:cubicBezTo>
                  <a:pt x="588909" y="2730709"/>
                  <a:pt x="468587" y="2571198"/>
                  <a:pt x="577373" y="2658227"/>
                </a:cubicBezTo>
                <a:cubicBezTo>
                  <a:pt x="592169" y="2670064"/>
                  <a:pt x="596774" y="2690967"/>
                  <a:pt x="608904" y="2705523"/>
                </a:cubicBezTo>
                <a:cubicBezTo>
                  <a:pt x="623178" y="2722651"/>
                  <a:pt x="641927" y="2735692"/>
                  <a:pt x="656201" y="2752820"/>
                </a:cubicBezTo>
                <a:cubicBezTo>
                  <a:pt x="668331" y="2767376"/>
                  <a:pt x="671664" y="2790075"/>
                  <a:pt x="687732" y="2800117"/>
                </a:cubicBezTo>
                <a:cubicBezTo>
                  <a:pt x="715917" y="2817732"/>
                  <a:pt x="750794" y="2821138"/>
                  <a:pt x="782325" y="2831648"/>
                </a:cubicBezTo>
                <a:lnTo>
                  <a:pt x="829622" y="2847413"/>
                </a:lnTo>
                <a:cubicBezTo>
                  <a:pt x="845387" y="2857923"/>
                  <a:pt x="859971" y="2870470"/>
                  <a:pt x="876918" y="2878944"/>
                </a:cubicBezTo>
                <a:cubicBezTo>
                  <a:pt x="891782" y="2886376"/>
                  <a:pt x="907645" y="2893435"/>
                  <a:pt x="924215" y="2894710"/>
                </a:cubicBezTo>
                <a:cubicBezTo>
                  <a:pt x="1044842" y="2903989"/>
                  <a:pt x="1165953" y="2905220"/>
                  <a:pt x="1286822" y="2910475"/>
                </a:cubicBezTo>
                <a:cubicBezTo>
                  <a:pt x="1302587" y="2915730"/>
                  <a:pt x="1317823" y="2922982"/>
                  <a:pt x="1334118" y="2926241"/>
                </a:cubicBezTo>
                <a:cubicBezTo>
                  <a:pt x="1370556" y="2933529"/>
                  <a:pt x="1408627" y="2932229"/>
                  <a:pt x="1444477" y="2942006"/>
                </a:cubicBezTo>
                <a:cubicBezTo>
                  <a:pt x="1467151" y="2948190"/>
                  <a:pt x="1486995" y="2962123"/>
                  <a:pt x="1507539" y="2973537"/>
                </a:cubicBezTo>
                <a:cubicBezTo>
                  <a:pt x="1574811" y="3010911"/>
                  <a:pt x="1583277" y="3024015"/>
                  <a:pt x="1649428" y="3052365"/>
                </a:cubicBezTo>
                <a:cubicBezTo>
                  <a:pt x="1709067" y="3077924"/>
                  <a:pt x="1731504" y="3070154"/>
                  <a:pt x="1807084" y="3083896"/>
                </a:cubicBezTo>
                <a:cubicBezTo>
                  <a:pt x="1828402" y="3087772"/>
                  <a:pt x="1849125" y="3094406"/>
                  <a:pt x="1870146" y="3099661"/>
                </a:cubicBezTo>
                <a:lnTo>
                  <a:pt x="2674187" y="3083896"/>
                </a:lnTo>
                <a:cubicBezTo>
                  <a:pt x="2728459" y="3081886"/>
                  <a:pt x="2728752" y="3051967"/>
                  <a:pt x="2768780" y="3020834"/>
                </a:cubicBezTo>
                <a:cubicBezTo>
                  <a:pt x="2875579" y="2937768"/>
                  <a:pt x="2834036" y="2979040"/>
                  <a:pt x="2926435" y="2926241"/>
                </a:cubicBezTo>
                <a:cubicBezTo>
                  <a:pt x="2942886" y="2916840"/>
                  <a:pt x="2959472" y="2907187"/>
                  <a:pt x="2973732" y="2894710"/>
                </a:cubicBezTo>
                <a:cubicBezTo>
                  <a:pt x="3001698" y="2870240"/>
                  <a:pt x="3052560" y="2815882"/>
                  <a:pt x="3052560" y="2815882"/>
                </a:cubicBezTo>
                <a:cubicBezTo>
                  <a:pt x="3090201" y="2702958"/>
                  <a:pt x="3036387" y="2832137"/>
                  <a:pt x="3115622" y="2737055"/>
                </a:cubicBezTo>
                <a:cubicBezTo>
                  <a:pt x="3203997" y="2631004"/>
                  <a:pt x="3072123" y="2704004"/>
                  <a:pt x="3225980" y="2642461"/>
                </a:cubicBezTo>
                <a:cubicBezTo>
                  <a:pt x="3241746" y="2626696"/>
                  <a:pt x="3255134" y="2608124"/>
                  <a:pt x="3273277" y="2595165"/>
                </a:cubicBezTo>
                <a:cubicBezTo>
                  <a:pt x="3292401" y="2581505"/>
                  <a:pt x="3318284" y="2578680"/>
                  <a:pt x="3336339" y="2563634"/>
                </a:cubicBezTo>
                <a:cubicBezTo>
                  <a:pt x="3350895" y="2551504"/>
                  <a:pt x="3355740" y="2530893"/>
                  <a:pt x="3367870" y="2516337"/>
                </a:cubicBezTo>
                <a:cubicBezTo>
                  <a:pt x="3382143" y="2499209"/>
                  <a:pt x="3402207" y="2487184"/>
                  <a:pt x="3415166" y="2469041"/>
                </a:cubicBezTo>
                <a:cubicBezTo>
                  <a:pt x="3518921" y="2323784"/>
                  <a:pt x="3371020" y="2481656"/>
                  <a:pt x="3493994" y="2358682"/>
                </a:cubicBezTo>
                <a:cubicBezTo>
                  <a:pt x="3506817" y="2320216"/>
                  <a:pt x="3510730" y="2294650"/>
                  <a:pt x="3541291" y="2264089"/>
                </a:cubicBezTo>
                <a:cubicBezTo>
                  <a:pt x="3554689" y="2250691"/>
                  <a:pt x="3572822" y="2243068"/>
                  <a:pt x="3588587" y="2232558"/>
                </a:cubicBezTo>
                <a:cubicBezTo>
                  <a:pt x="3593842" y="2216792"/>
                  <a:pt x="3599788" y="2201240"/>
                  <a:pt x="3604353" y="2185261"/>
                </a:cubicBezTo>
                <a:cubicBezTo>
                  <a:pt x="3734219" y="1730727"/>
                  <a:pt x="3606089" y="798927"/>
                  <a:pt x="3604353" y="719068"/>
                </a:cubicBezTo>
                <a:cubicBezTo>
                  <a:pt x="3603783" y="692855"/>
                  <a:pt x="3573646" y="641066"/>
                  <a:pt x="3557056" y="624475"/>
                </a:cubicBezTo>
                <a:cubicBezTo>
                  <a:pt x="3543658" y="611077"/>
                  <a:pt x="3524020" y="605421"/>
                  <a:pt x="3509760" y="592944"/>
                </a:cubicBezTo>
                <a:cubicBezTo>
                  <a:pt x="3481794" y="568474"/>
                  <a:pt x="3451544" y="545036"/>
                  <a:pt x="3430932" y="514117"/>
                </a:cubicBezTo>
                <a:cubicBezTo>
                  <a:pt x="3420422" y="498351"/>
                  <a:pt x="3412799" y="480218"/>
                  <a:pt x="3399401" y="466820"/>
                </a:cubicBezTo>
                <a:cubicBezTo>
                  <a:pt x="3373637" y="441055"/>
                  <a:pt x="3320375" y="410373"/>
                  <a:pt x="3289042" y="387992"/>
                </a:cubicBezTo>
                <a:cubicBezTo>
                  <a:pt x="3267660" y="372720"/>
                  <a:pt x="3247506" y="355764"/>
                  <a:pt x="3225980" y="340696"/>
                </a:cubicBezTo>
                <a:cubicBezTo>
                  <a:pt x="3194935" y="318964"/>
                  <a:pt x="3131387" y="277634"/>
                  <a:pt x="3131387" y="277634"/>
                </a:cubicBezTo>
                <a:cubicBezTo>
                  <a:pt x="3120877" y="261868"/>
                  <a:pt x="3112333" y="244597"/>
                  <a:pt x="3099856" y="230337"/>
                </a:cubicBezTo>
                <a:cubicBezTo>
                  <a:pt x="3075386" y="202372"/>
                  <a:pt x="3047304" y="177786"/>
                  <a:pt x="3021028" y="151510"/>
                </a:cubicBezTo>
                <a:cubicBezTo>
                  <a:pt x="3005262" y="135744"/>
                  <a:pt x="2994884" y="111263"/>
                  <a:pt x="2973732" y="104213"/>
                </a:cubicBezTo>
                <a:cubicBezTo>
                  <a:pt x="2821621" y="53511"/>
                  <a:pt x="2943035" y="89238"/>
                  <a:pt x="2595360" y="72682"/>
                </a:cubicBezTo>
                <a:cubicBezTo>
                  <a:pt x="2563829" y="62172"/>
                  <a:pt x="2528421" y="59588"/>
                  <a:pt x="2500766" y="41151"/>
                </a:cubicBezTo>
                <a:cubicBezTo>
                  <a:pt x="2485001" y="30641"/>
                  <a:pt x="2472388" y="10671"/>
                  <a:pt x="2453470" y="9620"/>
                </a:cubicBezTo>
                <a:cubicBezTo>
                  <a:pt x="2280316" y="0"/>
                  <a:pt x="2106629" y="9620"/>
                  <a:pt x="1933208" y="962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trzałka w górę 44"/>
          <p:cNvSpPr/>
          <p:nvPr/>
        </p:nvSpPr>
        <p:spPr>
          <a:xfrm rot="13140000">
            <a:off x="5549643" y="5842112"/>
            <a:ext cx="719628" cy="977161"/>
          </a:xfrm>
          <a:prstGeom prst="upArrow">
            <a:avLst/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" name="Obraz 39" descr="E:\Documents and Settings\tadeusz\Ustawienia lokalne\Temporary Internet Files\Content.Word\Rys. 2.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5125" y="0"/>
            <a:ext cx="6008875" cy="430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23</a:t>
            </a:fld>
            <a:endParaRPr lang="pl-PL"/>
          </a:p>
        </p:txBody>
      </p:sp>
      <p:grpSp>
        <p:nvGrpSpPr>
          <p:cNvPr id="3" name="Grupa 32"/>
          <p:cNvGrpSpPr/>
          <p:nvPr/>
        </p:nvGrpSpPr>
        <p:grpSpPr>
          <a:xfrm>
            <a:off x="401411" y="4426135"/>
            <a:ext cx="3335017" cy="2242673"/>
            <a:chOff x="1274445" y="4181642"/>
            <a:chExt cx="3335017" cy="2242673"/>
          </a:xfrm>
        </p:grpSpPr>
        <p:grpSp>
          <p:nvGrpSpPr>
            <p:cNvPr id="16" name="Grupa 2"/>
            <p:cNvGrpSpPr/>
            <p:nvPr/>
          </p:nvGrpSpPr>
          <p:grpSpPr>
            <a:xfrm>
              <a:off x="1274445" y="4405312"/>
              <a:ext cx="2594610" cy="2019003"/>
              <a:chOff x="5663565" y="671512"/>
              <a:chExt cx="2594610" cy="2019003"/>
            </a:xfrm>
          </p:grpSpPr>
          <p:cxnSp>
            <p:nvCxnSpPr>
              <p:cNvPr id="4" name="Łącznik prosty 3"/>
              <p:cNvCxnSpPr/>
              <p:nvPr/>
            </p:nvCxnSpPr>
            <p:spPr>
              <a:xfrm rot="5400000">
                <a:off x="5998369" y="1494631"/>
                <a:ext cx="1644650" cy="1588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Łącznik prosty 4"/>
              <p:cNvCxnSpPr/>
              <p:nvPr/>
            </p:nvCxnSpPr>
            <p:spPr>
              <a:xfrm rot="5400000">
                <a:off x="6417469" y="1494631"/>
                <a:ext cx="1644650" cy="1588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Łącznik prosty 5"/>
              <p:cNvCxnSpPr/>
              <p:nvPr/>
            </p:nvCxnSpPr>
            <p:spPr>
              <a:xfrm>
                <a:off x="6813550" y="671512"/>
                <a:ext cx="444500" cy="1588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Łącznik prosty 6"/>
              <p:cNvCxnSpPr/>
              <p:nvPr/>
            </p:nvCxnSpPr>
            <p:spPr>
              <a:xfrm>
                <a:off x="6813550" y="2317750"/>
                <a:ext cx="444500" cy="1588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Łącznik prosty 7"/>
              <p:cNvCxnSpPr/>
              <p:nvPr/>
            </p:nvCxnSpPr>
            <p:spPr>
              <a:xfrm>
                <a:off x="6266108" y="1466850"/>
                <a:ext cx="13716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Łącznik prosty 8"/>
              <p:cNvCxnSpPr/>
              <p:nvPr/>
            </p:nvCxnSpPr>
            <p:spPr>
              <a:xfrm>
                <a:off x="6477000" y="1333500"/>
                <a:ext cx="333375" cy="1588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Łącznik prosty 9"/>
              <p:cNvCxnSpPr/>
              <p:nvPr/>
            </p:nvCxnSpPr>
            <p:spPr>
              <a:xfrm>
                <a:off x="6486525" y="1590675"/>
                <a:ext cx="333375" cy="1588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Dowolny kształt 10"/>
              <p:cNvSpPr/>
              <p:nvPr/>
            </p:nvSpPr>
            <p:spPr>
              <a:xfrm>
                <a:off x="6464718" y="1322806"/>
                <a:ext cx="31751" cy="266700"/>
              </a:xfrm>
              <a:custGeom>
                <a:avLst/>
                <a:gdLst>
                  <a:gd name="connsiteX0" fmla="*/ 11113 w 31751"/>
                  <a:gd name="connsiteY0" fmla="*/ 0 h 266700"/>
                  <a:gd name="connsiteX1" fmla="*/ 30163 w 31751"/>
                  <a:gd name="connsiteY1" fmla="*/ 66675 h 266700"/>
                  <a:gd name="connsiteX2" fmla="*/ 20638 w 31751"/>
                  <a:gd name="connsiteY2" fmla="*/ 85725 h 266700"/>
                  <a:gd name="connsiteX3" fmla="*/ 1588 w 31751"/>
                  <a:gd name="connsiteY3" fmla="*/ 114300 h 266700"/>
                  <a:gd name="connsiteX4" fmla="*/ 11113 w 31751"/>
                  <a:gd name="connsiteY4" fmla="*/ 133350 h 266700"/>
                  <a:gd name="connsiteX5" fmla="*/ 20638 w 31751"/>
                  <a:gd name="connsiteY5" fmla="*/ 133350 h 266700"/>
                  <a:gd name="connsiteX6" fmla="*/ 20638 w 31751"/>
                  <a:gd name="connsiteY6" fmla="*/ 180975 h 266700"/>
                  <a:gd name="connsiteX7" fmla="*/ 20638 w 31751"/>
                  <a:gd name="connsiteY7" fmla="*/ 209550 h 266700"/>
                  <a:gd name="connsiteX8" fmla="*/ 30163 w 31751"/>
                  <a:gd name="connsiteY8" fmla="*/ 219075 h 266700"/>
                  <a:gd name="connsiteX9" fmla="*/ 30163 w 31751"/>
                  <a:gd name="connsiteY9" fmla="*/ 247650 h 266700"/>
                  <a:gd name="connsiteX10" fmla="*/ 30163 w 31751"/>
                  <a:gd name="connsiteY10" fmla="*/ 266700 h 266700"/>
                  <a:gd name="connsiteX11" fmla="*/ 30163 w 31751"/>
                  <a:gd name="connsiteY11" fmla="*/ 24765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51" h="266700">
                    <a:moveTo>
                      <a:pt x="11113" y="0"/>
                    </a:moveTo>
                    <a:cubicBezTo>
                      <a:pt x="19844" y="26194"/>
                      <a:pt x="28576" y="52388"/>
                      <a:pt x="30163" y="66675"/>
                    </a:cubicBezTo>
                    <a:cubicBezTo>
                      <a:pt x="31750" y="80962"/>
                      <a:pt x="25401" y="77788"/>
                      <a:pt x="20638" y="85725"/>
                    </a:cubicBezTo>
                    <a:cubicBezTo>
                      <a:pt x="15876" y="93663"/>
                      <a:pt x="3176" y="106362"/>
                      <a:pt x="1588" y="114300"/>
                    </a:cubicBezTo>
                    <a:cubicBezTo>
                      <a:pt x="0" y="122238"/>
                      <a:pt x="7938" y="130175"/>
                      <a:pt x="11113" y="133350"/>
                    </a:cubicBezTo>
                    <a:cubicBezTo>
                      <a:pt x="14288" y="136525"/>
                      <a:pt x="19050" y="125412"/>
                      <a:pt x="20638" y="133350"/>
                    </a:cubicBezTo>
                    <a:cubicBezTo>
                      <a:pt x="22226" y="141288"/>
                      <a:pt x="20638" y="180975"/>
                      <a:pt x="20638" y="180975"/>
                    </a:cubicBezTo>
                    <a:cubicBezTo>
                      <a:pt x="20638" y="193675"/>
                      <a:pt x="19051" y="203200"/>
                      <a:pt x="20638" y="209550"/>
                    </a:cubicBezTo>
                    <a:cubicBezTo>
                      <a:pt x="22226" y="215900"/>
                      <a:pt x="28576" y="212725"/>
                      <a:pt x="30163" y="219075"/>
                    </a:cubicBezTo>
                    <a:cubicBezTo>
                      <a:pt x="31751" y="225425"/>
                      <a:pt x="30163" y="247650"/>
                      <a:pt x="30163" y="247650"/>
                    </a:cubicBezTo>
                    <a:lnTo>
                      <a:pt x="30163" y="266700"/>
                    </a:lnTo>
                    <a:lnTo>
                      <a:pt x="30163" y="247650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2" name="Łącznik prosty 11"/>
              <p:cNvCxnSpPr/>
              <p:nvPr/>
            </p:nvCxnSpPr>
            <p:spPr>
              <a:xfrm>
                <a:off x="6543675" y="1285875"/>
                <a:ext cx="219075" cy="1588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Łącznik prosty 12"/>
              <p:cNvCxnSpPr/>
              <p:nvPr/>
            </p:nvCxnSpPr>
            <p:spPr>
              <a:xfrm>
                <a:off x="6553200" y="1638300"/>
                <a:ext cx="219075" cy="1588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13"/>
              <p:cNvCxnSpPr/>
              <p:nvPr/>
            </p:nvCxnSpPr>
            <p:spPr>
              <a:xfrm>
                <a:off x="6543675" y="1238250"/>
                <a:ext cx="219075" cy="1588"/>
              </a:xfrm>
              <a:prstGeom prst="line">
                <a:avLst/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6553200" y="1695450"/>
                <a:ext cx="219075" cy="1588"/>
              </a:xfrm>
              <a:prstGeom prst="line">
                <a:avLst/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Łuk 17"/>
              <p:cNvSpPr/>
              <p:nvPr/>
            </p:nvSpPr>
            <p:spPr>
              <a:xfrm rot="5400000">
                <a:off x="6015040" y="1414464"/>
                <a:ext cx="438146" cy="123825"/>
              </a:xfrm>
              <a:prstGeom prst="arc">
                <a:avLst>
                  <a:gd name="adj1" fmla="val 19233890"/>
                  <a:gd name="adj2" fmla="val 13649340"/>
                </a:avLst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Łuk 18"/>
              <p:cNvSpPr/>
              <p:nvPr/>
            </p:nvSpPr>
            <p:spPr>
              <a:xfrm>
                <a:off x="7324725" y="1038225"/>
                <a:ext cx="171450" cy="857250"/>
              </a:xfrm>
              <a:prstGeom prst="arc">
                <a:avLst>
                  <a:gd name="adj1" fmla="val 4258954"/>
                  <a:gd name="adj2" fmla="val 0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ole tekstowe 19"/>
              <p:cNvSpPr txBox="1"/>
              <p:nvPr/>
            </p:nvSpPr>
            <p:spPr>
              <a:xfrm>
                <a:off x="7534275" y="2228850"/>
                <a:ext cx="48577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pl-PL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pole tekstowe 20"/>
              <p:cNvSpPr txBox="1"/>
              <p:nvPr/>
            </p:nvSpPr>
            <p:spPr>
              <a:xfrm>
                <a:off x="5663565" y="904875"/>
                <a:ext cx="66675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pole tekstowe 21"/>
              <p:cNvSpPr txBox="1"/>
              <p:nvPr/>
            </p:nvSpPr>
            <p:spPr>
              <a:xfrm>
                <a:off x="7496175" y="1438275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pl-PL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op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3" name="Łącznik prosty 22"/>
              <p:cNvCxnSpPr/>
              <p:nvPr/>
            </p:nvCxnSpPr>
            <p:spPr>
              <a:xfrm>
                <a:off x="7181850" y="2190750"/>
                <a:ext cx="381000" cy="2689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pole tekstowe 27"/>
            <p:cNvSpPr txBox="1"/>
            <p:nvPr/>
          </p:nvSpPr>
          <p:spPr>
            <a:xfrm>
              <a:off x="3507904" y="4181642"/>
              <a:ext cx="11015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smtClean="0"/>
                <a:t>oś koła 3</a:t>
              </a:r>
              <a:endParaRPr lang="pl-PL" sz="2000" dirty="0"/>
            </a:p>
          </p:txBody>
        </p:sp>
        <p:cxnSp>
          <p:nvCxnSpPr>
            <p:cNvPr id="30" name="Łącznik prosty 29"/>
            <p:cNvCxnSpPr/>
            <p:nvPr/>
          </p:nvCxnSpPr>
          <p:spPr>
            <a:xfrm rot="5400000" flipH="1" flipV="1">
              <a:off x="3114843" y="4601410"/>
              <a:ext cx="673769" cy="5186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Strzałka w górę 34"/>
          <p:cNvSpPr/>
          <p:nvPr/>
        </p:nvSpPr>
        <p:spPr>
          <a:xfrm rot="5400000">
            <a:off x="4367466" y="4446293"/>
            <a:ext cx="302450" cy="1367860"/>
          </a:xfrm>
          <a:prstGeom prst="upArrow">
            <a:avLst/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trzałka w górę 35"/>
          <p:cNvSpPr/>
          <p:nvPr/>
        </p:nvSpPr>
        <p:spPr>
          <a:xfrm rot="14271061">
            <a:off x="3477600" y="3080902"/>
            <a:ext cx="1114693" cy="1292057"/>
          </a:xfrm>
          <a:prstGeom prst="upArrow">
            <a:avLst/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/>
          <p:cNvSpPr txBox="1"/>
          <p:nvPr/>
        </p:nvSpPr>
        <p:spPr>
          <a:xfrm>
            <a:off x="416146" y="3814856"/>
            <a:ext cx="250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Model nominalny</a:t>
            </a:r>
            <a:endParaRPr lang="pl-PL" sz="2400" i="1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5617029" y="4545876"/>
            <a:ext cx="3122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Model matematyczny</a:t>
            </a:r>
            <a:endParaRPr lang="pl-PL" sz="2400" i="1" dirty="0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4777" y="5081451"/>
            <a:ext cx="2743200" cy="752475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Dowolny kształt 43"/>
          <p:cNvSpPr/>
          <p:nvPr/>
        </p:nvSpPr>
        <p:spPr>
          <a:xfrm>
            <a:off x="5360145" y="4558937"/>
            <a:ext cx="3353419" cy="1423852"/>
          </a:xfrm>
          <a:custGeom>
            <a:avLst/>
            <a:gdLst>
              <a:gd name="connsiteX0" fmla="*/ 1510918 w 3353419"/>
              <a:gd name="connsiteY0" fmla="*/ 39189 h 1423852"/>
              <a:gd name="connsiteX1" fmla="*/ 1380289 w 3353419"/>
              <a:gd name="connsiteY1" fmla="*/ 0 h 1423852"/>
              <a:gd name="connsiteX2" fmla="*/ 505078 w 3353419"/>
              <a:gd name="connsiteY2" fmla="*/ 13063 h 1423852"/>
              <a:gd name="connsiteX3" fmla="*/ 426701 w 3353419"/>
              <a:gd name="connsiteY3" fmla="*/ 26126 h 1423852"/>
              <a:gd name="connsiteX4" fmla="*/ 322198 w 3353419"/>
              <a:gd name="connsiteY4" fmla="*/ 52252 h 1423852"/>
              <a:gd name="connsiteX5" fmla="*/ 283009 w 3353419"/>
              <a:gd name="connsiteY5" fmla="*/ 78377 h 1423852"/>
              <a:gd name="connsiteX6" fmla="*/ 243821 w 3353419"/>
              <a:gd name="connsiteY6" fmla="*/ 91440 h 1423852"/>
              <a:gd name="connsiteX7" fmla="*/ 204632 w 3353419"/>
              <a:gd name="connsiteY7" fmla="*/ 130629 h 1423852"/>
              <a:gd name="connsiteX8" fmla="*/ 165444 w 3353419"/>
              <a:gd name="connsiteY8" fmla="*/ 156754 h 1423852"/>
              <a:gd name="connsiteX9" fmla="*/ 113192 w 3353419"/>
              <a:gd name="connsiteY9" fmla="*/ 235132 h 1423852"/>
              <a:gd name="connsiteX10" fmla="*/ 87066 w 3353419"/>
              <a:gd name="connsiteY10" fmla="*/ 313509 h 1423852"/>
              <a:gd name="connsiteX11" fmla="*/ 60941 w 3353419"/>
              <a:gd name="connsiteY11" fmla="*/ 418012 h 1423852"/>
              <a:gd name="connsiteX12" fmla="*/ 21752 w 3353419"/>
              <a:gd name="connsiteY12" fmla="*/ 548640 h 1423852"/>
              <a:gd name="connsiteX13" fmla="*/ 21752 w 3353419"/>
              <a:gd name="connsiteY13" fmla="*/ 1097280 h 1423852"/>
              <a:gd name="connsiteX14" fmla="*/ 87066 w 3353419"/>
              <a:gd name="connsiteY14" fmla="*/ 1214846 h 1423852"/>
              <a:gd name="connsiteX15" fmla="*/ 152381 w 3353419"/>
              <a:gd name="connsiteY15" fmla="*/ 1267097 h 1423852"/>
              <a:gd name="connsiteX16" fmla="*/ 191569 w 3353419"/>
              <a:gd name="connsiteY16" fmla="*/ 1293223 h 1423852"/>
              <a:gd name="connsiteX17" fmla="*/ 348324 w 3353419"/>
              <a:gd name="connsiteY17" fmla="*/ 1332412 h 1423852"/>
              <a:gd name="connsiteX18" fmla="*/ 387512 w 3353419"/>
              <a:gd name="connsiteY18" fmla="*/ 1345474 h 1423852"/>
              <a:gd name="connsiteX19" fmla="*/ 1079844 w 3353419"/>
              <a:gd name="connsiteY19" fmla="*/ 1358537 h 1423852"/>
              <a:gd name="connsiteX20" fmla="*/ 1184346 w 3353419"/>
              <a:gd name="connsiteY20" fmla="*/ 1384663 h 1423852"/>
              <a:gd name="connsiteX21" fmla="*/ 1275786 w 3353419"/>
              <a:gd name="connsiteY21" fmla="*/ 1410789 h 1423852"/>
              <a:gd name="connsiteX22" fmla="*/ 1471729 w 3353419"/>
              <a:gd name="connsiteY22" fmla="*/ 1423852 h 1423852"/>
              <a:gd name="connsiteX23" fmla="*/ 2712701 w 3353419"/>
              <a:gd name="connsiteY23" fmla="*/ 1410789 h 1423852"/>
              <a:gd name="connsiteX24" fmla="*/ 2778015 w 3353419"/>
              <a:gd name="connsiteY24" fmla="*/ 1397726 h 1423852"/>
              <a:gd name="connsiteX25" fmla="*/ 2856392 w 3353419"/>
              <a:gd name="connsiteY25" fmla="*/ 1384663 h 1423852"/>
              <a:gd name="connsiteX26" fmla="*/ 2987021 w 3353419"/>
              <a:gd name="connsiteY26" fmla="*/ 1345474 h 1423852"/>
              <a:gd name="connsiteX27" fmla="*/ 3078461 w 3353419"/>
              <a:gd name="connsiteY27" fmla="*/ 1319349 h 1423852"/>
              <a:gd name="connsiteX28" fmla="*/ 3143775 w 3353419"/>
              <a:gd name="connsiteY28" fmla="*/ 1214846 h 1423852"/>
              <a:gd name="connsiteX29" fmla="*/ 3182964 w 3353419"/>
              <a:gd name="connsiteY29" fmla="*/ 1136469 h 1423852"/>
              <a:gd name="connsiteX30" fmla="*/ 3248278 w 3353419"/>
              <a:gd name="connsiteY30" fmla="*/ 1045029 h 1423852"/>
              <a:gd name="connsiteX31" fmla="*/ 3300529 w 3353419"/>
              <a:gd name="connsiteY31" fmla="*/ 966652 h 1423852"/>
              <a:gd name="connsiteX32" fmla="*/ 3326655 w 3353419"/>
              <a:gd name="connsiteY32" fmla="*/ 888274 h 1423852"/>
              <a:gd name="connsiteX33" fmla="*/ 3326655 w 3353419"/>
              <a:gd name="connsiteY33" fmla="*/ 470263 h 1423852"/>
              <a:gd name="connsiteX34" fmla="*/ 3300529 w 3353419"/>
              <a:gd name="connsiteY34" fmla="*/ 431074 h 1423852"/>
              <a:gd name="connsiteX35" fmla="*/ 3287466 w 3353419"/>
              <a:gd name="connsiteY35" fmla="*/ 391886 h 1423852"/>
              <a:gd name="connsiteX36" fmla="*/ 3196026 w 3353419"/>
              <a:gd name="connsiteY36" fmla="*/ 274320 h 1423852"/>
              <a:gd name="connsiteX37" fmla="*/ 3156838 w 3353419"/>
              <a:gd name="connsiteY37" fmla="*/ 248194 h 1423852"/>
              <a:gd name="connsiteX38" fmla="*/ 3130712 w 3353419"/>
              <a:gd name="connsiteY38" fmla="*/ 209006 h 1423852"/>
              <a:gd name="connsiteX39" fmla="*/ 3052335 w 3353419"/>
              <a:gd name="connsiteY39" fmla="*/ 182880 h 1423852"/>
              <a:gd name="connsiteX40" fmla="*/ 2908644 w 3353419"/>
              <a:gd name="connsiteY40" fmla="*/ 156754 h 1423852"/>
              <a:gd name="connsiteX41" fmla="*/ 2830266 w 3353419"/>
              <a:gd name="connsiteY41" fmla="*/ 130629 h 1423852"/>
              <a:gd name="connsiteX42" fmla="*/ 2751889 w 3353419"/>
              <a:gd name="connsiteY42" fmla="*/ 91440 h 1423852"/>
              <a:gd name="connsiteX43" fmla="*/ 2438381 w 3353419"/>
              <a:gd name="connsiteY43" fmla="*/ 65314 h 1423852"/>
              <a:gd name="connsiteX44" fmla="*/ 2346941 w 3353419"/>
              <a:gd name="connsiteY44" fmla="*/ 52252 h 1423852"/>
              <a:gd name="connsiteX45" fmla="*/ 2268564 w 3353419"/>
              <a:gd name="connsiteY45" fmla="*/ 26126 h 1423852"/>
              <a:gd name="connsiteX46" fmla="*/ 1458666 w 3353419"/>
              <a:gd name="connsiteY46" fmla="*/ 13063 h 142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353419" h="1423852">
                <a:moveTo>
                  <a:pt x="1510918" y="39189"/>
                </a:moveTo>
                <a:cubicBezTo>
                  <a:pt x="1415509" y="7386"/>
                  <a:pt x="1459258" y="19742"/>
                  <a:pt x="1380289" y="0"/>
                </a:cubicBezTo>
                <a:lnTo>
                  <a:pt x="505078" y="13063"/>
                </a:lnTo>
                <a:cubicBezTo>
                  <a:pt x="478602" y="13788"/>
                  <a:pt x="452599" y="20576"/>
                  <a:pt x="426701" y="26126"/>
                </a:cubicBezTo>
                <a:cubicBezTo>
                  <a:pt x="391592" y="33650"/>
                  <a:pt x="322198" y="52252"/>
                  <a:pt x="322198" y="52252"/>
                </a:cubicBezTo>
                <a:cubicBezTo>
                  <a:pt x="309135" y="60960"/>
                  <a:pt x="297051" y="71356"/>
                  <a:pt x="283009" y="78377"/>
                </a:cubicBezTo>
                <a:cubicBezTo>
                  <a:pt x="270693" y="84535"/>
                  <a:pt x="255278" y="83802"/>
                  <a:pt x="243821" y="91440"/>
                </a:cubicBezTo>
                <a:cubicBezTo>
                  <a:pt x="228450" y="101688"/>
                  <a:pt x="218824" y="118802"/>
                  <a:pt x="204632" y="130629"/>
                </a:cubicBezTo>
                <a:cubicBezTo>
                  <a:pt x="192571" y="140679"/>
                  <a:pt x="178507" y="148046"/>
                  <a:pt x="165444" y="156754"/>
                </a:cubicBezTo>
                <a:cubicBezTo>
                  <a:pt x="148027" y="182880"/>
                  <a:pt x="123122" y="205344"/>
                  <a:pt x="113192" y="235132"/>
                </a:cubicBezTo>
                <a:cubicBezTo>
                  <a:pt x="104483" y="261258"/>
                  <a:pt x="93745" y="286792"/>
                  <a:pt x="87066" y="313509"/>
                </a:cubicBezTo>
                <a:cubicBezTo>
                  <a:pt x="78358" y="348343"/>
                  <a:pt x="72296" y="383948"/>
                  <a:pt x="60941" y="418012"/>
                </a:cubicBezTo>
                <a:cubicBezTo>
                  <a:pt x="29138" y="513421"/>
                  <a:pt x="41494" y="469672"/>
                  <a:pt x="21752" y="548640"/>
                </a:cubicBezTo>
                <a:cubicBezTo>
                  <a:pt x="2024" y="805106"/>
                  <a:pt x="0" y="749244"/>
                  <a:pt x="21752" y="1097280"/>
                </a:cubicBezTo>
                <a:cubicBezTo>
                  <a:pt x="24131" y="1135336"/>
                  <a:pt x="74183" y="1195521"/>
                  <a:pt x="87066" y="1214846"/>
                </a:cubicBezTo>
                <a:cubicBezTo>
                  <a:pt x="120829" y="1265491"/>
                  <a:pt x="98299" y="1249070"/>
                  <a:pt x="152381" y="1267097"/>
                </a:cubicBezTo>
                <a:cubicBezTo>
                  <a:pt x="165444" y="1275806"/>
                  <a:pt x="177223" y="1286847"/>
                  <a:pt x="191569" y="1293223"/>
                </a:cubicBezTo>
                <a:cubicBezTo>
                  <a:pt x="270752" y="1328416"/>
                  <a:pt x="266173" y="1314157"/>
                  <a:pt x="348324" y="1332412"/>
                </a:cubicBezTo>
                <a:cubicBezTo>
                  <a:pt x="361765" y="1335399"/>
                  <a:pt x="373752" y="1344983"/>
                  <a:pt x="387512" y="1345474"/>
                </a:cubicBezTo>
                <a:cubicBezTo>
                  <a:pt x="618183" y="1353712"/>
                  <a:pt x="849067" y="1354183"/>
                  <a:pt x="1079844" y="1358537"/>
                </a:cubicBezTo>
                <a:cubicBezTo>
                  <a:pt x="1114678" y="1367246"/>
                  <a:pt x="1150282" y="1373308"/>
                  <a:pt x="1184346" y="1384663"/>
                </a:cubicBezTo>
                <a:cubicBezTo>
                  <a:pt x="1208631" y="1392758"/>
                  <a:pt x="1251815" y="1408266"/>
                  <a:pt x="1275786" y="1410789"/>
                </a:cubicBezTo>
                <a:cubicBezTo>
                  <a:pt x="1340886" y="1417642"/>
                  <a:pt x="1406415" y="1419498"/>
                  <a:pt x="1471729" y="1423852"/>
                </a:cubicBezTo>
                <a:lnTo>
                  <a:pt x="2712701" y="1410789"/>
                </a:lnTo>
                <a:cubicBezTo>
                  <a:pt x="2734899" y="1410345"/>
                  <a:pt x="2756171" y="1401698"/>
                  <a:pt x="2778015" y="1397726"/>
                </a:cubicBezTo>
                <a:cubicBezTo>
                  <a:pt x="2804074" y="1392988"/>
                  <a:pt x="2830420" y="1389857"/>
                  <a:pt x="2856392" y="1384663"/>
                </a:cubicBezTo>
                <a:cubicBezTo>
                  <a:pt x="2960092" y="1363923"/>
                  <a:pt x="2853677" y="1378808"/>
                  <a:pt x="2987021" y="1345474"/>
                </a:cubicBezTo>
                <a:cubicBezTo>
                  <a:pt x="3052631" y="1329073"/>
                  <a:pt x="3022240" y="1338089"/>
                  <a:pt x="3078461" y="1319349"/>
                </a:cubicBezTo>
                <a:cubicBezTo>
                  <a:pt x="3172466" y="1256677"/>
                  <a:pt x="3056721" y="1345426"/>
                  <a:pt x="3143775" y="1214846"/>
                </a:cubicBezTo>
                <a:cubicBezTo>
                  <a:pt x="3218643" y="1102544"/>
                  <a:pt x="3128886" y="1244626"/>
                  <a:pt x="3182964" y="1136469"/>
                </a:cubicBezTo>
                <a:cubicBezTo>
                  <a:pt x="3193586" y="1115225"/>
                  <a:pt x="3237915" y="1059834"/>
                  <a:pt x="3248278" y="1045029"/>
                </a:cubicBezTo>
                <a:cubicBezTo>
                  <a:pt x="3266284" y="1019306"/>
                  <a:pt x="3290600" y="996440"/>
                  <a:pt x="3300529" y="966652"/>
                </a:cubicBezTo>
                <a:lnTo>
                  <a:pt x="3326655" y="888274"/>
                </a:lnTo>
                <a:cubicBezTo>
                  <a:pt x="3346073" y="713516"/>
                  <a:pt x="3353419" y="702212"/>
                  <a:pt x="3326655" y="470263"/>
                </a:cubicBezTo>
                <a:cubicBezTo>
                  <a:pt x="3324855" y="454667"/>
                  <a:pt x="3307550" y="445116"/>
                  <a:pt x="3300529" y="431074"/>
                </a:cubicBezTo>
                <a:cubicBezTo>
                  <a:pt x="3294371" y="418758"/>
                  <a:pt x="3294153" y="403923"/>
                  <a:pt x="3287466" y="391886"/>
                </a:cubicBezTo>
                <a:cubicBezTo>
                  <a:pt x="3262353" y="346682"/>
                  <a:pt x="3235422" y="307150"/>
                  <a:pt x="3196026" y="274320"/>
                </a:cubicBezTo>
                <a:cubicBezTo>
                  <a:pt x="3183965" y="264269"/>
                  <a:pt x="3169901" y="256903"/>
                  <a:pt x="3156838" y="248194"/>
                </a:cubicBezTo>
                <a:cubicBezTo>
                  <a:pt x="3148129" y="235131"/>
                  <a:pt x="3144025" y="217327"/>
                  <a:pt x="3130712" y="209006"/>
                </a:cubicBezTo>
                <a:cubicBezTo>
                  <a:pt x="3107359" y="194410"/>
                  <a:pt x="3078461" y="191589"/>
                  <a:pt x="3052335" y="182880"/>
                </a:cubicBezTo>
                <a:cubicBezTo>
                  <a:pt x="2979843" y="158716"/>
                  <a:pt x="3026807" y="171525"/>
                  <a:pt x="2908644" y="156754"/>
                </a:cubicBezTo>
                <a:cubicBezTo>
                  <a:pt x="2882518" y="148046"/>
                  <a:pt x="2853180" y="145905"/>
                  <a:pt x="2830266" y="130629"/>
                </a:cubicBezTo>
                <a:cubicBezTo>
                  <a:pt x="2798890" y="109711"/>
                  <a:pt x="2789072" y="98201"/>
                  <a:pt x="2751889" y="91440"/>
                </a:cubicBezTo>
                <a:cubicBezTo>
                  <a:pt x="2660867" y="74891"/>
                  <a:pt x="2517888" y="70283"/>
                  <a:pt x="2438381" y="65314"/>
                </a:cubicBezTo>
                <a:cubicBezTo>
                  <a:pt x="2407901" y="60960"/>
                  <a:pt x="2376942" y="59175"/>
                  <a:pt x="2346941" y="52252"/>
                </a:cubicBezTo>
                <a:cubicBezTo>
                  <a:pt x="2320107" y="46060"/>
                  <a:pt x="2296097" y="26677"/>
                  <a:pt x="2268564" y="26126"/>
                </a:cubicBezTo>
                <a:cubicBezTo>
                  <a:pt x="1563180" y="12018"/>
                  <a:pt x="1833179" y="13063"/>
                  <a:pt x="1458666" y="13063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Dowolny kształt 42"/>
          <p:cNvSpPr/>
          <p:nvPr/>
        </p:nvSpPr>
        <p:spPr>
          <a:xfrm>
            <a:off x="163606" y="3679511"/>
            <a:ext cx="3734219" cy="3099661"/>
          </a:xfrm>
          <a:custGeom>
            <a:avLst/>
            <a:gdLst>
              <a:gd name="connsiteX0" fmla="*/ 1980504 w 3734219"/>
              <a:gd name="connsiteY0" fmla="*/ 41151 h 3099661"/>
              <a:gd name="connsiteX1" fmla="*/ 1586366 w 3734219"/>
              <a:gd name="connsiteY1" fmla="*/ 56917 h 3099661"/>
              <a:gd name="connsiteX2" fmla="*/ 403953 w 3734219"/>
              <a:gd name="connsiteY2" fmla="*/ 88448 h 3099661"/>
              <a:gd name="connsiteX3" fmla="*/ 309360 w 3734219"/>
              <a:gd name="connsiteY3" fmla="*/ 135744 h 3099661"/>
              <a:gd name="connsiteX4" fmla="*/ 262063 w 3734219"/>
              <a:gd name="connsiteY4" fmla="*/ 167275 h 3099661"/>
              <a:gd name="connsiteX5" fmla="*/ 214766 w 3734219"/>
              <a:gd name="connsiteY5" fmla="*/ 261868 h 3099661"/>
              <a:gd name="connsiteX6" fmla="*/ 183235 w 3734219"/>
              <a:gd name="connsiteY6" fmla="*/ 309165 h 3099661"/>
              <a:gd name="connsiteX7" fmla="*/ 183235 w 3734219"/>
              <a:gd name="connsiteY7" fmla="*/ 1948779 h 3099661"/>
              <a:gd name="connsiteX8" fmla="*/ 199001 w 3734219"/>
              <a:gd name="connsiteY8" fmla="*/ 2122199 h 3099661"/>
              <a:gd name="connsiteX9" fmla="*/ 230532 w 3734219"/>
              <a:gd name="connsiteY9" fmla="*/ 2264089 h 3099661"/>
              <a:gd name="connsiteX10" fmla="*/ 246297 w 3734219"/>
              <a:gd name="connsiteY10" fmla="*/ 2311386 h 3099661"/>
              <a:gd name="connsiteX11" fmla="*/ 277828 w 3734219"/>
              <a:gd name="connsiteY11" fmla="*/ 2453275 h 3099661"/>
              <a:gd name="connsiteX12" fmla="*/ 356656 w 3734219"/>
              <a:gd name="connsiteY12" fmla="*/ 2516337 h 3099661"/>
              <a:gd name="connsiteX13" fmla="*/ 403953 w 3734219"/>
              <a:gd name="connsiteY13" fmla="*/ 2532103 h 3099661"/>
              <a:gd name="connsiteX14" fmla="*/ 498546 w 3734219"/>
              <a:gd name="connsiteY14" fmla="*/ 2595165 h 3099661"/>
              <a:gd name="connsiteX15" fmla="*/ 577373 w 3734219"/>
              <a:gd name="connsiteY15" fmla="*/ 2658227 h 3099661"/>
              <a:gd name="connsiteX16" fmla="*/ 608904 w 3734219"/>
              <a:gd name="connsiteY16" fmla="*/ 2705523 h 3099661"/>
              <a:gd name="connsiteX17" fmla="*/ 656201 w 3734219"/>
              <a:gd name="connsiteY17" fmla="*/ 2752820 h 3099661"/>
              <a:gd name="connsiteX18" fmla="*/ 687732 w 3734219"/>
              <a:gd name="connsiteY18" fmla="*/ 2800117 h 3099661"/>
              <a:gd name="connsiteX19" fmla="*/ 782325 w 3734219"/>
              <a:gd name="connsiteY19" fmla="*/ 2831648 h 3099661"/>
              <a:gd name="connsiteX20" fmla="*/ 829622 w 3734219"/>
              <a:gd name="connsiteY20" fmla="*/ 2847413 h 3099661"/>
              <a:gd name="connsiteX21" fmla="*/ 876918 w 3734219"/>
              <a:gd name="connsiteY21" fmla="*/ 2878944 h 3099661"/>
              <a:gd name="connsiteX22" fmla="*/ 924215 w 3734219"/>
              <a:gd name="connsiteY22" fmla="*/ 2894710 h 3099661"/>
              <a:gd name="connsiteX23" fmla="*/ 1286822 w 3734219"/>
              <a:gd name="connsiteY23" fmla="*/ 2910475 h 3099661"/>
              <a:gd name="connsiteX24" fmla="*/ 1334118 w 3734219"/>
              <a:gd name="connsiteY24" fmla="*/ 2926241 h 3099661"/>
              <a:gd name="connsiteX25" fmla="*/ 1444477 w 3734219"/>
              <a:gd name="connsiteY25" fmla="*/ 2942006 h 3099661"/>
              <a:gd name="connsiteX26" fmla="*/ 1507539 w 3734219"/>
              <a:gd name="connsiteY26" fmla="*/ 2973537 h 3099661"/>
              <a:gd name="connsiteX27" fmla="*/ 1649428 w 3734219"/>
              <a:gd name="connsiteY27" fmla="*/ 3052365 h 3099661"/>
              <a:gd name="connsiteX28" fmla="*/ 1807084 w 3734219"/>
              <a:gd name="connsiteY28" fmla="*/ 3083896 h 3099661"/>
              <a:gd name="connsiteX29" fmla="*/ 1870146 w 3734219"/>
              <a:gd name="connsiteY29" fmla="*/ 3099661 h 3099661"/>
              <a:gd name="connsiteX30" fmla="*/ 2674187 w 3734219"/>
              <a:gd name="connsiteY30" fmla="*/ 3083896 h 3099661"/>
              <a:gd name="connsiteX31" fmla="*/ 2768780 w 3734219"/>
              <a:gd name="connsiteY31" fmla="*/ 3020834 h 3099661"/>
              <a:gd name="connsiteX32" fmla="*/ 2926435 w 3734219"/>
              <a:gd name="connsiteY32" fmla="*/ 2926241 h 3099661"/>
              <a:gd name="connsiteX33" fmla="*/ 2973732 w 3734219"/>
              <a:gd name="connsiteY33" fmla="*/ 2894710 h 3099661"/>
              <a:gd name="connsiteX34" fmla="*/ 3052560 w 3734219"/>
              <a:gd name="connsiteY34" fmla="*/ 2815882 h 3099661"/>
              <a:gd name="connsiteX35" fmla="*/ 3115622 w 3734219"/>
              <a:gd name="connsiteY35" fmla="*/ 2737055 h 3099661"/>
              <a:gd name="connsiteX36" fmla="*/ 3225980 w 3734219"/>
              <a:gd name="connsiteY36" fmla="*/ 2642461 h 3099661"/>
              <a:gd name="connsiteX37" fmla="*/ 3273277 w 3734219"/>
              <a:gd name="connsiteY37" fmla="*/ 2595165 h 3099661"/>
              <a:gd name="connsiteX38" fmla="*/ 3336339 w 3734219"/>
              <a:gd name="connsiteY38" fmla="*/ 2563634 h 3099661"/>
              <a:gd name="connsiteX39" fmla="*/ 3367870 w 3734219"/>
              <a:gd name="connsiteY39" fmla="*/ 2516337 h 3099661"/>
              <a:gd name="connsiteX40" fmla="*/ 3415166 w 3734219"/>
              <a:gd name="connsiteY40" fmla="*/ 2469041 h 3099661"/>
              <a:gd name="connsiteX41" fmla="*/ 3493994 w 3734219"/>
              <a:gd name="connsiteY41" fmla="*/ 2358682 h 3099661"/>
              <a:gd name="connsiteX42" fmla="*/ 3541291 w 3734219"/>
              <a:gd name="connsiteY42" fmla="*/ 2264089 h 3099661"/>
              <a:gd name="connsiteX43" fmla="*/ 3588587 w 3734219"/>
              <a:gd name="connsiteY43" fmla="*/ 2232558 h 3099661"/>
              <a:gd name="connsiteX44" fmla="*/ 3604353 w 3734219"/>
              <a:gd name="connsiteY44" fmla="*/ 2185261 h 3099661"/>
              <a:gd name="connsiteX45" fmla="*/ 3604353 w 3734219"/>
              <a:gd name="connsiteY45" fmla="*/ 719068 h 3099661"/>
              <a:gd name="connsiteX46" fmla="*/ 3557056 w 3734219"/>
              <a:gd name="connsiteY46" fmla="*/ 624475 h 3099661"/>
              <a:gd name="connsiteX47" fmla="*/ 3509760 w 3734219"/>
              <a:gd name="connsiteY47" fmla="*/ 592944 h 3099661"/>
              <a:gd name="connsiteX48" fmla="*/ 3430932 w 3734219"/>
              <a:gd name="connsiteY48" fmla="*/ 514117 h 3099661"/>
              <a:gd name="connsiteX49" fmla="*/ 3399401 w 3734219"/>
              <a:gd name="connsiteY49" fmla="*/ 466820 h 3099661"/>
              <a:gd name="connsiteX50" fmla="*/ 3289042 w 3734219"/>
              <a:gd name="connsiteY50" fmla="*/ 387992 h 3099661"/>
              <a:gd name="connsiteX51" fmla="*/ 3225980 w 3734219"/>
              <a:gd name="connsiteY51" fmla="*/ 340696 h 3099661"/>
              <a:gd name="connsiteX52" fmla="*/ 3131387 w 3734219"/>
              <a:gd name="connsiteY52" fmla="*/ 277634 h 3099661"/>
              <a:gd name="connsiteX53" fmla="*/ 3099856 w 3734219"/>
              <a:gd name="connsiteY53" fmla="*/ 230337 h 3099661"/>
              <a:gd name="connsiteX54" fmla="*/ 3021028 w 3734219"/>
              <a:gd name="connsiteY54" fmla="*/ 151510 h 3099661"/>
              <a:gd name="connsiteX55" fmla="*/ 2973732 w 3734219"/>
              <a:gd name="connsiteY55" fmla="*/ 104213 h 3099661"/>
              <a:gd name="connsiteX56" fmla="*/ 2595360 w 3734219"/>
              <a:gd name="connsiteY56" fmla="*/ 72682 h 3099661"/>
              <a:gd name="connsiteX57" fmla="*/ 2500766 w 3734219"/>
              <a:gd name="connsiteY57" fmla="*/ 41151 h 3099661"/>
              <a:gd name="connsiteX58" fmla="*/ 2453470 w 3734219"/>
              <a:gd name="connsiteY58" fmla="*/ 9620 h 3099661"/>
              <a:gd name="connsiteX59" fmla="*/ 1933208 w 3734219"/>
              <a:gd name="connsiteY59" fmla="*/ 9620 h 309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734219" h="3099661">
                <a:moveTo>
                  <a:pt x="1980504" y="41151"/>
                </a:moveTo>
                <a:lnTo>
                  <a:pt x="1586366" y="56917"/>
                </a:lnTo>
                <a:lnTo>
                  <a:pt x="403953" y="88448"/>
                </a:lnTo>
                <a:cubicBezTo>
                  <a:pt x="268405" y="178813"/>
                  <a:pt x="439905" y="70472"/>
                  <a:pt x="309360" y="135744"/>
                </a:cubicBezTo>
                <a:cubicBezTo>
                  <a:pt x="292412" y="144218"/>
                  <a:pt x="277829" y="156765"/>
                  <a:pt x="262063" y="167275"/>
                </a:cubicBezTo>
                <a:cubicBezTo>
                  <a:pt x="171699" y="302823"/>
                  <a:pt x="280039" y="131324"/>
                  <a:pt x="214766" y="261868"/>
                </a:cubicBezTo>
                <a:cubicBezTo>
                  <a:pt x="206292" y="278815"/>
                  <a:pt x="193745" y="293399"/>
                  <a:pt x="183235" y="309165"/>
                </a:cubicBezTo>
                <a:cubicBezTo>
                  <a:pt x="0" y="858881"/>
                  <a:pt x="155155" y="376296"/>
                  <a:pt x="183235" y="1948779"/>
                </a:cubicBezTo>
                <a:cubicBezTo>
                  <a:pt x="184271" y="2006815"/>
                  <a:pt x="191801" y="2064602"/>
                  <a:pt x="199001" y="2122199"/>
                </a:cubicBezTo>
                <a:cubicBezTo>
                  <a:pt x="202615" y="2151108"/>
                  <a:pt x="221528" y="2232576"/>
                  <a:pt x="230532" y="2264089"/>
                </a:cubicBezTo>
                <a:cubicBezTo>
                  <a:pt x="235097" y="2280068"/>
                  <a:pt x="242692" y="2295163"/>
                  <a:pt x="246297" y="2311386"/>
                </a:cubicBezTo>
                <a:cubicBezTo>
                  <a:pt x="251165" y="2333291"/>
                  <a:pt x="259041" y="2421963"/>
                  <a:pt x="277828" y="2453275"/>
                </a:cubicBezTo>
                <a:cubicBezTo>
                  <a:pt x="290396" y="2474222"/>
                  <a:pt x="338245" y="2507131"/>
                  <a:pt x="356656" y="2516337"/>
                </a:cubicBezTo>
                <a:cubicBezTo>
                  <a:pt x="371520" y="2523769"/>
                  <a:pt x="389426" y="2524032"/>
                  <a:pt x="403953" y="2532103"/>
                </a:cubicBezTo>
                <a:cubicBezTo>
                  <a:pt x="437080" y="2550507"/>
                  <a:pt x="498546" y="2595165"/>
                  <a:pt x="498546" y="2595165"/>
                </a:cubicBezTo>
                <a:cubicBezTo>
                  <a:pt x="588909" y="2730709"/>
                  <a:pt x="468587" y="2571198"/>
                  <a:pt x="577373" y="2658227"/>
                </a:cubicBezTo>
                <a:cubicBezTo>
                  <a:pt x="592169" y="2670064"/>
                  <a:pt x="596774" y="2690967"/>
                  <a:pt x="608904" y="2705523"/>
                </a:cubicBezTo>
                <a:cubicBezTo>
                  <a:pt x="623178" y="2722651"/>
                  <a:pt x="641927" y="2735692"/>
                  <a:pt x="656201" y="2752820"/>
                </a:cubicBezTo>
                <a:cubicBezTo>
                  <a:pt x="668331" y="2767376"/>
                  <a:pt x="671664" y="2790075"/>
                  <a:pt x="687732" y="2800117"/>
                </a:cubicBezTo>
                <a:cubicBezTo>
                  <a:pt x="715917" y="2817732"/>
                  <a:pt x="750794" y="2821138"/>
                  <a:pt x="782325" y="2831648"/>
                </a:cubicBezTo>
                <a:lnTo>
                  <a:pt x="829622" y="2847413"/>
                </a:lnTo>
                <a:cubicBezTo>
                  <a:pt x="845387" y="2857923"/>
                  <a:pt x="859971" y="2870470"/>
                  <a:pt x="876918" y="2878944"/>
                </a:cubicBezTo>
                <a:cubicBezTo>
                  <a:pt x="891782" y="2886376"/>
                  <a:pt x="907645" y="2893435"/>
                  <a:pt x="924215" y="2894710"/>
                </a:cubicBezTo>
                <a:cubicBezTo>
                  <a:pt x="1044842" y="2903989"/>
                  <a:pt x="1165953" y="2905220"/>
                  <a:pt x="1286822" y="2910475"/>
                </a:cubicBezTo>
                <a:cubicBezTo>
                  <a:pt x="1302587" y="2915730"/>
                  <a:pt x="1317823" y="2922982"/>
                  <a:pt x="1334118" y="2926241"/>
                </a:cubicBezTo>
                <a:cubicBezTo>
                  <a:pt x="1370556" y="2933529"/>
                  <a:pt x="1408627" y="2932229"/>
                  <a:pt x="1444477" y="2942006"/>
                </a:cubicBezTo>
                <a:cubicBezTo>
                  <a:pt x="1467151" y="2948190"/>
                  <a:pt x="1486995" y="2962123"/>
                  <a:pt x="1507539" y="2973537"/>
                </a:cubicBezTo>
                <a:cubicBezTo>
                  <a:pt x="1574811" y="3010911"/>
                  <a:pt x="1583277" y="3024015"/>
                  <a:pt x="1649428" y="3052365"/>
                </a:cubicBezTo>
                <a:cubicBezTo>
                  <a:pt x="1709067" y="3077924"/>
                  <a:pt x="1731504" y="3070154"/>
                  <a:pt x="1807084" y="3083896"/>
                </a:cubicBezTo>
                <a:cubicBezTo>
                  <a:pt x="1828402" y="3087772"/>
                  <a:pt x="1849125" y="3094406"/>
                  <a:pt x="1870146" y="3099661"/>
                </a:cubicBezTo>
                <a:lnTo>
                  <a:pt x="2674187" y="3083896"/>
                </a:lnTo>
                <a:cubicBezTo>
                  <a:pt x="2728459" y="3081886"/>
                  <a:pt x="2728752" y="3051967"/>
                  <a:pt x="2768780" y="3020834"/>
                </a:cubicBezTo>
                <a:cubicBezTo>
                  <a:pt x="2875579" y="2937768"/>
                  <a:pt x="2834036" y="2979040"/>
                  <a:pt x="2926435" y="2926241"/>
                </a:cubicBezTo>
                <a:cubicBezTo>
                  <a:pt x="2942886" y="2916840"/>
                  <a:pt x="2959472" y="2907187"/>
                  <a:pt x="2973732" y="2894710"/>
                </a:cubicBezTo>
                <a:cubicBezTo>
                  <a:pt x="3001698" y="2870240"/>
                  <a:pt x="3052560" y="2815882"/>
                  <a:pt x="3052560" y="2815882"/>
                </a:cubicBezTo>
                <a:cubicBezTo>
                  <a:pt x="3090201" y="2702958"/>
                  <a:pt x="3036387" y="2832137"/>
                  <a:pt x="3115622" y="2737055"/>
                </a:cubicBezTo>
                <a:cubicBezTo>
                  <a:pt x="3203997" y="2631004"/>
                  <a:pt x="3072123" y="2704004"/>
                  <a:pt x="3225980" y="2642461"/>
                </a:cubicBezTo>
                <a:cubicBezTo>
                  <a:pt x="3241746" y="2626696"/>
                  <a:pt x="3255134" y="2608124"/>
                  <a:pt x="3273277" y="2595165"/>
                </a:cubicBezTo>
                <a:cubicBezTo>
                  <a:pt x="3292401" y="2581505"/>
                  <a:pt x="3318284" y="2578680"/>
                  <a:pt x="3336339" y="2563634"/>
                </a:cubicBezTo>
                <a:cubicBezTo>
                  <a:pt x="3350895" y="2551504"/>
                  <a:pt x="3355740" y="2530893"/>
                  <a:pt x="3367870" y="2516337"/>
                </a:cubicBezTo>
                <a:cubicBezTo>
                  <a:pt x="3382143" y="2499209"/>
                  <a:pt x="3402207" y="2487184"/>
                  <a:pt x="3415166" y="2469041"/>
                </a:cubicBezTo>
                <a:cubicBezTo>
                  <a:pt x="3518921" y="2323784"/>
                  <a:pt x="3371020" y="2481656"/>
                  <a:pt x="3493994" y="2358682"/>
                </a:cubicBezTo>
                <a:cubicBezTo>
                  <a:pt x="3506817" y="2320216"/>
                  <a:pt x="3510730" y="2294650"/>
                  <a:pt x="3541291" y="2264089"/>
                </a:cubicBezTo>
                <a:cubicBezTo>
                  <a:pt x="3554689" y="2250691"/>
                  <a:pt x="3572822" y="2243068"/>
                  <a:pt x="3588587" y="2232558"/>
                </a:cubicBezTo>
                <a:cubicBezTo>
                  <a:pt x="3593842" y="2216792"/>
                  <a:pt x="3599788" y="2201240"/>
                  <a:pt x="3604353" y="2185261"/>
                </a:cubicBezTo>
                <a:cubicBezTo>
                  <a:pt x="3734219" y="1730727"/>
                  <a:pt x="3606089" y="798927"/>
                  <a:pt x="3604353" y="719068"/>
                </a:cubicBezTo>
                <a:cubicBezTo>
                  <a:pt x="3603783" y="692855"/>
                  <a:pt x="3573646" y="641066"/>
                  <a:pt x="3557056" y="624475"/>
                </a:cubicBezTo>
                <a:cubicBezTo>
                  <a:pt x="3543658" y="611077"/>
                  <a:pt x="3524020" y="605421"/>
                  <a:pt x="3509760" y="592944"/>
                </a:cubicBezTo>
                <a:cubicBezTo>
                  <a:pt x="3481794" y="568474"/>
                  <a:pt x="3451544" y="545036"/>
                  <a:pt x="3430932" y="514117"/>
                </a:cubicBezTo>
                <a:cubicBezTo>
                  <a:pt x="3420422" y="498351"/>
                  <a:pt x="3412799" y="480218"/>
                  <a:pt x="3399401" y="466820"/>
                </a:cubicBezTo>
                <a:cubicBezTo>
                  <a:pt x="3373637" y="441055"/>
                  <a:pt x="3320375" y="410373"/>
                  <a:pt x="3289042" y="387992"/>
                </a:cubicBezTo>
                <a:cubicBezTo>
                  <a:pt x="3267660" y="372720"/>
                  <a:pt x="3247506" y="355764"/>
                  <a:pt x="3225980" y="340696"/>
                </a:cubicBezTo>
                <a:cubicBezTo>
                  <a:pt x="3194935" y="318964"/>
                  <a:pt x="3131387" y="277634"/>
                  <a:pt x="3131387" y="277634"/>
                </a:cubicBezTo>
                <a:cubicBezTo>
                  <a:pt x="3120877" y="261868"/>
                  <a:pt x="3112333" y="244597"/>
                  <a:pt x="3099856" y="230337"/>
                </a:cubicBezTo>
                <a:cubicBezTo>
                  <a:pt x="3075386" y="202372"/>
                  <a:pt x="3047304" y="177786"/>
                  <a:pt x="3021028" y="151510"/>
                </a:cubicBezTo>
                <a:cubicBezTo>
                  <a:pt x="3005262" y="135744"/>
                  <a:pt x="2994884" y="111263"/>
                  <a:pt x="2973732" y="104213"/>
                </a:cubicBezTo>
                <a:cubicBezTo>
                  <a:pt x="2821621" y="53511"/>
                  <a:pt x="2943035" y="89238"/>
                  <a:pt x="2595360" y="72682"/>
                </a:cubicBezTo>
                <a:cubicBezTo>
                  <a:pt x="2563829" y="62172"/>
                  <a:pt x="2528421" y="59588"/>
                  <a:pt x="2500766" y="41151"/>
                </a:cubicBezTo>
                <a:cubicBezTo>
                  <a:pt x="2485001" y="30641"/>
                  <a:pt x="2472388" y="10671"/>
                  <a:pt x="2453470" y="9620"/>
                </a:cubicBezTo>
                <a:cubicBezTo>
                  <a:pt x="2280316" y="0"/>
                  <a:pt x="2106629" y="9620"/>
                  <a:pt x="1933208" y="962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/>
          <p:cNvSpPr/>
          <p:nvPr/>
        </p:nvSpPr>
        <p:spPr>
          <a:xfrm>
            <a:off x="2614246" y="2332891"/>
            <a:ext cx="354039" cy="4665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3" name="Strzałka w górę 2"/>
          <p:cNvSpPr/>
          <p:nvPr/>
        </p:nvSpPr>
        <p:spPr>
          <a:xfrm rot="13140000">
            <a:off x="4604924" y="-312363"/>
            <a:ext cx="719628" cy="977161"/>
          </a:xfrm>
          <a:prstGeom prst="upArrow">
            <a:avLst/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0665" y="555673"/>
            <a:ext cx="2743200" cy="752475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31" name="Grupa 30"/>
          <p:cNvGrpSpPr/>
          <p:nvPr/>
        </p:nvGrpSpPr>
        <p:grpSpPr>
          <a:xfrm>
            <a:off x="3516994" y="1603717"/>
            <a:ext cx="3457136" cy="482844"/>
            <a:chOff x="253218" y="1603717"/>
            <a:chExt cx="3457136" cy="482844"/>
          </a:xfrm>
        </p:grpSpPr>
        <p:sp>
          <p:nvSpPr>
            <p:cNvPr id="29" name="Prostokąt 28"/>
            <p:cNvSpPr/>
            <p:nvPr/>
          </p:nvSpPr>
          <p:spPr>
            <a:xfrm>
              <a:off x="253218" y="1603717"/>
              <a:ext cx="661182" cy="46423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0180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354" y="1638886"/>
              <a:ext cx="3429000" cy="447675"/>
            </a:xfrm>
            <a:prstGeom prst="rect">
              <a:avLst/>
            </a:prstGeom>
            <a:noFill/>
          </p:spPr>
        </p:pic>
      </p:grp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28" name="Grupa 27"/>
          <p:cNvGrpSpPr/>
          <p:nvPr/>
        </p:nvGrpSpPr>
        <p:grpSpPr>
          <a:xfrm>
            <a:off x="2236807" y="2356339"/>
            <a:ext cx="6636287" cy="428625"/>
            <a:chOff x="239151" y="2328203"/>
            <a:chExt cx="6636287" cy="428625"/>
          </a:xfrm>
        </p:grpSpPr>
        <p:pic>
          <p:nvPicPr>
            <p:cNvPr id="50193" name="Picture 1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9151" y="2328203"/>
              <a:ext cx="5581650" cy="428625"/>
            </a:xfrm>
            <a:prstGeom prst="rect">
              <a:avLst/>
            </a:prstGeom>
            <a:noFill/>
          </p:spPr>
        </p:pic>
        <p:pic>
          <p:nvPicPr>
            <p:cNvPr id="50196" name="Picture 2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94363" y="2328204"/>
              <a:ext cx="981075" cy="419100"/>
            </a:xfrm>
            <a:prstGeom prst="rect">
              <a:avLst/>
            </a:prstGeom>
            <a:noFill/>
          </p:spPr>
        </p:pic>
      </p:grp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3" name="Łącznik prosty ze strzałką 32"/>
          <p:cNvCxnSpPr/>
          <p:nvPr/>
        </p:nvCxnSpPr>
        <p:spPr>
          <a:xfrm rot="5400000" flipH="1" flipV="1">
            <a:off x="3678702" y="1273126"/>
            <a:ext cx="534572" cy="18288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>
            <a:stCxn id="30" idx="0"/>
          </p:cNvCxnSpPr>
          <p:nvPr/>
        </p:nvCxnSpPr>
        <p:spPr>
          <a:xfrm rot="16200000" flipV="1">
            <a:off x="2177564" y="1719188"/>
            <a:ext cx="1151205" cy="76201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0199" name="Picture 2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924" y="3397348"/>
            <a:ext cx="1038225" cy="742950"/>
          </a:xfrm>
          <a:prstGeom prst="rect">
            <a:avLst/>
          </a:prstGeom>
          <a:noFill/>
        </p:spPr>
      </p:pic>
      <p:sp>
        <p:nvSpPr>
          <p:cNvPr id="50201" name="Rectangle 2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203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0204" name="Rectangle 28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5" name="Grupa 44"/>
          <p:cNvGrpSpPr/>
          <p:nvPr/>
        </p:nvGrpSpPr>
        <p:grpSpPr>
          <a:xfrm>
            <a:off x="2855730" y="3369209"/>
            <a:ext cx="1851953" cy="809625"/>
            <a:chOff x="3376246" y="3509889"/>
            <a:chExt cx="1851953" cy="809625"/>
          </a:xfrm>
        </p:grpSpPr>
        <p:sp>
          <p:nvSpPr>
            <p:cNvPr id="43" name="Prostokąt 42"/>
            <p:cNvSpPr/>
            <p:nvPr/>
          </p:nvSpPr>
          <p:spPr>
            <a:xfrm>
              <a:off x="3376246" y="3545058"/>
              <a:ext cx="675249" cy="7315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0202" name="Picture 2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18449" y="3509889"/>
              <a:ext cx="1809750" cy="809625"/>
            </a:xfrm>
            <a:prstGeom prst="rect">
              <a:avLst/>
            </a:prstGeom>
            <a:noFill/>
          </p:spPr>
        </p:pic>
      </p:grpSp>
      <p:sp>
        <p:nvSpPr>
          <p:cNvPr id="46" name="Strzałka w prawo 45"/>
          <p:cNvSpPr/>
          <p:nvPr/>
        </p:nvSpPr>
        <p:spPr>
          <a:xfrm>
            <a:off x="2025747" y="3488788"/>
            <a:ext cx="506437" cy="484632"/>
          </a:xfrm>
          <a:prstGeom prst="rightArrow">
            <a:avLst/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Łuk 46"/>
          <p:cNvSpPr/>
          <p:nvPr/>
        </p:nvSpPr>
        <p:spPr>
          <a:xfrm rot="13331615">
            <a:off x="853696" y="1023733"/>
            <a:ext cx="4320936" cy="2263918"/>
          </a:xfrm>
          <a:prstGeom prst="arc">
            <a:avLst>
              <a:gd name="adj1" fmla="val 14233944"/>
              <a:gd name="adj2" fmla="val 2571391"/>
            </a:avLst>
          </a:pr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pole tekstowe 47"/>
          <p:cNvSpPr txBox="1"/>
          <p:nvPr/>
        </p:nvSpPr>
        <p:spPr>
          <a:xfrm>
            <a:off x="3123096" y="4907065"/>
            <a:ext cx="4248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>
                <a:latin typeface="Times New Roman" pitchFamily="18" charset="0"/>
                <a:cs typeface="Times New Roman" pitchFamily="18" charset="0"/>
              </a:rPr>
              <a:t>Model dynamiki całego układu </a:t>
            </a:r>
          </a:p>
          <a:p>
            <a:r>
              <a:rPr lang="pl-PL" sz="2400" u="sng" dirty="0" smtClean="0">
                <a:latin typeface="Times New Roman" pitchFamily="18" charset="0"/>
                <a:cs typeface="Times New Roman" pitchFamily="18" charset="0"/>
              </a:rPr>
              <a:t>podlegającego rozruchowi</a:t>
            </a:r>
          </a:p>
        </p:txBody>
      </p:sp>
      <p:cxnSp>
        <p:nvCxnSpPr>
          <p:cNvPr id="50" name="Łącznik prosty ze strzałką 49"/>
          <p:cNvCxnSpPr/>
          <p:nvPr/>
        </p:nvCxnSpPr>
        <p:spPr>
          <a:xfrm rot="5400000" flipH="1" flipV="1">
            <a:off x="4031190" y="4593104"/>
            <a:ext cx="772928" cy="2892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Wygięta strzałka 37"/>
          <p:cNvSpPr/>
          <p:nvPr/>
        </p:nvSpPr>
        <p:spPr>
          <a:xfrm rot="5400000">
            <a:off x="6727874" y="5623560"/>
            <a:ext cx="1709928" cy="758952"/>
          </a:xfrm>
          <a:prstGeom prst="bentArrow">
            <a:avLst/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1674055" y="562707"/>
            <a:ext cx="3207434" cy="75965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rostokąt 40"/>
          <p:cNvSpPr/>
          <p:nvPr/>
        </p:nvSpPr>
        <p:spPr>
          <a:xfrm>
            <a:off x="759655" y="3123028"/>
            <a:ext cx="3404382" cy="900332"/>
          </a:xfrm>
          <a:prstGeom prst="rect">
            <a:avLst/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rostokąt 45"/>
          <p:cNvSpPr/>
          <p:nvPr/>
        </p:nvSpPr>
        <p:spPr>
          <a:xfrm>
            <a:off x="2363372" y="3277772"/>
            <a:ext cx="478301" cy="5205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Prostokąt 44"/>
          <p:cNvSpPr/>
          <p:nvPr/>
        </p:nvSpPr>
        <p:spPr>
          <a:xfrm>
            <a:off x="1026942" y="3277774"/>
            <a:ext cx="464235" cy="520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25</a:t>
            </a:fld>
            <a:endParaRPr lang="pl-PL"/>
          </a:p>
        </p:txBody>
      </p:sp>
      <p:grpSp>
        <p:nvGrpSpPr>
          <p:cNvPr id="3" name="Grupa 32"/>
          <p:cNvGrpSpPr/>
          <p:nvPr/>
        </p:nvGrpSpPr>
        <p:grpSpPr>
          <a:xfrm>
            <a:off x="689628" y="298958"/>
            <a:ext cx="5134396" cy="2242673"/>
            <a:chOff x="1274445" y="4181642"/>
            <a:chExt cx="5134396" cy="2242673"/>
          </a:xfrm>
        </p:grpSpPr>
        <p:grpSp>
          <p:nvGrpSpPr>
            <p:cNvPr id="4" name="Grupa 2"/>
            <p:cNvGrpSpPr/>
            <p:nvPr/>
          </p:nvGrpSpPr>
          <p:grpSpPr>
            <a:xfrm>
              <a:off x="1274445" y="4405312"/>
              <a:ext cx="2594610" cy="2019003"/>
              <a:chOff x="5663565" y="671512"/>
              <a:chExt cx="2594610" cy="2019003"/>
            </a:xfrm>
          </p:grpSpPr>
          <p:cxnSp>
            <p:nvCxnSpPr>
              <p:cNvPr id="7" name="Łącznik prosty 3"/>
              <p:cNvCxnSpPr/>
              <p:nvPr/>
            </p:nvCxnSpPr>
            <p:spPr>
              <a:xfrm rot="5400000">
                <a:off x="5998369" y="1494631"/>
                <a:ext cx="1644650" cy="1588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Łącznik prosty 7"/>
              <p:cNvCxnSpPr/>
              <p:nvPr/>
            </p:nvCxnSpPr>
            <p:spPr>
              <a:xfrm rot="5400000">
                <a:off x="6417469" y="1494631"/>
                <a:ext cx="1644650" cy="1588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Łącznik prosty 8"/>
              <p:cNvCxnSpPr/>
              <p:nvPr/>
            </p:nvCxnSpPr>
            <p:spPr>
              <a:xfrm>
                <a:off x="6813550" y="671512"/>
                <a:ext cx="444500" cy="1588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Łącznik prosty 9"/>
              <p:cNvCxnSpPr/>
              <p:nvPr/>
            </p:nvCxnSpPr>
            <p:spPr>
              <a:xfrm>
                <a:off x="6813550" y="2317750"/>
                <a:ext cx="444500" cy="1588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Łącznik prosty 10"/>
              <p:cNvCxnSpPr/>
              <p:nvPr/>
            </p:nvCxnSpPr>
            <p:spPr>
              <a:xfrm>
                <a:off x="6266108" y="1466850"/>
                <a:ext cx="13716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11"/>
              <p:cNvCxnSpPr/>
              <p:nvPr/>
            </p:nvCxnSpPr>
            <p:spPr>
              <a:xfrm>
                <a:off x="6477000" y="1333500"/>
                <a:ext cx="333375" cy="1588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Łącznik prosty 12"/>
              <p:cNvCxnSpPr/>
              <p:nvPr/>
            </p:nvCxnSpPr>
            <p:spPr>
              <a:xfrm>
                <a:off x="6486525" y="1590675"/>
                <a:ext cx="333375" cy="1588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Dowolny kształt 13"/>
              <p:cNvSpPr/>
              <p:nvPr/>
            </p:nvSpPr>
            <p:spPr>
              <a:xfrm>
                <a:off x="6464718" y="1322806"/>
                <a:ext cx="31751" cy="266700"/>
              </a:xfrm>
              <a:custGeom>
                <a:avLst/>
                <a:gdLst>
                  <a:gd name="connsiteX0" fmla="*/ 11113 w 31751"/>
                  <a:gd name="connsiteY0" fmla="*/ 0 h 266700"/>
                  <a:gd name="connsiteX1" fmla="*/ 30163 w 31751"/>
                  <a:gd name="connsiteY1" fmla="*/ 66675 h 266700"/>
                  <a:gd name="connsiteX2" fmla="*/ 20638 w 31751"/>
                  <a:gd name="connsiteY2" fmla="*/ 85725 h 266700"/>
                  <a:gd name="connsiteX3" fmla="*/ 1588 w 31751"/>
                  <a:gd name="connsiteY3" fmla="*/ 114300 h 266700"/>
                  <a:gd name="connsiteX4" fmla="*/ 11113 w 31751"/>
                  <a:gd name="connsiteY4" fmla="*/ 133350 h 266700"/>
                  <a:gd name="connsiteX5" fmla="*/ 20638 w 31751"/>
                  <a:gd name="connsiteY5" fmla="*/ 133350 h 266700"/>
                  <a:gd name="connsiteX6" fmla="*/ 20638 w 31751"/>
                  <a:gd name="connsiteY6" fmla="*/ 180975 h 266700"/>
                  <a:gd name="connsiteX7" fmla="*/ 20638 w 31751"/>
                  <a:gd name="connsiteY7" fmla="*/ 209550 h 266700"/>
                  <a:gd name="connsiteX8" fmla="*/ 30163 w 31751"/>
                  <a:gd name="connsiteY8" fmla="*/ 219075 h 266700"/>
                  <a:gd name="connsiteX9" fmla="*/ 30163 w 31751"/>
                  <a:gd name="connsiteY9" fmla="*/ 247650 h 266700"/>
                  <a:gd name="connsiteX10" fmla="*/ 30163 w 31751"/>
                  <a:gd name="connsiteY10" fmla="*/ 266700 h 266700"/>
                  <a:gd name="connsiteX11" fmla="*/ 30163 w 31751"/>
                  <a:gd name="connsiteY11" fmla="*/ 24765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51" h="266700">
                    <a:moveTo>
                      <a:pt x="11113" y="0"/>
                    </a:moveTo>
                    <a:cubicBezTo>
                      <a:pt x="19844" y="26194"/>
                      <a:pt x="28576" y="52388"/>
                      <a:pt x="30163" y="66675"/>
                    </a:cubicBezTo>
                    <a:cubicBezTo>
                      <a:pt x="31750" y="80962"/>
                      <a:pt x="25401" y="77788"/>
                      <a:pt x="20638" y="85725"/>
                    </a:cubicBezTo>
                    <a:cubicBezTo>
                      <a:pt x="15876" y="93663"/>
                      <a:pt x="3176" y="106362"/>
                      <a:pt x="1588" y="114300"/>
                    </a:cubicBezTo>
                    <a:cubicBezTo>
                      <a:pt x="0" y="122238"/>
                      <a:pt x="7938" y="130175"/>
                      <a:pt x="11113" y="133350"/>
                    </a:cubicBezTo>
                    <a:cubicBezTo>
                      <a:pt x="14288" y="136525"/>
                      <a:pt x="19050" y="125412"/>
                      <a:pt x="20638" y="133350"/>
                    </a:cubicBezTo>
                    <a:cubicBezTo>
                      <a:pt x="22226" y="141288"/>
                      <a:pt x="20638" y="180975"/>
                      <a:pt x="20638" y="180975"/>
                    </a:cubicBezTo>
                    <a:cubicBezTo>
                      <a:pt x="20638" y="193675"/>
                      <a:pt x="19051" y="203200"/>
                      <a:pt x="20638" y="209550"/>
                    </a:cubicBezTo>
                    <a:cubicBezTo>
                      <a:pt x="22226" y="215900"/>
                      <a:pt x="28576" y="212725"/>
                      <a:pt x="30163" y="219075"/>
                    </a:cubicBezTo>
                    <a:cubicBezTo>
                      <a:pt x="31751" y="225425"/>
                      <a:pt x="30163" y="247650"/>
                      <a:pt x="30163" y="247650"/>
                    </a:cubicBezTo>
                    <a:lnTo>
                      <a:pt x="30163" y="266700"/>
                    </a:lnTo>
                    <a:lnTo>
                      <a:pt x="30163" y="247650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" name="Łącznik prosty 14"/>
              <p:cNvCxnSpPr/>
              <p:nvPr/>
            </p:nvCxnSpPr>
            <p:spPr>
              <a:xfrm>
                <a:off x="6543675" y="1285875"/>
                <a:ext cx="219075" cy="1588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6553200" y="1638300"/>
                <a:ext cx="219075" cy="1588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Łącznik prosty 16"/>
              <p:cNvCxnSpPr/>
              <p:nvPr/>
            </p:nvCxnSpPr>
            <p:spPr>
              <a:xfrm>
                <a:off x="6543675" y="1238250"/>
                <a:ext cx="219075" cy="1588"/>
              </a:xfrm>
              <a:prstGeom prst="line">
                <a:avLst/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17"/>
              <p:cNvCxnSpPr/>
              <p:nvPr/>
            </p:nvCxnSpPr>
            <p:spPr>
              <a:xfrm>
                <a:off x="6553200" y="1695450"/>
                <a:ext cx="219075" cy="1588"/>
              </a:xfrm>
              <a:prstGeom prst="line">
                <a:avLst/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Łuk 18"/>
              <p:cNvSpPr/>
              <p:nvPr/>
            </p:nvSpPr>
            <p:spPr>
              <a:xfrm rot="5400000">
                <a:off x="6015040" y="1414464"/>
                <a:ext cx="438146" cy="123825"/>
              </a:xfrm>
              <a:prstGeom prst="arc">
                <a:avLst>
                  <a:gd name="adj1" fmla="val 19233890"/>
                  <a:gd name="adj2" fmla="val 13649340"/>
                </a:avLst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Łuk 19"/>
              <p:cNvSpPr/>
              <p:nvPr/>
            </p:nvSpPr>
            <p:spPr>
              <a:xfrm>
                <a:off x="7324725" y="1038225"/>
                <a:ext cx="171450" cy="857250"/>
              </a:xfrm>
              <a:prstGeom prst="arc">
                <a:avLst>
                  <a:gd name="adj1" fmla="val 4258954"/>
                  <a:gd name="adj2" fmla="val 0"/>
                </a:avLst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ole tekstowe 20"/>
              <p:cNvSpPr txBox="1"/>
              <p:nvPr/>
            </p:nvSpPr>
            <p:spPr>
              <a:xfrm>
                <a:off x="7534275" y="2228850"/>
                <a:ext cx="48577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pl-PL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pole tekstowe 21"/>
              <p:cNvSpPr txBox="1"/>
              <p:nvPr/>
            </p:nvSpPr>
            <p:spPr>
              <a:xfrm>
                <a:off x="5663565" y="904875"/>
                <a:ext cx="66675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pole tekstowe 22"/>
              <p:cNvSpPr txBox="1"/>
              <p:nvPr/>
            </p:nvSpPr>
            <p:spPr>
              <a:xfrm>
                <a:off x="7496175" y="1438275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pl-PL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op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4" name="Łącznik prosty 23"/>
              <p:cNvCxnSpPr/>
              <p:nvPr/>
            </p:nvCxnSpPr>
            <p:spPr>
              <a:xfrm>
                <a:off x="7181850" y="2190750"/>
                <a:ext cx="381000" cy="2689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pole tekstowe 4"/>
            <p:cNvSpPr txBox="1"/>
            <p:nvPr/>
          </p:nvSpPr>
          <p:spPr>
            <a:xfrm>
              <a:off x="3507903" y="4181642"/>
              <a:ext cx="29009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smtClean="0"/>
                <a:t>oś koła 1 (i wałka silnika) </a:t>
              </a:r>
              <a:endParaRPr lang="pl-PL" sz="2000" dirty="0"/>
            </a:p>
          </p:txBody>
        </p:sp>
        <p:cxnSp>
          <p:nvCxnSpPr>
            <p:cNvPr id="6" name="Łącznik prosty 5"/>
            <p:cNvCxnSpPr/>
            <p:nvPr/>
          </p:nvCxnSpPr>
          <p:spPr>
            <a:xfrm rot="5400000" flipH="1" flipV="1">
              <a:off x="3114843" y="4601410"/>
              <a:ext cx="673769" cy="5186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3" name="Grupa 32"/>
          <p:cNvGrpSpPr/>
          <p:nvPr/>
        </p:nvGrpSpPr>
        <p:grpSpPr>
          <a:xfrm>
            <a:off x="4165833" y="1392703"/>
            <a:ext cx="2656998" cy="794050"/>
            <a:chOff x="4165833" y="1392703"/>
            <a:chExt cx="2656998" cy="794050"/>
          </a:xfrm>
        </p:grpSpPr>
        <p:sp>
          <p:nvSpPr>
            <p:cNvPr id="29" name="pole tekstowe 28"/>
            <p:cNvSpPr txBox="1"/>
            <p:nvPr/>
          </p:nvSpPr>
          <p:spPr>
            <a:xfrm>
              <a:off x="4403188" y="1463041"/>
              <a:ext cx="24196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/>
                <a:t>Model nominalny</a:t>
              </a:r>
              <a:endParaRPr lang="pl-PL" sz="2400" i="1" dirty="0"/>
            </a:p>
          </p:txBody>
        </p:sp>
        <p:sp>
          <p:nvSpPr>
            <p:cNvPr id="30" name="Dowolny kształt 29"/>
            <p:cNvSpPr/>
            <p:nvPr/>
          </p:nvSpPr>
          <p:spPr>
            <a:xfrm>
              <a:off x="4165833" y="1392703"/>
              <a:ext cx="2614795" cy="794050"/>
            </a:xfrm>
            <a:custGeom>
              <a:avLst/>
              <a:gdLst>
                <a:gd name="connsiteX0" fmla="*/ 1109552 w 2614795"/>
                <a:gd name="connsiteY0" fmla="*/ 14068 h 794050"/>
                <a:gd name="connsiteX1" fmla="*/ 420235 w 2614795"/>
                <a:gd name="connsiteY1" fmla="*/ 28136 h 794050"/>
                <a:gd name="connsiteX2" fmla="*/ 335829 w 2614795"/>
                <a:gd name="connsiteY2" fmla="*/ 56271 h 794050"/>
                <a:gd name="connsiteX3" fmla="*/ 293625 w 2614795"/>
                <a:gd name="connsiteY3" fmla="*/ 70339 h 794050"/>
                <a:gd name="connsiteX4" fmla="*/ 167016 w 2614795"/>
                <a:gd name="connsiteY4" fmla="*/ 140677 h 794050"/>
                <a:gd name="connsiteX5" fmla="*/ 68542 w 2614795"/>
                <a:gd name="connsiteY5" fmla="*/ 211016 h 794050"/>
                <a:gd name="connsiteX6" fmla="*/ 54475 w 2614795"/>
                <a:gd name="connsiteY6" fmla="*/ 379828 h 794050"/>
                <a:gd name="connsiteX7" fmla="*/ 138881 w 2614795"/>
                <a:gd name="connsiteY7" fmla="*/ 407963 h 794050"/>
                <a:gd name="connsiteX8" fmla="*/ 181084 w 2614795"/>
                <a:gd name="connsiteY8" fmla="*/ 436099 h 794050"/>
                <a:gd name="connsiteX9" fmla="*/ 223287 w 2614795"/>
                <a:gd name="connsiteY9" fmla="*/ 478302 h 794050"/>
                <a:gd name="connsiteX10" fmla="*/ 307693 w 2614795"/>
                <a:gd name="connsiteY10" fmla="*/ 506437 h 794050"/>
                <a:gd name="connsiteX11" fmla="*/ 476505 w 2614795"/>
                <a:gd name="connsiteY11" fmla="*/ 534573 h 794050"/>
                <a:gd name="connsiteX12" fmla="*/ 518709 w 2614795"/>
                <a:gd name="connsiteY12" fmla="*/ 548640 h 794050"/>
                <a:gd name="connsiteX13" fmla="*/ 589047 w 2614795"/>
                <a:gd name="connsiteY13" fmla="*/ 590843 h 794050"/>
                <a:gd name="connsiteX14" fmla="*/ 631250 w 2614795"/>
                <a:gd name="connsiteY14" fmla="*/ 618979 h 794050"/>
                <a:gd name="connsiteX15" fmla="*/ 2474118 w 2614795"/>
                <a:gd name="connsiteY15" fmla="*/ 590843 h 794050"/>
                <a:gd name="connsiteX16" fmla="*/ 2516321 w 2614795"/>
                <a:gd name="connsiteY16" fmla="*/ 548640 h 794050"/>
                <a:gd name="connsiteX17" fmla="*/ 2558524 w 2614795"/>
                <a:gd name="connsiteY17" fmla="*/ 534573 h 794050"/>
                <a:gd name="connsiteX18" fmla="*/ 2586659 w 2614795"/>
                <a:gd name="connsiteY18" fmla="*/ 492370 h 794050"/>
                <a:gd name="connsiteX19" fmla="*/ 2614795 w 2614795"/>
                <a:gd name="connsiteY19" fmla="*/ 464234 h 794050"/>
                <a:gd name="connsiteX20" fmla="*/ 2600727 w 2614795"/>
                <a:gd name="connsiteY20" fmla="*/ 295422 h 794050"/>
                <a:gd name="connsiteX21" fmla="*/ 2586659 w 2614795"/>
                <a:gd name="connsiteY21" fmla="*/ 253219 h 794050"/>
                <a:gd name="connsiteX22" fmla="*/ 2516321 w 2614795"/>
                <a:gd name="connsiteY22" fmla="*/ 196948 h 794050"/>
                <a:gd name="connsiteX23" fmla="*/ 2488185 w 2614795"/>
                <a:gd name="connsiteY23" fmla="*/ 168813 h 794050"/>
                <a:gd name="connsiteX24" fmla="*/ 2431915 w 2614795"/>
                <a:gd name="connsiteY24" fmla="*/ 154745 h 794050"/>
                <a:gd name="connsiteX25" fmla="*/ 2249035 w 2614795"/>
                <a:gd name="connsiteY25" fmla="*/ 112542 h 794050"/>
                <a:gd name="connsiteX26" fmla="*/ 1883275 w 2614795"/>
                <a:gd name="connsiteY26" fmla="*/ 84407 h 794050"/>
                <a:gd name="connsiteX27" fmla="*/ 1770733 w 2614795"/>
                <a:gd name="connsiteY27" fmla="*/ 70339 h 794050"/>
                <a:gd name="connsiteX28" fmla="*/ 1404973 w 2614795"/>
                <a:gd name="connsiteY28" fmla="*/ 28136 h 794050"/>
                <a:gd name="connsiteX29" fmla="*/ 1362770 w 2614795"/>
                <a:gd name="connsiteY29" fmla="*/ 14068 h 794050"/>
                <a:gd name="connsiteX30" fmla="*/ 1039213 w 2614795"/>
                <a:gd name="connsiteY30" fmla="*/ 0 h 79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14795" h="794050">
                  <a:moveTo>
                    <a:pt x="1109552" y="14068"/>
                  </a:moveTo>
                  <a:cubicBezTo>
                    <a:pt x="879780" y="18757"/>
                    <a:pt x="649714" y="15619"/>
                    <a:pt x="420235" y="28136"/>
                  </a:cubicBezTo>
                  <a:cubicBezTo>
                    <a:pt x="390622" y="29751"/>
                    <a:pt x="363964" y="46893"/>
                    <a:pt x="335829" y="56271"/>
                  </a:cubicBezTo>
                  <a:lnTo>
                    <a:pt x="293625" y="70339"/>
                  </a:lnTo>
                  <a:cubicBezTo>
                    <a:pt x="240557" y="88029"/>
                    <a:pt x="215386" y="92307"/>
                    <a:pt x="167016" y="140677"/>
                  </a:cubicBezTo>
                  <a:cubicBezTo>
                    <a:pt x="100260" y="207433"/>
                    <a:pt x="135910" y="188559"/>
                    <a:pt x="68542" y="211016"/>
                  </a:cubicBezTo>
                  <a:cubicBezTo>
                    <a:pt x="32198" y="265532"/>
                    <a:pt x="0" y="294225"/>
                    <a:pt x="54475" y="379828"/>
                  </a:cubicBezTo>
                  <a:cubicBezTo>
                    <a:pt x="70397" y="404849"/>
                    <a:pt x="138881" y="407963"/>
                    <a:pt x="138881" y="407963"/>
                  </a:cubicBezTo>
                  <a:cubicBezTo>
                    <a:pt x="152949" y="417342"/>
                    <a:pt x="168095" y="425275"/>
                    <a:pt x="181084" y="436099"/>
                  </a:cubicBezTo>
                  <a:cubicBezTo>
                    <a:pt x="196367" y="448835"/>
                    <a:pt x="205896" y="468640"/>
                    <a:pt x="223287" y="478302"/>
                  </a:cubicBezTo>
                  <a:cubicBezTo>
                    <a:pt x="249212" y="492705"/>
                    <a:pt x="279558" y="497059"/>
                    <a:pt x="307693" y="506437"/>
                  </a:cubicBezTo>
                  <a:cubicBezTo>
                    <a:pt x="390183" y="533934"/>
                    <a:pt x="335150" y="518866"/>
                    <a:pt x="476505" y="534573"/>
                  </a:cubicBezTo>
                  <a:cubicBezTo>
                    <a:pt x="490573" y="539262"/>
                    <a:pt x="505993" y="541011"/>
                    <a:pt x="518709" y="548640"/>
                  </a:cubicBezTo>
                  <a:cubicBezTo>
                    <a:pt x="615263" y="606572"/>
                    <a:pt x="469490" y="550992"/>
                    <a:pt x="589047" y="590843"/>
                  </a:cubicBezTo>
                  <a:cubicBezTo>
                    <a:pt x="603115" y="600222"/>
                    <a:pt x="614343" y="618850"/>
                    <a:pt x="631250" y="618979"/>
                  </a:cubicBezTo>
                  <a:cubicBezTo>
                    <a:pt x="2364500" y="632210"/>
                    <a:pt x="1864510" y="794050"/>
                    <a:pt x="2474118" y="590843"/>
                  </a:cubicBezTo>
                  <a:cubicBezTo>
                    <a:pt x="2488186" y="576775"/>
                    <a:pt x="2499768" y="559675"/>
                    <a:pt x="2516321" y="548640"/>
                  </a:cubicBezTo>
                  <a:cubicBezTo>
                    <a:pt x="2528659" y="540415"/>
                    <a:pt x="2546945" y="543836"/>
                    <a:pt x="2558524" y="534573"/>
                  </a:cubicBezTo>
                  <a:cubicBezTo>
                    <a:pt x="2571726" y="524011"/>
                    <a:pt x="2576097" y="505572"/>
                    <a:pt x="2586659" y="492370"/>
                  </a:cubicBezTo>
                  <a:cubicBezTo>
                    <a:pt x="2594945" y="482013"/>
                    <a:pt x="2605416" y="473613"/>
                    <a:pt x="2614795" y="464234"/>
                  </a:cubicBezTo>
                  <a:cubicBezTo>
                    <a:pt x="2610106" y="407963"/>
                    <a:pt x="2608190" y="351392"/>
                    <a:pt x="2600727" y="295422"/>
                  </a:cubicBezTo>
                  <a:cubicBezTo>
                    <a:pt x="2598767" y="280723"/>
                    <a:pt x="2594288" y="265935"/>
                    <a:pt x="2586659" y="253219"/>
                  </a:cubicBezTo>
                  <a:cubicBezTo>
                    <a:pt x="2570981" y="227088"/>
                    <a:pt x="2538441" y="214644"/>
                    <a:pt x="2516321" y="196948"/>
                  </a:cubicBezTo>
                  <a:cubicBezTo>
                    <a:pt x="2505964" y="188663"/>
                    <a:pt x="2500048" y="174744"/>
                    <a:pt x="2488185" y="168813"/>
                  </a:cubicBezTo>
                  <a:cubicBezTo>
                    <a:pt x="2470892" y="160167"/>
                    <a:pt x="2450434" y="160301"/>
                    <a:pt x="2431915" y="154745"/>
                  </a:cubicBezTo>
                  <a:cubicBezTo>
                    <a:pt x="2291479" y="112614"/>
                    <a:pt x="2404342" y="134729"/>
                    <a:pt x="2249035" y="112542"/>
                  </a:cubicBezTo>
                  <a:cubicBezTo>
                    <a:pt x="2100780" y="63123"/>
                    <a:pt x="2248129" y="107946"/>
                    <a:pt x="1883275" y="84407"/>
                  </a:cubicBezTo>
                  <a:cubicBezTo>
                    <a:pt x="1845547" y="81973"/>
                    <a:pt x="1808247" y="75028"/>
                    <a:pt x="1770733" y="70339"/>
                  </a:cubicBezTo>
                  <a:cubicBezTo>
                    <a:pt x="1597244" y="12508"/>
                    <a:pt x="1715947" y="43684"/>
                    <a:pt x="1404973" y="28136"/>
                  </a:cubicBezTo>
                  <a:cubicBezTo>
                    <a:pt x="1390905" y="23447"/>
                    <a:pt x="1377555" y="15205"/>
                    <a:pt x="1362770" y="14068"/>
                  </a:cubicBezTo>
                  <a:cubicBezTo>
                    <a:pt x="1255134" y="5788"/>
                    <a:pt x="1039213" y="0"/>
                    <a:pt x="1039213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2" name="Wygięta strzałka 31"/>
          <p:cNvSpPr/>
          <p:nvPr/>
        </p:nvSpPr>
        <p:spPr>
          <a:xfrm rot="10800000">
            <a:off x="7469944" y="0"/>
            <a:ext cx="1069143" cy="1941342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cxnSp>
        <p:nvCxnSpPr>
          <p:cNvPr id="35" name="Łącznik prosty ze strzałką 34"/>
          <p:cNvCxnSpPr>
            <a:stCxn id="30" idx="5"/>
          </p:cNvCxnSpPr>
          <p:nvPr/>
        </p:nvCxnSpPr>
        <p:spPr>
          <a:xfrm flipH="1" flipV="1">
            <a:off x="3305908" y="1350498"/>
            <a:ext cx="928467" cy="25322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rot="5400000" flipH="1" flipV="1">
            <a:off x="4754880" y="1294228"/>
            <a:ext cx="196948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/>
          <p:cNvSpPr txBox="1"/>
          <p:nvPr/>
        </p:nvSpPr>
        <p:spPr>
          <a:xfrm>
            <a:off x="3770128" y="886266"/>
            <a:ext cx="278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założenia upraszczające</a:t>
            </a:r>
            <a:endParaRPr lang="pl-PL" sz="2000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4867422" y="3235572"/>
            <a:ext cx="289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/>
              <a:t>Model matematyczny</a:t>
            </a:r>
            <a:endParaRPr lang="pl-PL" sz="2400" i="1" dirty="0"/>
          </a:p>
        </p:txBody>
      </p:sp>
      <p:sp>
        <p:nvSpPr>
          <p:cNvPr id="42" name="Dowolny kształt 41"/>
          <p:cNvSpPr/>
          <p:nvPr/>
        </p:nvSpPr>
        <p:spPr>
          <a:xfrm>
            <a:off x="4810370" y="3123028"/>
            <a:ext cx="3236350" cy="661181"/>
          </a:xfrm>
          <a:custGeom>
            <a:avLst/>
            <a:gdLst>
              <a:gd name="connsiteX0" fmla="*/ 1055858 w 3236350"/>
              <a:gd name="connsiteY0" fmla="*/ 28135 h 661181"/>
              <a:gd name="connsiteX1" fmla="*/ 394676 w 3236350"/>
              <a:gd name="connsiteY1" fmla="*/ 42203 h 661181"/>
              <a:gd name="connsiteX2" fmla="*/ 127390 w 3236350"/>
              <a:gd name="connsiteY2" fmla="*/ 56270 h 661181"/>
              <a:gd name="connsiteX3" fmla="*/ 71119 w 3236350"/>
              <a:gd name="connsiteY3" fmla="*/ 112541 h 661181"/>
              <a:gd name="connsiteX4" fmla="*/ 14848 w 3236350"/>
              <a:gd name="connsiteY4" fmla="*/ 196947 h 661181"/>
              <a:gd name="connsiteX5" fmla="*/ 28916 w 3236350"/>
              <a:gd name="connsiteY5" fmla="*/ 506437 h 661181"/>
              <a:gd name="connsiteX6" fmla="*/ 113322 w 3236350"/>
              <a:gd name="connsiteY6" fmla="*/ 534572 h 661181"/>
              <a:gd name="connsiteX7" fmla="*/ 197728 w 3236350"/>
              <a:gd name="connsiteY7" fmla="*/ 562707 h 661181"/>
              <a:gd name="connsiteX8" fmla="*/ 239932 w 3236350"/>
              <a:gd name="connsiteY8" fmla="*/ 576775 h 661181"/>
              <a:gd name="connsiteX9" fmla="*/ 282135 w 3236350"/>
              <a:gd name="connsiteY9" fmla="*/ 604910 h 661181"/>
              <a:gd name="connsiteX10" fmla="*/ 352473 w 3236350"/>
              <a:gd name="connsiteY10" fmla="*/ 618978 h 661181"/>
              <a:gd name="connsiteX11" fmla="*/ 746368 w 3236350"/>
              <a:gd name="connsiteY11" fmla="*/ 633046 h 661181"/>
              <a:gd name="connsiteX12" fmla="*/ 1140264 w 3236350"/>
              <a:gd name="connsiteY12" fmla="*/ 661181 h 661181"/>
              <a:gd name="connsiteX13" fmla="*/ 2814319 w 3236350"/>
              <a:gd name="connsiteY13" fmla="*/ 647114 h 661181"/>
              <a:gd name="connsiteX14" fmla="*/ 2884658 w 3236350"/>
              <a:gd name="connsiteY14" fmla="*/ 604910 h 661181"/>
              <a:gd name="connsiteX15" fmla="*/ 2969064 w 3236350"/>
              <a:gd name="connsiteY15" fmla="*/ 562707 h 661181"/>
              <a:gd name="connsiteX16" fmla="*/ 3067538 w 3236350"/>
              <a:gd name="connsiteY16" fmla="*/ 506437 h 661181"/>
              <a:gd name="connsiteX17" fmla="*/ 3123808 w 3236350"/>
              <a:gd name="connsiteY17" fmla="*/ 492369 h 661181"/>
              <a:gd name="connsiteX18" fmla="*/ 3236350 w 3236350"/>
              <a:gd name="connsiteY18" fmla="*/ 393895 h 661181"/>
              <a:gd name="connsiteX19" fmla="*/ 3194147 w 3236350"/>
              <a:gd name="connsiteY19" fmla="*/ 351692 h 661181"/>
              <a:gd name="connsiteX20" fmla="*/ 3137876 w 3236350"/>
              <a:gd name="connsiteY20" fmla="*/ 281354 h 661181"/>
              <a:gd name="connsiteX21" fmla="*/ 3053470 w 3236350"/>
              <a:gd name="connsiteY21" fmla="*/ 225083 h 661181"/>
              <a:gd name="connsiteX22" fmla="*/ 2983132 w 3236350"/>
              <a:gd name="connsiteY22" fmla="*/ 168812 h 661181"/>
              <a:gd name="connsiteX23" fmla="*/ 2940928 w 3236350"/>
              <a:gd name="connsiteY23" fmla="*/ 154744 h 661181"/>
              <a:gd name="connsiteX24" fmla="*/ 2898725 w 3236350"/>
              <a:gd name="connsiteY24" fmla="*/ 126609 h 661181"/>
              <a:gd name="connsiteX25" fmla="*/ 2800252 w 3236350"/>
              <a:gd name="connsiteY25" fmla="*/ 98474 h 661181"/>
              <a:gd name="connsiteX26" fmla="*/ 1674836 w 3236350"/>
              <a:gd name="connsiteY26" fmla="*/ 84406 h 661181"/>
              <a:gd name="connsiteX27" fmla="*/ 1632633 w 3236350"/>
              <a:gd name="connsiteY27" fmla="*/ 70338 h 661181"/>
              <a:gd name="connsiteX28" fmla="*/ 1252805 w 3236350"/>
              <a:gd name="connsiteY28" fmla="*/ 28135 h 661181"/>
              <a:gd name="connsiteX29" fmla="*/ 1154332 w 3236350"/>
              <a:gd name="connsiteY29" fmla="*/ 0 h 661181"/>
              <a:gd name="connsiteX30" fmla="*/ 1069925 w 3236350"/>
              <a:gd name="connsiteY30" fmla="*/ 14067 h 661181"/>
              <a:gd name="connsiteX31" fmla="*/ 1055858 w 3236350"/>
              <a:gd name="connsiteY31" fmla="*/ 28135 h 66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236350" h="661181">
                <a:moveTo>
                  <a:pt x="1055858" y="28135"/>
                </a:moveTo>
                <a:cubicBezTo>
                  <a:pt x="943317" y="32824"/>
                  <a:pt x="615019" y="35526"/>
                  <a:pt x="394676" y="42203"/>
                </a:cubicBezTo>
                <a:cubicBezTo>
                  <a:pt x="305498" y="44905"/>
                  <a:pt x="214572" y="37317"/>
                  <a:pt x="127390" y="56270"/>
                </a:cubicBezTo>
                <a:cubicBezTo>
                  <a:pt x="101469" y="61905"/>
                  <a:pt x="85833" y="90470"/>
                  <a:pt x="71119" y="112541"/>
                </a:cubicBezTo>
                <a:lnTo>
                  <a:pt x="14848" y="196947"/>
                </a:lnTo>
                <a:cubicBezTo>
                  <a:pt x="19537" y="300110"/>
                  <a:pt x="0" y="407298"/>
                  <a:pt x="28916" y="506437"/>
                </a:cubicBezTo>
                <a:cubicBezTo>
                  <a:pt x="37220" y="534908"/>
                  <a:pt x="85187" y="525194"/>
                  <a:pt x="113322" y="534572"/>
                </a:cubicBezTo>
                <a:lnTo>
                  <a:pt x="197728" y="562707"/>
                </a:lnTo>
                <a:cubicBezTo>
                  <a:pt x="211796" y="567396"/>
                  <a:pt x="227594" y="568549"/>
                  <a:pt x="239932" y="576775"/>
                </a:cubicBezTo>
                <a:cubicBezTo>
                  <a:pt x="254000" y="586153"/>
                  <a:pt x="266304" y="598973"/>
                  <a:pt x="282135" y="604910"/>
                </a:cubicBezTo>
                <a:cubicBezTo>
                  <a:pt x="304523" y="613306"/>
                  <a:pt x="328606" y="617532"/>
                  <a:pt x="352473" y="618978"/>
                </a:cubicBezTo>
                <a:cubicBezTo>
                  <a:pt x="483614" y="626926"/>
                  <a:pt x="615070" y="628357"/>
                  <a:pt x="746368" y="633046"/>
                </a:cubicBezTo>
                <a:cubicBezTo>
                  <a:pt x="891837" y="649209"/>
                  <a:pt x="977260" y="661181"/>
                  <a:pt x="1140264" y="661181"/>
                </a:cubicBezTo>
                <a:lnTo>
                  <a:pt x="2814319" y="647114"/>
                </a:lnTo>
                <a:cubicBezTo>
                  <a:pt x="2924622" y="610346"/>
                  <a:pt x="2796380" y="660084"/>
                  <a:pt x="2884658" y="604910"/>
                </a:cubicBezTo>
                <a:cubicBezTo>
                  <a:pt x="2911333" y="588238"/>
                  <a:pt x="2941566" y="577983"/>
                  <a:pt x="2969064" y="562707"/>
                </a:cubicBezTo>
                <a:cubicBezTo>
                  <a:pt x="3025578" y="531311"/>
                  <a:pt x="3000037" y="531750"/>
                  <a:pt x="3067538" y="506437"/>
                </a:cubicBezTo>
                <a:cubicBezTo>
                  <a:pt x="3085641" y="499648"/>
                  <a:pt x="3105051" y="497058"/>
                  <a:pt x="3123808" y="492369"/>
                </a:cubicBezTo>
                <a:cubicBezTo>
                  <a:pt x="3222283" y="426720"/>
                  <a:pt x="3189458" y="464234"/>
                  <a:pt x="3236350" y="393895"/>
                </a:cubicBezTo>
                <a:cubicBezTo>
                  <a:pt x="3222282" y="379827"/>
                  <a:pt x="3206883" y="366976"/>
                  <a:pt x="3194147" y="351692"/>
                </a:cubicBezTo>
                <a:cubicBezTo>
                  <a:pt x="3163381" y="314773"/>
                  <a:pt x="3174260" y="308642"/>
                  <a:pt x="3137876" y="281354"/>
                </a:cubicBezTo>
                <a:cubicBezTo>
                  <a:pt x="3110824" y="261065"/>
                  <a:pt x="3077380" y="248994"/>
                  <a:pt x="3053470" y="225083"/>
                </a:cubicBezTo>
                <a:cubicBezTo>
                  <a:pt x="3027300" y="198912"/>
                  <a:pt x="3018626" y="186559"/>
                  <a:pt x="2983132" y="168812"/>
                </a:cubicBezTo>
                <a:cubicBezTo>
                  <a:pt x="2969869" y="162180"/>
                  <a:pt x="2954191" y="161376"/>
                  <a:pt x="2940928" y="154744"/>
                </a:cubicBezTo>
                <a:cubicBezTo>
                  <a:pt x="2925806" y="147183"/>
                  <a:pt x="2913847" y="134170"/>
                  <a:pt x="2898725" y="126609"/>
                </a:cubicBezTo>
                <a:cubicBezTo>
                  <a:pt x="2885110" y="119801"/>
                  <a:pt x="2809720" y="98699"/>
                  <a:pt x="2800252" y="98474"/>
                </a:cubicBezTo>
                <a:cubicBezTo>
                  <a:pt x="2425190" y="89544"/>
                  <a:pt x="2049975" y="89095"/>
                  <a:pt x="1674836" y="84406"/>
                </a:cubicBezTo>
                <a:cubicBezTo>
                  <a:pt x="1660768" y="79717"/>
                  <a:pt x="1646939" y="74240"/>
                  <a:pt x="1632633" y="70338"/>
                </a:cubicBezTo>
                <a:cubicBezTo>
                  <a:pt x="1454098" y="21647"/>
                  <a:pt x="1511265" y="41738"/>
                  <a:pt x="1252805" y="28135"/>
                </a:cubicBezTo>
                <a:cubicBezTo>
                  <a:pt x="1232902" y="21500"/>
                  <a:pt x="1171999" y="0"/>
                  <a:pt x="1154332" y="0"/>
                </a:cubicBezTo>
                <a:cubicBezTo>
                  <a:pt x="1125808" y="0"/>
                  <a:pt x="1098307" y="11229"/>
                  <a:pt x="1069925" y="14067"/>
                </a:cubicBezTo>
                <a:cubicBezTo>
                  <a:pt x="1051261" y="15933"/>
                  <a:pt x="1168399" y="23446"/>
                  <a:pt x="1055858" y="28135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4" name="Łącznik prosty ze strzałką 43"/>
          <p:cNvCxnSpPr/>
          <p:nvPr/>
        </p:nvCxnSpPr>
        <p:spPr>
          <a:xfrm rot="10800000" flipV="1">
            <a:off x="4248443" y="3474720"/>
            <a:ext cx="548640" cy="1406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rostokąt 46"/>
          <p:cNvSpPr/>
          <p:nvPr/>
        </p:nvSpPr>
        <p:spPr>
          <a:xfrm>
            <a:off x="3134751" y="3303563"/>
            <a:ext cx="719796" cy="5205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7280" y="3158207"/>
            <a:ext cx="2724150" cy="76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9006" y="4615376"/>
            <a:ext cx="2554088" cy="800686"/>
          </a:xfrm>
          <a:prstGeom prst="rect">
            <a:avLst/>
          </a:prstGeom>
          <a:noFill/>
        </p:spPr>
      </p:pic>
      <p:cxnSp>
        <p:nvCxnSpPr>
          <p:cNvPr id="50" name="Łącznik prosty ze strzałką 49"/>
          <p:cNvCxnSpPr/>
          <p:nvPr/>
        </p:nvCxnSpPr>
        <p:spPr>
          <a:xfrm rot="16200000" flipV="1">
            <a:off x="2208628" y="4248443"/>
            <a:ext cx="900332" cy="11254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Strzałka zakrzywiona w prawo 53"/>
          <p:cNvSpPr/>
          <p:nvPr/>
        </p:nvSpPr>
        <p:spPr>
          <a:xfrm rot="21311125">
            <a:off x="253218" y="3854548"/>
            <a:ext cx="590844" cy="2067950"/>
          </a:xfrm>
          <a:prstGeom prst="curvedRightArrow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5" name="Strzałka w prawo 54"/>
          <p:cNvSpPr/>
          <p:nvPr/>
        </p:nvSpPr>
        <p:spPr>
          <a:xfrm>
            <a:off x="4459458" y="5753686"/>
            <a:ext cx="506437" cy="484632"/>
          </a:xfrm>
          <a:prstGeom prst="rightArrow">
            <a:avLst/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7274" y="5615007"/>
            <a:ext cx="2868490" cy="714375"/>
          </a:xfrm>
          <a:prstGeom prst="rect">
            <a:avLst/>
          </a:prstGeom>
          <a:noFill/>
        </p:spPr>
      </p:pic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0641" y="5615025"/>
            <a:ext cx="2714648" cy="717285"/>
          </a:xfrm>
          <a:prstGeom prst="rect">
            <a:avLst/>
          </a:prstGeom>
          <a:noFill/>
        </p:spPr>
      </p:pic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" name="Strzałka w prawo 55"/>
          <p:cNvSpPr/>
          <p:nvPr/>
        </p:nvSpPr>
        <p:spPr>
          <a:xfrm rot="5400000">
            <a:off x="6116193" y="6362466"/>
            <a:ext cx="506437" cy="484632"/>
          </a:xfrm>
          <a:prstGeom prst="rightArrow">
            <a:avLst/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raz 47" descr="E:\Documents and Settings\tadeusz\Ustawienia lokalne\Temporary Internet Files\Content.Word\Rys. 2.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0186" y="3529779"/>
            <a:ext cx="4495601" cy="322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26</a:t>
            </a:fld>
            <a:endParaRPr lang="pl-PL"/>
          </a:p>
        </p:txBody>
      </p:sp>
      <p:grpSp>
        <p:nvGrpSpPr>
          <p:cNvPr id="47" name="Grupa 46"/>
          <p:cNvGrpSpPr/>
          <p:nvPr/>
        </p:nvGrpSpPr>
        <p:grpSpPr>
          <a:xfrm>
            <a:off x="0" y="-1"/>
            <a:ext cx="9144000" cy="3404383"/>
            <a:chOff x="0" y="-1"/>
            <a:chExt cx="9144000" cy="3404383"/>
          </a:xfrm>
        </p:grpSpPr>
        <p:sp>
          <p:nvSpPr>
            <p:cNvPr id="3" name="pole tekstowe 2"/>
            <p:cNvSpPr txBox="1"/>
            <p:nvPr/>
          </p:nvSpPr>
          <p:spPr>
            <a:xfrm>
              <a:off x="323557" y="267287"/>
              <a:ext cx="5120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/>
                <a:t>Z warunku redukcji oporów ruchu</a:t>
              </a:r>
              <a:endParaRPr lang="pl-PL" sz="2400" dirty="0"/>
            </a:p>
          </p:txBody>
        </p:sp>
        <p:cxnSp>
          <p:nvCxnSpPr>
            <p:cNvPr id="6" name="Łącznik prosty ze strzałką 5"/>
            <p:cNvCxnSpPr/>
            <p:nvPr/>
          </p:nvCxnSpPr>
          <p:spPr>
            <a:xfrm rot="16200000" flipH="1">
              <a:off x="1927274" y="900332"/>
              <a:ext cx="379828" cy="1406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53251" name="Rectangle 3"/>
            <p:cNvSpPr>
              <a:spLocks noChangeArrowheads="1"/>
            </p:cNvSpPr>
            <p:nvPr/>
          </p:nvSpPr>
          <p:spPr bwMode="auto">
            <a:xfrm>
              <a:off x="0" y="90487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506437" y="2022351"/>
              <a:ext cx="4417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/>
                <a:t>Z warunku redukcji bezwładności</a:t>
              </a:r>
              <a:endParaRPr lang="pl-PL" sz="2400" dirty="0"/>
            </a:p>
          </p:txBody>
        </p:sp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53254" name="Rectangle 6"/>
            <p:cNvSpPr>
              <a:spLocks noChangeArrowheads="1"/>
            </p:cNvSpPr>
            <p:nvPr/>
          </p:nvSpPr>
          <p:spPr bwMode="auto">
            <a:xfrm>
              <a:off x="0" y="8763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0" y="86677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259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53260" name="Rectangle 12"/>
            <p:cNvSpPr>
              <a:spLocks noChangeArrowheads="1"/>
            </p:cNvSpPr>
            <p:nvPr/>
          </p:nvSpPr>
          <p:spPr bwMode="auto">
            <a:xfrm>
              <a:off x="0" y="86677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0" y="0"/>
              <a:ext cx="5092505" cy="3404382"/>
            </a:xfrm>
            <a:prstGeom prst="rect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36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899829" tIns="899829" rIns="899829" bIns="899829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grpSp>
          <p:nvGrpSpPr>
            <p:cNvPr id="28" name="Grupa 27"/>
            <p:cNvGrpSpPr/>
            <p:nvPr/>
          </p:nvGrpSpPr>
          <p:grpSpPr>
            <a:xfrm>
              <a:off x="1184410" y="1095787"/>
              <a:ext cx="2593209" cy="515346"/>
              <a:chOff x="1125416" y="1135116"/>
              <a:chExt cx="2593209" cy="515346"/>
            </a:xfrm>
          </p:grpSpPr>
          <p:pic>
            <p:nvPicPr>
              <p:cNvPr id="15361" name="Picture 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25416" y="1202787"/>
                <a:ext cx="2314575" cy="447675"/>
              </a:xfrm>
              <a:prstGeom prst="rect">
                <a:avLst/>
              </a:prstGeom>
              <a:noFill/>
            </p:spPr>
          </p:pic>
          <p:sp>
            <p:nvSpPr>
              <p:cNvPr id="27" name="pole tekstowe 26"/>
              <p:cNvSpPr txBox="1"/>
              <p:nvPr/>
            </p:nvSpPr>
            <p:spPr>
              <a:xfrm>
                <a:off x="2914584" y="1135116"/>
                <a:ext cx="80404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 err="1" smtClean="0"/>
                  <a:t>N·m</a:t>
                </a:r>
                <a:endParaRPr lang="pl-PL" sz="2400" dirty="0"/>
              </a:p>
            </p:txBody>
          </p:sp>
        </p:grpSp>
        <p:sp>
          <p:nvSpPr>
            <p:cNvPr id="29" name="pole tekstowe 28"/>
            <p:cNvSpPr txBox="1"/>
            <p:nvPr/>
          </p:nvSpPr>
          <p:spPr>
            <a:xfrm>
              <a:off x="1000125" y="2717091"/>
              <a:ext cx="241458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/>
                <a:t>I</a:t>
              </a:r>
              <a:r>
                <a:rPr lang="pl-PL" sz="2400" i="1" baseline="-25000" dirty="0" smtClean="0"/>
                <a:t>z</a:t>
              </a:r>
              <a:r>
                <a:rPr lang="pl-PL" sz="2400" baseline="-25000" dirty="0" smtClean="0"/>
                <a:t>3</a:t>
              </a:r>
              <a:r>
                <a:rPr lang="pl-PL" sz="2400" dirty="0" smtClean="0"/>
                <a:t> = 5,89 kg·m</a:t>
              </a:r>
              <a:r>
                <a:rPr lang="pl-PL" sz="2400" baseline="30000" dirty="0" smtClean="0"/>
                <a:t>2</a:t>
              </a:r>
              <a:endParaRPr lang="pl-PL" sz="2400" dirty="0"/>
            </a:p>
          </p:txBody>
        </p:sp>
        <p:cxnSp>
          <p:nvCxnSpPr>
            <p:cNvPr id="31" name="Łącznik prosty ze strzałką 30"/>
            <p:cNvCxnSpPr/>
            <p:nvPr/>
          </p:nvCxnSpPr>
          <p:spPr>
            <a:xfrm rot="16200000" flipH="1">
              <a:off x="1665336" y="2595782"/>
              <a:ext cx="379828" cy="1406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116740" name="Rectangle 4"/>
            <p:cNvSpPr>
              <a:spLocks noChangeArrowheads="1"/>
            </p:cNvSpPr>
            <p:nvPr/>
          </p:nvSpPr>
          <p:spPr bwMode="auto">
            <a:xfrm>
              <a:off x="0" y="8001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6744" name="Rectangle 8"/>
            <p:cNvSpPr>
              <a:spLocks noChangeArrowheads="1"/>
            </p:cNvSpPr>
            <p:nvPr/>
          </p:nvSpPr>
          <p:spPr bwMode="auto">
            <a:xfrm>
              <a:off x="0" y="8001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7" name="Grupa 36"/>
            <p:cNvGrpSpPr/>
            <p:nvPr/>
          </p:nvGrpSpPr>
          <p:grpSpPr>
            <a:xfrm>
              <a:off x="5715108" y="1762253"/>
              <a:ext cx="3207434" cy="784770"/>
              <a:chOff x="5538132" y="2165365"/>
              <a:chExt cx="3207434" cy="784770"/>
            </a:xfrm>
          </p:grpSpPr>
          <p:sp>
            <p:nvSpPr>
              <p:cNvPr id="33" name="Prostokąt 32"/>
              <p:cNvSpPr/>
              <p:nvPr/>
            </p:nvSpPr>
            <p:spPr>
              <a:xfrm>
                <a:off x="5538132" y="2165365"/>
                <a:ext cx="3207434" cy="759655"/>
              </a:xfrm>
              <a:prstGeom prst="rect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34" name="Picture 1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831891" y="2197660"/>
                <a:ext cx="2743200" cy="752475"/>
              </a:xfrm>
              <a:prstGeom prst="rect">
                <a:avLst/>
              </a:prstGeom>
              <a:noFill/>
            </p:spPr>
          </p:pic>
        </p:grpSp>
        <p:cxnSp>
          <p:nvCxnSpPr>
            <p:cNvPr id="40" name="Łącznik prosty ze strzałką 39"/>
            <p:cNvCxnSpPr/>
            <p:nvPr/>
          </p:nvCxnSpPr>
          <p:spPr>
            <a:xfrm rot="16200000" flipH="1">
              <a:off x="6553200" y="801328"/>
              <a:ext cx="1651819" cy="49161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Dowolny kształt 40"/>
            <p:cNvSpPr/>
            <p:nvPr/>
          </p:nvSpPr>
          <p:spPr>
            <a:xfrm>
              <a:off x="3824748" y="1042220"/>
              <a:ext cx="3500284" cy="275303"/>
            </a:xfrm>
            <a:custGeom>
              <a:avLst/>
              <a:gdLst>
                <a:gd name="connsiteX0" fmla="*/ 0 w 3500284"/>
                <a:gd name="connsiteY0" fmla="*/ 275303 h 275303"/>
                <a:gd name="connsiteX1" fmla="*/ 609600 w 3500284"/>
                <a:gd name="connsiteY1" fmla="*/ 68825 h 275303"/>
                <a:gd name="connsiteX2" fmla="*/ 2379407 w 3500284"/>
                <a:gd name="connsiteY2" fmla="*/ 9832 h 275303"/>
                <a:gd name="connsiteX3" fmla="*/ 3500284 w 3500284"/>
                <a:gd name="connsiteY3" fmla="*/ 127819 h 275303"/>
                <a:gd name="connsiteX4" fmla="*/ 3500284 w 3500284"/>
                <a:gd name="connsiteY4" fmla="*/ 127819 h 27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0284" h="275303">
                  <a:moveTo>
                    <a:pt x="0" y="275303"/>
                  </a:moveTo>
                  <a:cubicBezTo>
                    <a:pt x="106516" y="194186"/>
                    <a:pt x="213032" y="113070"/>
                    <a:pt x="609600" y="68825"/>
                  </a:cubicBezTo>
                  <a:cubicBezTo>
                    <a:pt x="1006168" y="24580"/>
                    <a:pt x="1897626" y="0"/>
                    <a:pt x="2379407" y="9832"/>
                  </a:cubicBezTo>
                  <a:cubicBezTo>
                    <a:pt x="2861188" y="19664"/>
                    <a:pt x="3500284" y="127819"/>
                    <a:pt x="3500284" y="127819"/>
                  </a:cubicBezTo>
                  <a:lnTo>
                    <a:pt x="3500284" y="127819"/>
                  </a:ln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Dowolny kształt 41"/>
            <p:cNvSpPr/>
            <p:nvPr/>
          </p:nvSpPr>
          <p:spPr>
            <a:xfrm>
              <a:off x="7462684" y="1199535"/>
              <a:ext cx="845574" cy="766917"/>
            </a:xfrm>
            <a:custGeom>
              <a:avLst/>
              <a:gdLst>
                <a:gd name="connsiteX0" fmla="*/ 0 w 845574"/>
                <a:gd name="connsiteY0" fmla="*/ 0 h 766917"/>
                <a:gd name="connsiteX1" fmla="*/ 255639 w 845574"/>
                <a:gd name="connsiteY1" fmla="*/ 49162 h 766917"/>
                <a:gd name="connsiteX2" fmla="*/ 481781 w 845574"/>
                <a:gd name="connsiteY2" fmla="*/ 108155 h 766917"/>
                <a:gd name="connsiteX3" fmla="*/ 668593 w 845574"/>
                <a:gd name="connsiteY3" fmla="*/ 255639 h 766917"/>
                <a:gd name="connsiteX4" fmla="*/ 786581 w 845574"/>
                <a:gd name="connsiteY4" fmla="*/ 521110 h 766917"/>
                <a:gd name="connsiteX5" fmla="*/ 845574 w 845574"/>
                <a:gd name="connsiteY5" fmla="*/ 766917 h 766917"/>
                <a:gd name="connsiteX6" fmla="*/ 845574 w 845574"/>
                <a:gd name="connsiteY6" fmla="*/ 766917 h 76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5574" h="766917">
                  <a:moveTo>
                    <a:pt x="0" y="0"/>
                  </a:moveTo>
                  <a:cubicBezTo>
                    <a:pt x="87671" y="15568"/>
                    <a:pt x="175342" y="31136"/>
                    <a:pt x="255639" y="49162"/>
                  </a:cubicBezTo>
                  <a:cubicBezTo>
                    <a:pt x="335936" y="67188"/>
                    <a:pt x="412955" y="73742"/>
                    <a:pt x="481781" y="108155"/>
                  </a:cubicBezTo>
                  <a:cubicBezTo>
                    <a:pt x="550607" y="142568"/>
                    <a:pt x="617793" y="186813"/>
                    <a:pt x="668593" y="255639"/>
                  </a:cubicBezTo>
                  <a:cubicBezTo>
                    <a:pt x="719393" y="324465"/>
                    <a:pt x="757084" y="435897"/>
                    <a:pt x="786581" y="521110"/>
                  </a:cubicBezTo>
                  <a:cubicBezTo>
                    <a:pt x="816078" y="606323"/>
                    <a:pt x="845574" y="766917"/>
                    <a:pt x="845574" y="766917"/>
                  </a:cubicBezTo>
                  <a:lnTo>
                    <a:pt x="845574" y="766917"/>
                  </a:lnTo>
                </a:path>
              </a:pathLst>
            </a:cu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Dowolny kształt 44"/>
            <p:cNvSpPr/>
            <p:nvPr/>
          </p:nvSpPr>
          <p:spPr>
            <a:xfrm>
              <a:off x="3215148" y="2397432"/>
              <a:ext cx="3669071" cy="691536"/>
            </a:xfrm>
            <a:custGeom>
              <a:avLst/>
              <a:gdLst>
                <a:gd name="connsiteX0" fmla="*/ 0 w 3669071"/>
                <a:gd name="connsiteY0" fmla="*/ 611239 h 691536"/>
                <a:gd name="connsiteX1" fmla="*/ 580104 w 3669071"/>
                <a:gd name="connsiteY1" fmla="*/ 640736 h 691536"/>
                <a:gd name="connsiteX2" fmla="*/ 1366684 w 3669071"/>
                <a:gd name="connsiteY2" fmla="*/ 689897 h 691536"/>
                <a:gd name="connsiteX3" fmla="*/ 2231923 w 3669071"/>
                <a:gd name="connsiteY3" fmla="*/ 650568 h 691536"/>
                <a:gd name="connsiteX4" fmla="*/ 3195484 w 3669071"/>
                <a:gd name="connsiteY4" fmla="*/ 463755 h 691536"/>
                <a:gd name="connsiteX5" fmla="*/ 3441291 w 3669071"/>
                <a:gd name="connsiteY5" fmla="*/ 296607 h 691536"/>
                <a:gd name="connsiteX6" fmla="*/ 3637936 w 3669071"/>
                <a:gd name="connsiteY6" fmla="*/ 40968 h 691536"/>
                <a:gd name="connsiteX7" fmla="*/ 3628104 w 3669071"/>
                <a:gd name="connsiteY7" fmla="*/ 50800 h 69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9071" h="691536">
                  <a:moveTo>
                    <a:pt x="0" y="611239"/>
                  </a:moveTo>
                  <a:lnTo>
                    <a:pt x="580104" y="640736"/>
                  </a:lnTo>
                  <a:cubicBezTo>
                    <a:pt x="807885" y="653846"/>
                    <a:pt x="1091381" y="688258"/>
                    <a:pt x="1366684" y="689897"/>
                  </a:cubicBezTo>
                  <a:cubicBezTo>
                    <a:pt x="1641987" y="691536"/>
                    <a:pt x="1927123" y="688258"/>
                    <a:pt x="2231923" y="650568"/>
                  </a:cubicBezTo>
                  <a:cubicBezTo>
                    <a:pt x="2536723" y="612878"/>
                    <a:pt x="2993923" y="522748"/>
                    <a:pt x="3195484" y="463755"/>
                  </a:cubicBezTo>
                  <a:cubicBezTo>
                    <a:pt x="3397045" y="404762"/>
                    <a:pt x="3367549" y="367071"/>
                    <a:pt x="3441291" y="296607"/>
                  </a:cubicBezTo>
                  <a:cubicBezTo>
                    <a:pt x="3515033" y="226143"/>
                    <a:pt x="3606801" y="81936"/>
                    <a:pt x="3637936" y="40968"/>
                  </a:cubicBezTo>
                  <a:cubicBezTo>
                    <a:pt x="3669071" y="0"/>
                    <a:pt x="3648587" y="25400"/>
                    <a:pt x="3628104" y="50800"/>
                  </a:cubicBezTo>
                </a:path>
              </a:pathLst>
            </a:cu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27</a:t>
            </a:fld>
            <a:endParaRPr lang="pl-PL"/>
          </a:p>
        </p:txBody>
      </p:sp>
      <p:grpSp>
        <p:nvGrpSpPr>
          <p:cNvPr id="4" name="Grupa 46"/>
          <p:cNvGrpSpPr/>
          <p:nvPr/>
        </p:nvGrpSpPr>
        <p:grpSpPr>
          <a:xfrm>
            <a:off x="0" y="-1"/>
            <a:ext cx="9144000" cy="6046540"/>
            <a:chOff x="0" y="-1"/>
            <a:chExt cx="9144000" cy="6046540"/>
          </a:xfrm>
        </p:grpSpPr>
        <p:sp>
          <p:nvSpPr>
            <p:cNvPr id="3" name="pole tekstowe 2"/>
            <p:cNvSpPr txBox="1"/>
            <p:nvPr/>
          </p:nvSpPr>
          <p:spPr>
            <a:xfrm>
              <a:off x="323557" y="267287"/>
              <a:ext cx="5120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/>
                <a:t>Z warunku redukcji oporów ruchu</a:t>
              </a:r>
              <a:endParaRPr lang="pl-PL" sz="2400" dirty="0"/>
            </a:p>
          </p:txBody>
        </p:sp>
        <p:cxnSp>
          <p:nvCxnSpPr>
            <p:cNvPr id="6" name="Łącznik prosty ze strzałką 5"/>
            <p:cNvCxnSpPr/>
            <p:nvPr/>
          </p:nvCxnSpPr>
          <p:spPr>
            <a:xfrm rot="16200000" flipH="1">
              <a:off x="1927274" y="900332"/>
              <a:ext cx="379828" cy="1406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53251" name="Rectangle 3"/>
            <p:cNvSpPr>
              <a:spLocks noChangeArrowheads="1"/>
            </p:cNvSpPr>
            <p:nvPr/>
          </p:nvSpPr>
          <p:spPr bwMode="auto">
            <a:xfrm>
              <a:off x="0" y="90487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506437" y="2022351"/>
              <a:ext cx="4417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/>
                <a:t>Z warunku redukcji bezwładności</a:t>
              </a:r>
              <a:endParaRPr lang="pl-PL" sz="2400" dirty="0"/>
            </a:p>
          </p:txBody>
        </p:sp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53254" name="Rectangle 6"/>
            <p:cNvSpPr>
              <a:spLocks noChangeArrowheads="1"/>
            </p:cNvSpPr>
            <p:nvPr/>
          </p:nvSpPr>
          <p:spPr bwMode="auto">
            <a:xfrm>
              <a:off x="0" y="8763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0" y="86677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259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53260" name="Rectangle 12"/>
            <p:cNvSpPr>
              <a:spLocks noChangeArrowheads="1"/>
            </p:cNvSpPr>
            <p:nvPr/>
          </p:nvSpPr>
          <p:spPr bwMode="auto">
            <a:xfrm>
              <a:off x="0" y="86677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689318" y="5584874"/>
              <a:ext cx="4276578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/>
                <a:t>M</a:t>
              </a:r>
              <a:r>
                <a:rPr lang="pl-PL" sz="2400" baseline="-25000" dirty="0" smtClean="0"/>
                <a:t>3max</a:t>
              </a:r>
              <a:r>
                <a:rPr lang="pl-PL" sz="2400" dirty="0" smtClean="0"/>
                <a:t> = 1020 </a:t>
              </a:r>
              <a:r>
                <a:rPr lang="pl-PL" sz="2400" dirty="0" err="1" smtClean="0"/>
                <a:t>N·m</a:t>
              </a:r>
              <a:r>
                <a:rPr lang="pl-PL" sz="2400" dirty="0" smtClean="0"/>
                <a:t>,  gdy </a:t>
              </a:r>
              <a:r>
                <a:rPr lang="el-GR" sz="2400" i="1" dirty="0" smtClean="0">
                  <a:latin typeface="Times New Roman"/>
                  <a:cs typeface="Times New Roman"/>
                </a:rPr>
                <a:t>ω</a:t>
              </a:r>
              <a:r>
                <a:rPr lang="pl-PL" sz="2400" baseline="-25000" dirty="0" smtClean="0">
                  <a:latin typeface="Times New Roman"/>
                  <a:cs typeface="Times New Roman"/>
                </a:rPr>
                <a:t>1</a:t>
              </a:r>
              <a:r>
                <a:rPr lang="pl-PL" sz="2400" dirty="0" smtClean="0">
                  <a:latin typeface="Times New Roman"/>
                  <a:cs typeface="Times New Roman"/>
                </a:rPr>
                <a:t> = 0</a:t>
              </a:r>
              <a:r>
                <a:rPr lang="pl-PL" sz="2400" dirty="0" smtClean="0"/>
                <a:t>  </a:t>
              </a:r>
              <a:endParaRPr lang="pl-PL" sz="2400" i="1" dirty="0"/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0" y="0"/>
              <a:ext cx="5092505" cy="3404382"/>
            </a:xfrm>
            <a:prstGeom prst="rect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36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899829" tIns="899829" rIns="899829" bIns="899829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grpSp>
          <p:nvGrpSpPr>
            <p:cNvPr id="5" name="Grupa 27"/>
            <p:cNvGrpSpPr/>
            <p:nvPr/>
          </p:nvGrpSpPr>
          <p:grpSpPr>
            <a:xfrm>
              <a:off x="1184410" y="1095787"/>
              <a:ext cx="2593209" cy="515346"/>
              <a:chOff x="1125416" y="1135116"/>
              <a:chExt cx="2593209" cy="515346"/>
            </a:xfrm>
          </p:grpSpPr>
          <p:pic>
            <p:nvPicPr>
              <p:cNvPr id="15361" name="Picture 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25416" y="1202787"/>
                <a:ext cx="2314575" cy="447675"/>
              </a:xfrm>
              <a:prstGeom prst="rect">
                <a:avLst/>
              </a:prstGeom>
              <a:noFill/>
            </p:spPr>
          </p:pic>
          <p:sp>
            <p:nvSpPr>
              <p:cNvPr id="27" name="pole tekstowe 26"/>
              <p:cNvSpPr txBox="1"/>
              <p:nvPr/>
            </p:nvSpPr>
            <p:spPr>
              <a:xfrm>
                <a:off x="2914584" y="1135116"/>
                <a:ext cx="80404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 err="1" smtClean="0"/>
                  <a:t>N·m</a:t>
                </a:r>
                <a:endParaRPr lang="pl-PL" sz="2400" dirty="0"/>
              </a:p>
            </p:txBody>
          </p:sp>
        </p:grpSp>
        <p:sp>
          <p:nvSpPr>
            <p:cNvPr id="29" name="pole tekstowe 28"/>
            <p:cNvSpPr txBox="1"/>
            <p:nvPr/>
          </p:nvSpPr>
          <p:spPr>
            <a:xfrm>
              <a:off x="1000125" y="2717091"/>
              <a:ext cx="241458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/>
                <a:t>I</a:t>
              </a:r>
              <a:r>
                <a:rPr lang="pl-PL" sz="2400" i="1" baseline="-25000" dirty="0" smtClean="0"/>
                <a:t>z</a:t>
              </a:r>
              <a:r>
                <a:rPr lang="pl-PL" sz="2400" baseline="-25000" dirty="0" smtClean="0"/>
                <a:t>3</a:t>
              </a:r>
              <a:r>
                <a:rPr lang="pl-PL" sz="2400" dirty="0" smtClean="0"/>
                <a:t> = 5,89 kg·m</a:t>
              </a:r>
              <a:r>
                <a:rPr lang="pl-PL" sz="2400" baseline="30000" dirty="0" smtClean="0"/>
                <a:t>2</a:t>
              </a:r>
              <a:endParaRPr lang="pl-PL" sz="2400" dirty="0"/>
            </a:p>
          </p:txBody>
        </p:sp>
        <p:cxnSp>
          <p:nvCxnSpPr>
            <p:cNvPr id="31" name="Łącznik prosty ze strzałką 30"/>
            <p:cNvCxnSpPr/>
            <p:nvPr/>
          </p:nvCxnSpPr>
          <p:spPr>
            <a:xfrm rot="16200000" flipH="1">
              <a:off x="1665336" y="2595782"/>
              <a:ext cx="379828" cy="1406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pic>
          <p:nvPicPr>
            <p:cNvPr id="11673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42639" y="4154427"/>
              <a:ext cx="4433888" cy="400050"/>
            </a:xfrm>
            <a:prstGeom prst="rect">
              <a:avLst/>
            </a:prstGeom>
            <a:noFill/>
          </p:spPr>
        </p:pic>
        <p:sp>
          <p:nvSpPr>
            <p:cNvPr id="116740" name="Rectangle 4"/>
            <p:cNvSpPr>
              <a:spLocks noChangeArrowheads="1"/>
            </p:cNvSpPr>
            <p:nvPr/>
          </p:nvSpPr>
          <p:spPr bwMode="auto">
            <a:xfrm>
              <a:off x="0" y="8001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16742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50607" y="4892623"/>
              <a:ext cx="2700338" cy="405051"/>
            </a:xfrm>
            <a:prstGeom prst="rect">
              <a:avLst/>
            </a:prstGeom>
            <a:noFill/>
          </p:spPr>
        </p:pic>
        <p:sp>
          <p:nvSpPr>
            <p:cNvPr id="116744" name="Rectangle 8"/>
            <p:cNvSpPr>
              <a:spLocks noChangeArrowheads="1"/>
            </p:cNvSpPr>
            <p:nvPr/>
          </p:nvSpPr>
          <p:spPr bwMode="auto">
            <a:xfrm>
              <a:off x="0" y="8001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8" name="Łącznik prosty ze strzałką 37"/>
            <p:cNvCxnSpPr/>
            <p:nvPr/>
          </p:nvCxnSpPr>
          <p:spPr>
            <a:xfrm rot="5400000">
              <a:off x="3885434" y="4658187"/>
              <a:ext cx="354575" cy="8265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a 36"/>
            <p:cNvGrpSpPr/>
            <p:nvPr/>
          </p:nvGrpSpPr>
          <p:grpSpPr>
            <a:xfrm>
              <a:off x="5715108" y="1762253"/>
              <a:ext cx="3207434" cy="784770"/>
              <a:chOff x="5538132" y="2165365"/>
              <a:chExt cx="3207434" cy="784770"/>
            </a:xfrm>
          </p:grpSpPr>
          <p:sp>
            <p:nvSpPr>
              <p:cNvPr id="33" name="Prostokąt 32"/>
              <p:cNvSpPr/>
              <p:nvPr/>
            </p:nvSpPr>
            <p:spPr>
              <a:xfrm>
                <a:off x="5538132" y="2165365"/>
                <a:ext cx="3207434" cy="759655"/>
              </a:xfrm>
              <a:prstGeom prst="rect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34" name="Picture 1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831891" y="2197660"/>
                <a:ext cx="2743200" cy="752475"/>
              </a:xfrm>
              <a:prstGeom prst="rect">
                <a:avLst/>
              </a:prstGeom>
              <a:noFill/>
            </p:spPr>
          </p:pic>
        </p:grpSp>
        <p:cxnSp>
          <p:nvCxnSpPr>
            <p:cNvPr id="40" name="Łącznik prosty ze strzałką 39"/>
            <p:cNvCxnSpPr/>
            <p:nvPr/>
          </p:nvCxnSpPr>
          <p:spPr>
            <a:xfrm rot="16200000" flipH="1">
              <a:off x="6553200" y="801328"/>
              <a:ext cx="1651819" cy="49161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Dowolny kształt 40"/>
            <p:cNvSpPr/>
            <p:nvPr/>
          </p:nvSpPr>
          <p:spPr>
            <a:xfrm>
              <a:off x="3824748" y="1042220"/>
              <a:ext cx="3500284" cy="275303"/>
            </a:xfrm>
            <a:custGeom>
              <a:avLst/>
              <a:gdLst>
                <a:gd name="connsiteX0" fmla="*/ 0 w 3500284"/>
                <a:gd name="connsiteY0" fmla="*/ 275303 h 275303"/>
                <a:gd name="connsiteX1" fmla="*/ 609600 w 3500284"/>
                <a:gd name="connsiteY1" fmla="*/ 68825 h 275303"/>
                <a:gd name="connsiteX2" fmla="*/ 2379407 w 3500284"/>
                <a:gd name="connsiteY2" fmla="*/ 9832 h 275303"/>
                <a:gd name="connsiteX3" fmla="*/ 3500284 w 3500284"/>
                <a:gd name="connsiteY3" fmla="*/ 127819 h 275303"/>
                <a:gd name="connsiteX4" fmla="*/ 3500284 w 3500284"/>
                <a:gd name="connsiteY4" fmla="*/ 127819 h 27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0284" h="275303">
                  <a:moveTo>
                    <a:pt x="0" y="275303"/>
                  </a:moveTo>
                  <a:cubicBezTo>
                    <a:pt x="106516" y="194186"/>
                    <a:pt x="213032" y="113070"/>
                    <a:pt x="609600" y="68825"/>
                  </a:cubicBezTo>
                  <a:cubicBezTo>
                    <a:pt x="1006168" y="24580"/>
                    <a:pt x="1897626" y="0"/>
                    <a:pt x="2379407" y="9832"/>
                  </a:cubicBezTo>
                  <a:cubicBezTo>
                    <a:pt x="2861188" y="19664"/>
                    <a:pt x="3500284" y="127819"/>
                    <a:pt x="3500284" y="127819"/>
                  </a:cubicBezTo>
                  <a:lnTo>
                    <a:pt x="3500284" y="127819"/>
                  </a:ln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Dowolny kształt 41"/>
            <p:cNvSpPr/>
            <p:nvPr/>
          </p:nvSpPr>
          <p:spPr>
            <a:xfrm>
              <a:off x="7462684" y="1199535"/>
              <a:ext cx="845574" cy="766917"/>
            </a:xfrm>
            <a:custGeom>
              <a:avLst/>
              <a:gdLst>
                <a:gd name="connsiteX0" fmla="*/ 0 w 845574"/>
                <a:gd name="connsiteY0" fmla="*/ 0 h 766917"/>
                <a:gd name="connsiteX1" fmla="*/ 255639 w 845574"/>
                <a:gd name="connsiteY1" fmla="*/ 49162 h 766917"/>
                <a:gd name="connsiteX2" fmla="*/ 481781 w 845574"/>
                <a:gd name="connsiteY2" fmla="*/ 108155 h 766917"/>
                <a:gd name="connsiteX3" fmla="*/ 668593 w 845574"/>
                <a:gd name="connsiteY3" fmla="*/ 255639 h 766917"/>
                <a:gd name="connsiteX4" fmla="*/ 786581 w 845574"/>
                <a:gd name="connsiteY4" fmla="*/ 521110 h 766917"/>
                <a:gd name="connsiteX5" fmla="*/ 845574 w 845574"/>
                <a:gd name="connsiteY5" fmla="*/ 766917 h 766917"/>
                <a:gd name="connsiteX6" fmla="*/ 845574 w 845574"/>
                <a:gd name="connsiteY6" fmla="*/ 766917 h 76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5574" h="766917">
                  <a:moveTo>
                    <a:pt x="0" y="0"/>
                  </a:moveTo>
                  <a:cubicBezTo>
                    <a:pt x="87671" y="15568"/>
                    <a:pt x="175342" y="31136"/>
                    <a:pt x="255639" y="49162"/>
                  </a:cubicBezTo>
                  <a:cubicBezTo>
                    <a:pt x="335936" y="67188"/>
                    <a:pt x="412955" y="73742"/>
                    <a:pt x="481781" y="108155"/>
                  </a:cubicBezTo>
                  <a:cubicBezTo>
                    <a:pt x="550607" y="142568"/>
                    <a:pt x="617793" y="186813"/>
                    <a:pt x="668593" y="255639"/>
                  </a:cubicBezTo>
                  <a:cubicBezTo>
                    <a:pt x="719393" y="324465"/>
                    <a:pt x="757084" y="435897"/>
                    <a:pt x="786581" y="521110"/>
                  </a:cubicBezTo>
                  <a:cubicBezTo>
                    <a:pt x="816078" y="606323"/>
                    <a:pt x="845574" y="766917"/>
                    <a:pt x="845574" y="766917"/>
                  </a:cubicBezTo>
                  <a:lnTo>
                    <a:pt x="845574" y="766917"/>
                  </a:lnTo>
                </a:path>
              </a:pathLst>
            </a:cu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Dowolny kształt 44"/>
            <p:cNvSpPr/>
            <p:nvPr/>
          </p:nvSpPr>
          <p:spPr>
            <a:xfrm>
              <a:off x="3215148" y="2397432"/>
              <a:ext cx="3669071" cy="691536"/>
            </a:xfrm>
            <a:custGeom>
              <a:avLst/>
              <a:gdLst>
                <a:gd name="connsiteX0" fmla="*/ 0 w 3669071"/>
                <a:gd name="connsiteY0" fmla="*/ 611239 h 691536"/>
                <a:gd name="connsiteX1" fmla="*/ 580104 w 3669071"/>
                <a:gd name="connsiteY1" fmla="*/ 640736 h 691536"/>
                <a:gd name="connsiteX2" fmla="*/ 1366684 w 3669071"/>
                <a:gd name="connsiteY2" fmla="*/ 689897 h 691536"/>
                <a:gd name="connsiteX3" fmla="*/ 2231923 w 3669071"/>
                <a:gd name="connsiteY3" fmla="*/ 650568 h 691536"/>
                <a:gd name="connsiteX4" fmla="*/ 3195484 w 3669071"/>
                <a:gd name="connsiteY4" fmla="*/ 463755 h 691536"/>
                <a:gd name="connsiteX5" fmla="*/ 3441291 w 3669071"/>
                <a:gd name="connsiteY5" fmla="*/ 296607 h 691536"/>
                <a:gd name="connsiteX6" fmla="*/ 3637936 w 3669071"/>
                <a:gd name="connsiteY6" fmla="*/ 40968 h 691536"/>
                <a:gd name="connsiteX7" fmla="*/ 3628104 w 3669071"/>
                <a:gd name="connsiteY7" fmla="*/ 50800 h 69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9071" h="691536">
                  <a:moveTo>
                    <a:pt x="0" y="611239"/>
                  </a:moveTo>
                  <a:lnTo>
                    <a:pt x="580104" y="640736"/>
                  </a:lnTo>
                  <a:cubicBezTo>
                    <a:pt x="807885" y="653846"/>
                    <a:pt x="1091381" y="688258"/>
                    <a:pt x="1366684" y="689897"/>
                  </a:cubicBezTo>
                  <a:cubicBezTo>
                    <a:pt x="1641987" y="691536"/>
                    <a:pt x="1927123" y="688258"/>
                    <a:pt x="2231923" y="650568"/>
                  </a:cubicBezTo>
                  <a:cubicBezTo>
                    <a:pt x="2536723" y="612878"/>
                    <a:pt x="2993923" y="522748"/>
                    <a:pt x="3195484" y="463755"/>
                  </a:cubicBezTo>
                  <a:cubicBezTo>
                    <a:pt x="3397045" y="404762"/>
                    <a:pt x="3367549" y="367071"/>
                    <a:pt x="3441291" y="296607"/>
                  </a:cubicBezTo>
                  <a:cubicBezTo>
                    <a:pt x="3515033" y="226143"/>
                    <a:pt x="3606801" y="81936"/>
                    <a:pt x="3637936" y="40968"/>
                  </a:cubicBezTo>
                  <a:cubicBezTo>
                    <a:pt x="3669071" y="0"/>
                    <a:pt x="3648587" y="25400"/>
                    <a:pt x="3628104" y="50800"/>
                  </a:cubicBezTo>
                </a:path>
              </a:pathLst>
            </a:cu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ymbol zastępczy numeru slajdu 3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376" name="Prostokąt 375"/>
          <p:cNvSpPr/>
          <p:nvPr/>
        </p:nvSpPr>
        <p:spPr>
          <a:xfrm>
            <a:off x="246185" y="-17197"/>
            <a:ext cx="7069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Model UPN  z  jednym członem podatnym</a:t>
            </a:r>
          </a:p>
        </p:txBody>
      </p:sp>
      <p:grpSp>
        <p:nvGrpSpPr>
          <p:cNvPr id="17" name="Grupa 379"/>
          <p:cNvGrpSpPr/>
          <p:nvPr/>
        </p:nvGrpSpPr>
        <p:grpSpPr>
          <a:xfrm>
            <a:off x="151562" y="778721"/>
            <a:ext cx="8809558" cy="1196486"/>
            <a:chOff x="235974" y="1327355"/>
            <a:chExt cx="6784258" cy="1196486"/>
          </a:xfrm>
        </p:grpSpPr>
        <p:sp>
          <p:nvSpPr>
            <p:cNvPr id="381" name="pole tekstowe 380"/>
            <p:cNvSpPr txBox="1"/>
            <p:nvPr/>
          </p:nvSpPr>
          <p:spPr>
            <a:xfrm>
              <a:off x="339213" y="1415845"/>
              <a:ext cx="632887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dirty="0" smtClean="0"/>
                <a:t>Główne założenie upraszczające:</a:t>
              </a:r>
            </a:p>
            <a:p>
              <a:r>
                <a:rPr lang="pl-PL" sz="2200" u="sng" dirty="0" smtClean="0"/>
                <a:t>Jeden człon podatny, wszystkie pozostałe – doskonale sztywne</a:t>
              </a:r>
              <a:endParaRPr lang="pl-PL" sz="2200" u="sng" dirty="0"/>
            </a:p>
          </p:txBody>
        </p:sp>
        <p:grpSp>
          <p:nvGrpSpPr>
            <p:cNvPr id="18" name="Grupa 70"/>
            <p:cNvGrpSpPr/>
            <p:nvPr/>
          </p:nvGrpSpPr>
          <p:grpSpPr>
            <a:xfrm>
              <a:off x="235974" y="1327355"/>
              <a:ext cx="6784258" cy="1165122"/>
              <a:chOff x="235974" y="1327355"/>
              <a:chExt cx="6784258" cy="1165122"/>
            </a:xfrm>
          </p:grpSpPr>
          <p:sp>
            <p:nvSpPr>
              <p:cNvPr id="391" name="Prostokąt 390"/>
              <p:cNvSpPr/>
              <p:nvPr/>
            </p:nvSpPr>
            <p:spPr>
              <a:xfrm>
                <a:off x="235974" y="1327355"/>
                <a:ext cx="6784258" cy="1165122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2" name="Strzałka zakrzywiona w lewo 391"/>
              <p:cNvSpPr/>
              <p:nvPr/>
            </p:nvSpPr>
            <p:spPr>
              <a:xfrm>
                <a:off x="5935871" y="1625725"/>
                <a:ext cx="766915" cy="501444"/>
              </a:xfrm>
              <a:prstGeom prst="curvedLeftArrow">
                <a:avLst>
                  <a:gd name="adj1" fmla="val 18747"/>
                  <a:gd name="adj2" fmla="val 50000"/>
                  <a:gd name="adj3" fmla="val 25000"/>
                </a:avLst>
              </a:prstGeom>
              <a:solidFill>
                <a:srgbClr val="FFFFCC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77" name="pole tekstowe 376"/>
          <p:cNvSpPr txBox="1"/>
          <p:nvPr/>
        </p:nvSpPr>
        <p:spPr>
          <a:xfrm>
            <a:off x="348344" y="2075547"/>
            <a:ext cx="78377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/>
              <a:t>Duża podatność</a:t>
            </a:r>
          </a:p>
          <a:p>
            <a:pPr marL="363538">
              <a:buFont typeface="Arial" pitchFamily="34" charset="0"/>
              <a:buChar char="•"/>
            </a:pPr>
            <a:r>
              <a:rPr lang="pl-PL" sz="2200" dirty="0" smtClean="0"/>
              <a:t> zamierzona (sprężyny, resory, </a:t>
            </a:r>
            <a:r>
              <a:rPr lang="pl-PL" sz="2200" u="sng" dirty="0" smtClean="0"/>
              <a:t>sprzęgła podatne</a:t>
            </a:r>
            <a:r>
              <a:rPr lang="pl-PL" sz="2200" dirty="0" smtClean="0"/>
              <a:t>,…)</a:t>
            </a:r>
          </a:p>
          <a:p>
            <a:pPr marL="363538">
              <a:buFont typeface="Arial" pitchFamily="34" charset="0"/>
              <a:buChar char="•"/>
            </a:pPr>
            <a:r>
              <a:rPr lang="pl-PL" sz="2200" dirty="0" smtClean="0"/>
              <a:t> niezamierzona, wynikająca z konstrukcji (liny, długie wały,…) </a:t>
            </a:r>
            <a:endParaRPr lang="pl-PL" sz="2200" dirty="0"/>
          </a:p>
        </p:txBody>
      </p:sp>
      <p:grpSp>
        <p:nvGrpSpPr>
          <p:cNvPr id="378" name="Grupa 377"/>
          <p:cNvGrpSpPr/>
          <p:nvPr/>
        </p:nvGrpSpPr>
        <p:grpSpPr>
          <a:xfrm>
            <a:off x="3381819" y="3483419"/>
            <a:ext cx="5075739" cy="3113819"/>
            <a:chOff x="781023" y="2105023"/>
            <a:chExt cx="5781702" cy="3914777"/>
          </a:xfrm>
        </p:grpSpPr>
        <p:sp>
          <p:nvSpPr>
            <p:cNvPr id="379" name="Prostokąt 378"/>
            <p:cNvSpPr/>
            <p:nvPr/>
          </p:nvSpPr>
          <p:spPr>
            <a:xfrm>
              <a:off x="1612323" y="3491345"/>
              <a:ext cx="1939636" cy="1149928"/>
            </a:xfrm>
            <a:prstGeom prst="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80" name="Łącznik prosty 379"/>
            <p:cNvCxnSpPr/>
            <p:nvPr/>
          </p:nvCxnSpPr>
          <p:spPr>
            <a:xfrm flipV="1">
              <a:off x="781023" y="4057650"/>
              <a:ext cx="5781702" cy="8662"/>
            </a:xfrm>
            <a:prstGeom prst="line">
              <a:avLst/>
            </a:prstGeom>
            <a:ln w="63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Łącznik prosty 388"/>
            <p:cNvCxnSpPr/>
            <p:nvPr/>
          </p:nvCxnSpPr>
          <p:spPr>
            <a:xfrm rot="16200000" flipH="1">
              <a:off x="3160497" y="4055846"/>
              <a:ext cx="991537" cy="266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Łącznik prosty 395"/>
            <p:cNvCxnSpPr/>
            <p:nvPr/>
          </p:nvCxnSpPr>
          <p:spPr>
            <a:xfrm rot="5400000">
              <a:off x="766763" y="4052887"/>
              <a:ext cx="1685925" cy="15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8" name="Grupa 606"/>
            <p:cNvGrpSpPr/>
            <p:nvPr/>
          </p:nvGrpSpPr>
          <p:grpSpPr>
            <a:xfrm>
              <a:off x="914400" y="2105028"/>
              <a:ext cx="3819525" cy="1485897"/>
              <a:chOff x="914400" y="2105028"/>
              <a:chExt cx="3819525" cy="1485897"/>
            </a:xfrm>
          </p:grpSpPr>
          <p:sp>
            <p:nvSpPr>
              <p:cNvPr id="715" name="Prostokąt 714"/>
              <p:cNvSpPr/>
              <p:nvPr/>
            </p:nvSpPr>
            <p:spPr>
              <a:xfrm>
                <a:off x="3524249" y="2514600"/>
                <a:ext cx="847725" cy="447675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716" name="Łącznik prosty 8"/>
              <p:cNvCxnSpPr/>
              <p:nvPr/>
            </p:nvCxnSpPr>
            <p:spPr>
              <a:xfrm>
                <a:off x="3557155" y="3491345"/>
                <a:ext cx="109970" cy="9958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" name="Łącznik prosty 716"/>
              <p:cNvCxnSpPr/>
              <p:nvPr/>
            </p:nvCxnSpPr>
            <p:spPr>
              <a:xfrm>
                <a:off x="1676400" y="3162300"/>
                <a:ext cx="1457325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" name="Łącznik prosty 717"/>
              <p:cNvCxnSpPr/>
              <p:nvPr/>
            </p:nvCxnSpPr>
            <p:spPr>
              <a:xfrm rot="5400000">
                <a:off x="2832897" y="2795589"/>
                <a:ext cx="1381915" cy="793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Łącznik prosty 718"/>
              <p:cNvCxnSpPr/>
              <p:nvPr/>
            </p:nvCxnSpPr>
            <p:spPr>
              <a:xfrm rot="10800000">
                <a:off x="2476501" y="2114550"/>
                <a:ext cx="1057275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Łącznik prosty 719"/>
              <p:cNvCxnSpPr/>
              <p:nvPr/>
            </p:nvCxnSpPr>
            <p:spPr>
              <a:xfrm rot="5400000">
                <a:off x="2670972" y="2709864"/>
                <a:ext cx="924715" cy="793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Łącznik prosty 720"/>
              <p:cNvCxnSpPr/>
              <p:nvPr/>
            </p:nvCxnSpPr>
            <p:spPr>
              <a:xfrm rot="10800000">
                <a:off x="2476500" y="2257425"/>
                <a:ext cx="66675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Łącznik prosty 721"/>
              <p:cNvCxnSpPr/>
              <p:nvPr/>
            </p:nvCxnSpPr>
            <p:spPr>
              <a:xfrm rot="5400000">
                <a:off x="1970884" y="2638427"/>
                <a:ext cx="1048540" cy="793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Łącznik prosty 722"/>
              <p:cNvCxnSpPr/>
              <p:nvPr/>
            </p:nvCxnSpPr>
            <p:spPr>
              <a:xfrm rot="10800000" flipV="1">
                <a:off x="1609725" y="3162300"/>
                <a:ext cx="76200" cy="5715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Łącznik prosty 723"/>
              <p:cNvCxnSpPr/>
              <p:nvPr/>
            </p:nvCxnSpPr>
            <p:spPr>
              <a:xfrm flipV="1">
                <a:off x="2552700" y="2724150"/>
                <a:ext cx="2181225" cy="9525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Łącznik prosty 724"/>
              <p:cNvCxnSpPr/>
              <p:nvPr/>
            </p:nvCxnSpPr>
            <p:spPr>
              <a:xfrm rot="10800000" flipV="1">
                <a:off x="3124201" y="2514599"/>
                <a:ext cx="390525" cy="28575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Łącznik prosty 725"/>
              <p:cNvCxnSpPr/>
              <p:nvPr/>
            </p:nvCxnSpPr>
            <p:spPr>
              <a:xfrm rot="10800000" flipH="1" flipV="1">
                <a:off x="3124201" y="2933699"/>
                <a:ext cx="390525" cy="28575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Łącznik prosty 726"/>
              <p:cNvCxnSpPr/>
              <p:nvPr/>
            </p:nvCxnSpPr>
            <p:spPr>
              <a:xfrm rot="5400000">
                <a:off x="3014663" y="2738437"/>
                <a:ext cx="390525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Łącznik prosty 727"/>
              <p:cNvCxnSpPr/>
              <p:nvPr/>
            </p:nvCxnSpPr>
            <p:spPr>
              <a:xfrm rot="5400000">
                <a:off x="2766222" y="2681289"/>
                <a:ext cx="619915" cy="793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Łącznik prosty 728"/>
              <p:cNvCxnSpPr/>
              <p:nvPr/>
            </p:nvCxnSpPr>
            <p:spPr>
              <a:xfrm rot="10800000">
                <a:off x="2809875" y="2971800"/>
                <a:ext cx="26670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" name="Łącznik prosty 729"/>
              <p:cNvCxnSpPr/>
              <p:nvPr/>
            </p:nvCxnSpPr>
            <p:spPr>
              <a:xfrm rot="10800000">
                <a:off x="2809875" y="2505075"/>
                <a:ext cx="26670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" name="Łącznik prosty 730"/>
              <p:cNvCxnSpPr/>
              <p:nvPr/>
            </p:nvCxnSpPr>
            <p:spPr>
              <a:xfrm rot="5400000">
                <a:off x="2556669" y="2738437"/>
                <a:ext cx="505619" cy="794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" name="Łącznik prosty 737"/>
              <p:cNvCxnSpPr/>
              <p:nvPr/>
            </p:nvCxnSpPr>
            <p:spPr>
              <a:xfrm rot="5400000">
                <a:off x="2562225" y="2733675"/>
                <a:ext cx="30480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Łącznik prosty 741"/>
              <p:cNvCxnSpPr/>
              <p:nvPr/>
            </p:nvCxnSpPr>
            <p:spPr>
              <a:xfrm>
                <a:off x="2695575" y="2581275"/>
                <a:ext cx="11430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6" name="Łącznik prosty 745"/>
              <p:cNvCxnSpPr/>
              <p:nvPr/>
            </p:nvCxnSpPr>
            <p:spPr>
              <a:xfrm>
                <a:off x="2695575" y="2886075"/>
                <a:ext cx="11430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2" name="Łącznik prosty 751"/>
              <p:cNvCxnSpPr/>
              <p:nvPr/>
            </p:nvCxnSpPr>
            <p:spPr>
              <a:xfrm rot="5400000">
                <a:off x="2524125" y="2733675"/>
                <a:ext cx="24765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Łącznik prosty 752"/>
              <p:cNvCxnSpPr/>
              <p:nvPr/>
            </p:nvCxnSpPr>
            <p:spPr>
              <a:xfrm rot="10800000" flipV="1">
                <a:off x="2647950" y="2581275"/>
                <a:ext cx="57150" cy="3810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Łącznik prosty 753"/>
              <p:cNvCxnSpPr/>
              <p:nvPr/>
            </p:nvCxnSpPr>
            <p:spPr>
              <a:xfrm rot="10800000" flipH="1" flipV="1">
                <a:off x="2647950" y="2847975"/>
                <a:ext cx="57150" cy="3810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5" name="Łącznik prosty 754"/>
              <p:cNvCxnSpPr/>
              <p:nvPr/>
            </p:nvCxnSpPr>
            <p:spPr>
              <a:xfrm>
                <a:off x="3124200" y="2619375"/>
                <a:ext cx="85725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Łącznik prosty 755"/>
              <p:cNvCxnSpPr/>
              <p:nvPr/>
            </p:nvCxnSpPr>
            <p:spPr>
              <a:xfrm>
                <a:off x="3133725" y="2857500"/>
                <a:ext cx="85725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7" name="Łącznik prosty 756"/>
              <p:cNvCxnSpPr/>
              <p:nvPr/>
            </p:nvCxnSpPr>
            <p:spPr>
              <a:xfrm>
                <a:off x="2686050" y="2609850"/>
                <a:ext cx="13335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8" name="Łącznik prosty 757"/>
              <p:cNvCxnSpPr/>
              <p:nvPr/>
            </p:nvCxnSpPr>
            <p:spPr>
              <a:xfrm>
                <a:off x="2667000" y="2838450"/>
                <a:ext cx="13335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9" name="Łuk 758"/>
              <p:cNvSpPr/>
              <p:nvPr/>
            </p:nvSpPr>
            <p:spPr>
              <a:xfrm rot="2472043">
                <a:off x="2724149" y="2457451"/>
                <a:ext cx="333375" cy="333375"/>
              </a:xfrm>
              <a:prstGeom prst="arc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1" name="Łuk 760"/>
              <p:cNvSpPr/>
              <p:nvPr/>
            </p:nvSpPr>
            <p:spPr>
              <a:xfrm rot="18600000" flipH="1">
                <a:off x="2828926" y="2676526"/>
                <a:ext cx="333375" cy="333375"/>
              </a:xfrm>
              <a:prstGeom prst="arc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2" name="Łuk 761"/>
              <p:cNvSpPr/>
              <p:nvPr/>
            </p:nvSpPr>
            <p:spPr>
              <a:xfrm rot="19140000" flipH="1">
                <a:off x="2828925" y="2466976"/>
                <a:ext cx="333375" cy="333375"/>
              </a:xfrm>
              <a:prstGeom prst="arc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3" name="Łuk 762"/>
              <p:cNvSpPr/>
              <p:nvPr/>
            </p:nvSpPr>
            <p:spPr>
              <a:xfrm rot="2820000">
                <a:off x="2724148" y="2686051"/>
                <a:ext cx="333375" cy="333375"/>
              </a:xfrm>
              <a:prstGeom prst="arc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764" name="Łącznik prosty 763"/>
              <p:cNvCxnSpPr/>
              <p:nvPr/>
            </p:nvCxnSpPr>
            <p:spPr>
              <a:xfrm rot="5640000" flipH="1" flipV="1">
                <a:off x="2935183" y="2668304"/>
                <a:ext cx="9346" cy="140088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Łącznik prosty 764"/>
              <p:cNvCxnSpPr/>
              <p:nvPr/>
            </p:nvCxnSpPr>
            <p:spPr>
              <a:xfrm>
                <a:off x="2943225" y="3028950"/>
                <a:ext cx="190500" cy="1588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Łącznik prosty 765"/>
              <p:cNvCxnSpPr/>
              <p:nvPr/>
            </p:nvCxnSpPr>
            <p:spPr>
              <a:xfrm rot="5400000" flipH="1" flipV="1">
                <a:off x="2928938" y="3005138"/>
                <a:ext cx="47625" cy="1588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Łącznik prosty 767"/>
              <p:cNvCxnSpPr/>
              <p:nvPr/>
            </p:nvCxnSpPr>
            <p:spPr>
              <a:xfrm rot="5400000" flipH="1" flipV="1">
                <a:off x="3052763" y="2995613"/>
                <a:ext cx="47625" cy="1588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Łącznik prosty 768"/>
              <p:cNvCxnSpPr/>
              <p:nvPr/>
            </p:nvCxnSpPr>
            <p:spPr>
              <a:xfrm>
                <a:off x="3057525" y="2371725"/>
                <a:ext cx="161925" cy="1588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Łącznik prosty 769"/>
              <p:cNvCxnSpPr/>
              <p:nvPr/>
            </p:nvCxnSpPr>
            <p:spPr>
              <a:xfrm>
                <a:off x="3133725" y="2419350"/>
                <a:ext cx="104775" cy="1588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Łącznik prosty 770"/>
              <p:cNvCxnSpPr/>
              <p:nvPr/>
            </p:nvCxnSpPr>
            <p:spPr>
              <a:xfrm rot="16200000" flipV="1">
                <a:off x="3195637" y="2376489"/>
                <a:ext cx="57151" cy="9524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Łącznik prosty 771"/>
              <p:cNvCxnSpPr/>
              <p:nvPr/>
            </p:nvCxnSpPr>
            <p:spPr>
              <a:xfrm>
                <a:off x="3133725" y="2466975"/>
                <a:ext cx="104775" cy="1588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Łącznik prosty 772"/>
              <p:cNvCxnSpPr/>
              <p:nvPr/>
            </p:nvCxnSpPr>
            <p:spPr>
              <a:xfrm rot="5400000">
                <a:off x="3176588" y="2414588"/>
                <a:ext cx="114300" cy="9525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Łącznik prosty 773"/>
              <p:cNvCxnSpPr/>
              <p:nvPr/>
            </p:nvCxnSpPr>
            <p:spPr>
              <a:xfrm rot="10800000">
                <a:off x="914400" y="3343275"/>
                <a:ext cx="68580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2" name="Grupa 95"/>
            <p:cNvGrpSpPr/>
            <p:nvPr/>
          </p:nvGrpSpPr>
          <p:grpSpPr>
            <a:xfrm flipV="1">
              <a:off x="904875" y="4533903"/>
              <a:ext cx="3838575" cy="1466847"/>
              <a:chOff x="1504950" y="2105028"/>
              <a:chExt cx="3838575" cy="1466847"/>
            </a:xfrm>
          </p:grpSpPr>
          <p:cxnSp>
            <p:nvCxnSpPr>
              <p:cNvPr id="674" name="Łącznik prosty 673"/>
              <p:cNvCxnSpPr/>
              <p:nvPr/>
            </p:nvCxnSpPr>
            <p:spPr>
              <a:xfrm>
                <a:off x="4157230" y="3472295"/>
                <a:ext cx="109970" cy="9958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Łącznik prosty 674"/>
              <p:cNvCxnSpPr/>
              <p:nvPr/>
            </p:nvCxnSpPr>
            <p:spPr>
              <a:xfrm>
                <a:off x="2266950" y="3162300"/>
                <a:ext cx="1457325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Łącznik prosty 675"/>
              <p:cNvCxnSpPr/>
              <p:nvPr/>
            </p:nvCxnSpPr>
            <p:spPr>
              <a:xfrm rot="5400000">
                <a:off x="3423447" y="2795589"/>
                <a:ext cx="1381915" cy="793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Łącznik prosty 676"/>
              <p:cNvCxnSpPr/>
              <p:nvPr/>
            </p:nvCxnSpPr>
            <p:spPr>
              <a:xfrm rot="10800000">
                <a:off x="3067051" y="2114550"/>
                <a:ext cx="1057275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Łącznik prosty 677"/>
              <p:cNvCxnSpPr/>
              <p:nvPr/>
            </p:nvCxnSpPr>
            <p:spPr>
              <a:xfrm rot="5400000">
                <a:off x="3261522" y="2709864"/>
                <a:ext cx="924715" cy="793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Łącznik prosty 678"/>
              <p:cNvCxnSpPr/>
              <p:nvPr/>
            </p:nvCxnSpPr>
            <p:spPr>
              <a:xfrm rot="10800000">
                <a:off x="3067050" y="2257425"/>
                <a:ext cx="66675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Łącznik prosty 679"/>
              <p:cNvCxnSpPr/>
              <p:nvPr/>
            </p:nvCxnSpPr>
            <p:spPr>
              <a:xfrm rot="5400000">
                <a:off x="2561434" y="2638427"/>
                <a:ext cx="1048540" cy="793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Łącznik prosty 680"/>
              <p:cNvCxnSpPr/>
              <p:nvPr/>
            </p:nvCxnSpPr>
            <p:spPr>
              <a:xfrm rot="10800000" flipV="1">
                <a:off x="2200275" y="3162300"/>
                <a:ext cx="76200" cy="5715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" name="Łącznik prosty 681"/>
              <p:cNvCxnSpPr/>
              <p:nvPr/>
            </p:nvCxnSpPr>
            <p:spPr>
              <a:xfrm>
                <a:off x="3143250" y="2733675"/>
                <a:ext cx="2200275" cy="9528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3" name="Prostokąt 105"/>
              <p:cNvSpPr/>
              <p:nvPr/>
            </p:nvSpPr>
            <p:spPr>
              <a:xfrm>
                <a:off x="4114800" y="2514601"/>
                <a:ext cx="847725" cy="457203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684" name="Łącznik prosty 683"/>
              <p:cNvCxnSpPr/>
              <p:nvPr/>
            </p:nvCxnSpPr>
            <p:spPr>
              <a:xfrm rot="10800000" flipV="1">
                <a:off x="3714751" y="2514599"/>
                <a:ext cx="390525" cy="28575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" name="Łącznik prosty 684"/>
              <p:cNvCxnSpPr/>
              <p:nvPr/>
            </p:nvCxnSpPr>
            <p:spPr>
              <a:xfrm rot="10800000" flipH="1" flipV="1">
                <a:off x="3714751" y="2933699"/>
                <a:ext cx="390525" cy="28575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" name="Łącznik prosty 108"/>
              <p:cNvCxnSpPr/>
              <p:nvPr/>
            </p:nvCxnSpPr>
            <p:spPr>
              <a:xfrm rot="5400000">
                <a:off x="3605213" y="2738437"/>
                <a:ext cx="390525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" name="Łącznik prosty 109"/>
              <p:cNvCxnSpPr/>
              <p:nvPr/>
            </p:nvCxnSpPr>
            <p:spPr>
              <a:xfrm rot="5400000">
                <a:off x="3356772" y="2681289"/>
                <a:ext cx="619915" cy="793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" name="Łącznik prosty 687"/>
              <p:cNvCxnSpPr/>
              <p:nvPr/>
            </p:nvCxnSpPr>
            <p:spPr>
              <a:xfrm rot="10800000">
                <a:off x="3400425" y="2971800"/>
                <a:ext cx="26670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" name="Łącznik prosty 688"/>
              <p:cNvCxnSpPr/>
              <p:nvPr/>
            </p:nvCxnSpPr>
            <p:spPr>
              <a:xfrm rot="10800000">
                <a:off x="3400425" y="2505075"/>
                <a:ext cx="26670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" name="Łącznik prosty 689"/>
              <p:cNvCxnSpPr/>
              <p:nvPr/>
            </p:nvCxnSpPr>
            <p:spPr>
              <a:xfrm rot="5400000">
                <a:off x="3147219" y="2738437"/>
                <a:ext cx="505619" cy="794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" name="Łącznik prosty 690"/>
              <p:cNvCxnSpPr/>
              <p:nvPr/>
            </p:nvCxnSpPr>
            <p:spPr>
              <a:xfrm rot="5400000">
                <a:off x="3152775" y="2733675"/>
                <a:ext cx="30480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" name="Łącznik prosty 691"/>
              <p:cNvCxnSpPr/>
              <p:nvPr/>
            </p:nvCxnSpPr>
            <p:spPr>
              <a:xfrm>
                <a:off x="3286125" y="2581275"/>
                <a:ext cx="11430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Łącznik prosty 692"/>
              <p:cNvCxnSpPr/>
              <p:nvPr/>
            </p:nvCxnSpPr>
            <p:spPr>
              <a:xfrm>
                <a:off x="3286125" y="2886075"/>
                <a:ext cx="11430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Łącznik prosty 693"/>
              <p:cNvCxnSpPr/>
              <p:nvPr/>
            </p:nvCxnSpPr>
            <p:spPr>
              <a:xfrm rot="5400000">
                <a:off x="3114675" y="2733675"/>
                <a:ext cx="24765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Łącznik prosty 694"/>
              <p:cNvCxnSpPr/>
              <p:nvPr/>
            </p:nvCxnSpPr>
            <p:spPr>
              <a:xfrm rot="10800000" flipV="1">
                <a:off x="3238500" y="2581275"/>
                <a:ext cx="57150" cy="3810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" name="Łącznik prosty 695"/>
              <p:cNvCxnSpPr/>
              <p:nvPr/>
            </p:nvCxnSpPr>
            <p:spPr>
              <a:xfrm rot="10800000" flipH="1" flipV="1">
                <a:off x="3238500" y="2847975"/>
                <a:ext cx="57150" cy="3810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Łącznik prosty 696"/>
              <p:cNvCxnSpPr/>
              <p:nvPr/>
            </p:nvCxnSpPr>
            <p:spPr>
              <a:xfrm>
                <a:off x="3714750" y="2619375"/>
                <a:ext cx="85725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Łącznik prosty 697"/>
              <p:cNvCxnSpPr/>
              <p:nvPr/>
            </p:nvCxnSpPr>
            <p:spPr>
              <a:xfrm>
                <a:off x="3724275" y="2857500"/>
                <a:ext cx="85725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" name="Łącznik prosty 698"/>
              <p:cNvCxnSpPr/>
              <p:nvPr/>
            </p:nvCxnSpPr>
            <p:spPr>
              <a:xfrm>
                <a:off x="3276600" y="2628900"/>
                <a:ext cx="13335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" name="Łącznik prosty 699"/>
              <p:cNvCxnSpPr/>
              <p:nvPr/>
            </p:nvCxnSpPr>
            <p:spPr>
              <a:xfrm>
                <a:off x="3257550" y="2838450"/>
                <a:ext cx="13335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1" name="Łuk 700"/>
              <p:cNvSpPr/>
              <p:nvPr/>
            </p:nvSpPr>
            <p:spPr>
              <a:xfrm rot="2472043">
                <a:off x="3314699" y="2457451"/>
                <a:ext cx="333375" cy="333375"/>
              </a:xfrm>
              <a:prstGeom prst="arc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2" name="Łuk 701"/>
              <p:cNvSpPr/>
              <p:nvPr/>
            </p:nvSpPr>
            <p:spPr>
              <a:xfrm rot="18600000" flipH="1">
                <a:off x="3419476" y="2676526"/>
                <a:ext cx="333375" cy="333375"/>
              </a:xfrm>
              <a:prstGeom prst="arc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3" name="Łuk 702"/>
              <p:cNvSpPr/>
              <p:nvPr/>
            </p:nvSpPr>
            <p:spPr>
              <a:xfrm rot="19140000" flipH="1">
                <a:off x="3419475" y="2466976"/>
                <a:ext cx="333375" cy="333375"/>
              </a:xfrm>
              <a:prstGeom prst="arc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4" name="Łuk 703"/>
              <p:cNvSpPr/>
              <p:nvPr/>
            </p:nvSpPr>
            <p:spPr>
              <a:xfrm rot="2820000">
                <a:off x="3314698" y="2686051"/>
                <a:ext cx="333375" cy="333375"/>
              </a:xfrm>
              <a:prstGeom prst="arc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705" name="Łącznik prosty 704"/>
              <p:cNvCxnSpPr/>
              <p:nvPr/>
            </p:nvCxnSpPr>
            <p:spPr>
              <a:xfrm rot="5640000" flipH="1" flipV="1">
                <a:off x="3525733" y="2668304"/>
                <a:ext cx="9346" cy="140088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Łącznik prosty 705"/>
              <p:cNvCxnSpPr/>
              <p:nvPr/>
            </p:nvCxnSpPr>
            <p:spPr>
              <a:xfrm>
                <a:off x="3533775" y="3028950"/>
                <a:ext cx="190500" cy="1588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Łącznik prosty 706"/>
              <p:cNvCxnSpPr/>
              <p:nvPr/>
            </p:nvCxnSpPr>
            <p:spPr>
              <a:xfrm rot="5400000" flipH="1" flipV="1">
                <a:off x="3519488" y="3005138"/>
                <a:ext cx="47625" cy="1588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Łącznik prosty 707"/>
              <p:cNvCxnSpPr/>
              <p:nvPr/>
            </p:nvCxnSpPr>
            <p:spPr>
              <a:xfrm rot="5400000" flipH="1" flipV="1">
                <a:off x="3643313" y="2995613"/>
                <a:ext cx="47625" cy="1588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Łącznik prosty 708"/>
              <p:cNvCxnSpPr/>
              <p:nvPr/>
            </p:nvCxnSpPr>
            <p:spPr>
              <a:xfrm>
                <a:off x="3648075" y="2371725"/>
                <a:ext cx="161925" cy="1588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Łącznik prosty 709"/>
              <p:cNvCxnSpPr/>
              <p:nvPr/>
            </p:nvCxnSpPr>
            <p:spPr>
              <a:xfrm>
                <a:off x="3724275" y="2419350"/>
                <a:ext cx="104775" cy="1588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Łącznik prosty 710"/>
              <p:cNvCxnSpPr/>
              <p:nvPr/>
            </p:nvCxnSpPr>
            <p:spPr>
              <a:xfrm rot="16200000" flipV="1">
                <a:off x="3786187" y="2376489"/>
                <a:ext cx="57151" cy="9524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Łącznik prosty 134"/>
              <p:cNvCxnSpPr/>
              <p:nvPr/>
            </p:nvCxnSpPr>
            <p:spPr>
              <a:xfrm>
                <a:off x="3724275" y="2466975"/>
                <a:ext cx="104775" cy="1588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Łącznik prosty 712"/>
              <p:cNvCxnSpPr/>
              <p:nvPr/>
            </p:nvCxnSpPr>
            <p:spPr>
              <a:xfrm rot="5400000">
                <a:off x="3767138" y="2414588"/>
                <a:ext cx="114300" cy="9525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Łącznik prosty 713"/>
              <p:cNvCxnSpPr/>
              <p:nvPr/>
            </p:nvCxnSpPr>
            <p:spPr>
              <a:xfrm rot="10800000">
                <a:off x="1504950" y="3343275"/>
                <a:ext cx="68580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3" name="Łącznik prosty 402"/>
            <p:cNvCxnSpPr/>
            <p:nvPr/>
          </p:nvCxnSpPr>
          <p:spPr>
            <a:xfrm rot="16200000" flipH="1">
              <a:off x="2628900" y="2105024"/>
              <a:ext cx="142875" cy="1428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Łącznik prosty 403"/>
            <p:cNvCxnSpPr/>
            <p:nvPr/>
          </p:nvCxnSpPr>
          <p:spPr>
            <a:xfrm rot="16200000" flipH="1">
              <a:off x="2581275" y="5848349"/>
              <a:ext cx="142875" cy="1428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Łącznik prosty 404"/>
            <p:cNvCxnSpPr/>
            <p:nvPr/>
          </p:nvCxnSpPr>
          <p:spPr>
            <a:xfrm rot="16200000" flipH="1">
              <a:off x="2495550" y="5848349"/>
              <a:ext cx="142875" cy="1428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Łącznik prosty 405"/>
            <p:cNvCxnSpPr/>
            <p:nvPr/>
          </p:nvCxnSpPr>
          <p:spPr>
            <a:xfrm rot="16200000" flipH="1">
              <a:off x="2471737" y="2138361"/>
              <a:ext cx="133351" cy="12382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Łącznik prosty 406"/>
            <p:cNvCxnSpPr/>
            <p:nvPr/>
          </p:nvCxnSpPr>
          <p:spPr>
            <a:xfrm rot="16200000" flipH="1">
              <a:off x="2543175" y="2114549"/>
              <a:ext cx="142875" cy="1428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Łącznik prosty 407"/>
            <p:cNvCxnSpPr/>
            <p:nvPr/>
          </p:nvCxnSpPr>
          <p:spPr>
            <a:xfrm rot="16200000" flipH="1">
              <a:off x="2914650" y="2114549"/>
              <a:ext cx="142875" cy="1428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Łącznik prosty 408"/>
            <p:cNvCxnSpPr/>
            <p:nvPr/>
          </p:nvCxnSpPr>
          <p:spPr>
            <a:xfrm rot="16200000" flipH="1">
              <a:off x="2828925" y="2124074"/>
              <a:ext cx="142875" cy="1428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Łącznik prosty 409"/>
            <p:cNvCxnSpPr/>
            <p:nvPr/>
          </p:nvCxnSpPr>
          <p:spPr>
            <a:xfrm rot="16200000" flipH="1">
              <a:off x="2724150" y="2105024"/>
              <a:ext cx="142875" cy="1428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Łącznik prosty 410"/>
            <p:cNvCxnSpPr/>
            <p:nvPr/>
          </p:nvCxnSpPr>
          <p:spPr>
            <a:xfrm>
              <a:off x="3400425" y="4629150"/>
              <a:ext cx="123825" cy="12382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Łącznik prosty 411"/>
            <p:cNvCxnSpPr/>
            <p:nvPr/>
          </p:nvCxnSpPr>
          <p:spPr>
            <a:xfrm>
              <a:off x="3400425" y="2933699"/>
              <a:ext cx="133350" cy="11430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Łącznik prosty 412"/>
            <p:cNvCxnSpPr/>
            <p:nvPr/>
          </p:nvCxnSpPr>
          <p:spPr>
            <a:xfrm rot="16200000" flipH="1">
              <a:off x="2971800" y="5848349"/>
              <a:ext cx="142875" cy="1428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Łącznik prosty 413"/>
            <p:cNvCxnSpPr/>
            <p:nvPr/>
          </p:nvCxnSpPr>
          <p:spPr>
            <a:xfrm rot="16200000" flipH="1">
              <a:off x="2905125" y="5857874"/>
              <a:ext cx="142875" cy="1428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Łącznik prosty 414"/>
            <p:cNvCxnSpPr/>
            <p:nvPr/>
          </p:nvCxnSpPr>
          <p:spPr>
            <a:xfrm rot="16200000" flipH="1">
              <a:off x="2819400" y="5848349"/>
              <a:ext cx="142875" cy="1428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Łącznik prosty 415"/>
            <p:cNvCxnSpPr/>
            <p:nvPr/>
          </p:nvCxnSpPr>
          <p:spPr>
            <a:xfrm rot="16200000" flipH="1">
              <a:off x="2743200" y="5848349"/>
              <a:ext cx="142875" cy="1428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Łącznik prosty 416"/>
            <p:cNvCxnSpPr/>
            <p:nvPr/>
          </p:nvCxnSpPr>
          <p:spPr>
            <a:xfrm rot="16200000" flipH="1">
              <a:off x="2667000" y="5848349"/>
              <a:ext cx="142875" cy="1428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Łącznik prosty 417"/>
            <p:cNvCxnSpPr/>
            <p:nvPr/>
          </p:nvCxnSpPr>
          <p:spPr>
            <a:xfrm>
              <a:off x="2981325" y="2105024"/>
              <a:ext cx="419100" cy="40957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Łącznik prosty 418"/>
            <p:cNvCxnSpPr/>
            <p:nvPr/>
          </p:nvCxnSpPr>
          <p:spPr>
            <a:xfrm>
              <a:off x="3086100" y="2124074"/>
              <a:ext cx="381000" cy="37147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Łącznik prosty 419"/>
            <p:cNvCxnSpPr/>
            <p:nvPr/>
          </p:nvCxnSpPr>
          <p:spPr>
            <a:xfrm>
              <a:off x="3162300" y="2114549"/>
              <a:ext cx="381000" cy="37147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Łącznik prosty 420"/>
            <p:cNvCxnSpPr/>
            <p:nvPr/>
          </p:nvCxnSpPr>
          <p:spPr>
            <a:xfrm rot="16200000" flipH="1">
              <a:off x="3248025" y="2114549"/>
              <a:ext cx="276225" cy="27622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Łącznik prosty 421"/>
            <p:cNvCxnSpPr/>
            <p:nvPr/>
          </p:nvCxnSpPr>
          <p:spPr>
            <a:xfrm rot="16200000" flipH="1">
              <a:off x="3324225" y="2105023"/>
              <a:ext cx="209551" cy="2095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Łącznik prosty 422"/>
            <p:cNvCxnSpPr/>
            <p:nvPr/>
          </p:nvCxnSpPr>
          <p:spPr>
            <a:xfrm rot="16200000" flipH="1">
              <a:off x="3400425" y="2105024"/>
              <a:ext cx="123825" cy="12382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Łącznik prosty 423"/>
            <p:cNvCxnSpPr/>
            <p:nvPr/>
          </p:nvCxnSpPr>
          <p:spPr>
            <a:xfrm rot="16200000" flipH="1">
              <a:off x="3143250" y="2324099"/>
              <a:ext cx="47625" cy="4762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Łącznik prosty 424"/>
            <p:cNvCxnSpPr/>
            <p:nvPr/>
          </p:nvCxnSpPr>
          <p:spPr>
            <a:xfrm rot="16200000" flipH="1">
              <a:off x="3248025" y="2438399"/>
              <a:ext cx="85725" cy="8572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Łącznik prosty 425"/>
            <p:cNvCxnSpPr/>
            <p:nvPr/>
          </p:nvCxnSpPr>
          <p:spPr>
            <a:xfrm rot="16200000" flipH="1">
              <a:off x="3228975" y="2476499"/>
              <a:ext cx="47625" cy="4762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Łącznik prosty 426"/>
            <p:cNvCxnSpPr/>
            <p:nvPr/>
          </p:nvCxnSpPr>
          <p:spPr>
            <a:xfrm rot="16200000" flipH="1">
              <a:off x="3162300" y="2476499"/>
              <a:ext cx="47625" cy="4762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Łącznik prosty 427"/>
            <p:cNvCxnSpPr/>
            <p:nvPr/>
          </p:nvCxnSpPr>
          <p:spPr>
            <a:xfrm rot="16200000" flipH="1">
              <a:off x="3352800" y="2952749"/>
              <a:ext cx="161925" cy="16192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Łącznik prosty 428"/>
            <p:cNvCxnSpPr/>
            <p:nvPr/>
          </p:nvCxnSpPr>
          <p:spPr>
            <a:xfrm rot="16200000" flipH="1">
              <a:off x="3257550" y="2933699"/>
              <a:ext cx="257175" cy="2571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Łącznik prosty 429"/>
            <p:cNvCxnSpPr/>
            <p:nvPr/>
          </p:nvCxnSpPr>
          <p:spPr>
            <a:xfrm rot="16200000" flipH="1">
              <a:off x="3200400" y="2952749"/>
              <a:ext cx="333375" cy="3333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Łącznik prosty 430"/>
            <p:cNvCxnSpPr/>
            <p:nvPr/>
          </p:nvCxnSpPr>
          <p:spPr>
            <a:xfrm rot="16200000" flipH="1">
              <a:off x="3133725" y="2971799"/>
              <a:ext cx="390525" cy="39052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Łącznik prosty 431"/>
            <p:cNvCxnSpPr/>
            <p:nvPr/>
          </p:nvCxnSpPr>
          <p:spPr>
            <a:xfrm rot="16200000" flipH="1">
              <a:off x="3124200" y="3133724"/>
              <a:ext cx="361951" cy="36195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Łącznik prosty 432"/>
            <p:cNvCxnSpPr/>
            <p:nvPr/>
          </p:nvCxnSpPr>
          <p:spPr>
            <a:xfrm rot="16200000" flipH="1">
              <a:off x="3114675" y="4648199"/>
              <a:ext cx="390525" cy="39052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Łącznik prosty 436"/>
            <p:cNvCxnSpPr/>
            <p:nvPr/>
          </p:nvCxnSpPr>
          <p:spPr>
            <a:xfrm rot="16200000" flipH="1">
              <a:off x="3133725" y="3057524"/>
              <a:ext cx="390525" cy="39052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Łącznik prosty 438"/>
            <p:cNvCxnSpPr/>
            <p:nvPr/>
          </p:nvCxnSpPr>
          <p:spPr>
            <a:xfrm rot="16200000" flipH="1">
              <a:off x="3067050" y="3162299"/>
              <a:ext cx="333375" cy="3333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Łącznik prosty 442"/>
            <p:cNvCxnSpPr/>
            <p:nvPr/>
          </p:nvCxnSpPr>
          <p:spPr>
            <a:xfrm rot="16200000" flipH="1">
              <a:off x="3181350" y="4629149"/>
              <a:ext cx="333375" cy="3333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Łącznik prosty 443"/>
            <p:cNvCxnSpPr/>
            <p:nvPr/>
          </p:nvCxnSpPr>
          <p:spPr>
            <a:xfrm rot="16200000" flipH="1">
              <a:off x="2371725" y="3162299"/>
              <a:ext cx="333375" cy="3333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Łącznik prosty 444"/>
            <p:cNvCxnSpPr/>
            <p:nvPr/>
          </p:nvCxnSpPr>
          <p:spPr>
            <a:xfrm rot="16200000" flipH="1">
              <a:off x="2447925" y="3152774"/>
              <a:ext cx="333375" cy="3333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Łącznik prosty 445"/>
            <p:cNvCxnSpPr/>
            <p:nvPr/>
          </p:nvCxnSpPr>
          <p:spPr>
            <a:xfrm rot="16200000" flipH="1">
              <a:off x="2562225" y="3171824"/>
              <a:ext cx="333375" cy="3333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Łącznik prosty 446"/>
            <p:cNvCxnSpPr/>
            <p:nvPr/>
          </p:nvCxnSpPr>
          <p:spPr>
            <a:xfrm rot="16200000" flipH="1">
              <a:off x="2638425" y="3162299"/>
              <a:ext cx="333375" cy="3333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Łącznik prosty 447"/>
            <p:cNvCxnSpPr/>
            <p:nvPr/>
          </p:nvCxnSpPr>
          <p:spPr>
            <a:xfrm rot="16200000" flipH="1">
              <a:off x="2724150" y="3162299"/>
              <a:ext cx="333375" cy="3333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Łącznik prosty 448"/>
            <p:cNvCxnSpPr/>
            <p:nvPr/>
          </p:nvCxnSpPr>
          <p:spPr>
            <a:xfrm rot="16200000" flipH="1">
              <a:off x="2809875" y="3162299"/>
              <a:ext cx="333375" cy="3333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Łącznik prosty 449"/>
            <p:cNvCxnSpPr/>
            <p:nvPr/>
          </p:nvCxnSpPr>
          <p:spPr>
            <a:xfrm rot="16200000" flipH="1">
              <a:off x="2905125" y="3171824"/>
              <a:ext cx="333375" cy="3333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Łącznik prosty 450"/>
            <p:cNvCxnSpPr/>
            <p:nvPr/>
          </p:nvCxnSpPr>
          <p:spPr>
            <a:xfrm rot="16200000" flipH="1">
              <a:off x="2981325" y="3162299"/>
              <a:ext cx="333375" cy="3333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Łącznik prosty 451"/>
            <p:cNvCxnSpPr/>
            <p:nvPr/>
          </p:nvCxnSpPr>
          <p:spPr>
            <a:xfrm rot="16200000" flipH="1">
              <a:off x="2700337" y="4643436"/>
              <a:ext cx="304801" cy="2952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Łącznik prosty 452"/>
            <p:cNvCxnSpPr/>
            <p:nvPr/>
          </p:nvCxnSpPr>
          <p:spPr>
            <a:xfrm rot="16200000" flipH="1">
              <a:off x="3181350" y="5581649"/>
              <a:ext cx="333375" cy="3333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Łącznik prosty 453"/>
            <p:cNvCxnSpPr/>
            <p:nvPr/>
          </p:nvCxnSpPr>
          <p:spPr>
            <a:xfrm rot="16200000" flipH="1">
              <a:off x="2600325" y="4619624"/>
              <a:ext cx="333375" cy="3333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Łącznik prosty 454"/>
            <p:cNvCxnSpPr/>
            <p:nvPr/>
          </p:nvCxnSpPr>
          <p:spPr>
            <a:xfrm rot="16200000" flipH="1">
              <a:off x="1666875" y="3162299"/>
              <a:ext cx="333375" cy="3333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Łącznik prosty 455"/>
            <p:cNvCxnSpPr/>
            <p:nvPr/>
          </p:nvCxnSpPr>
          <p:spPr>
            <a:xfrm rot="16200000" flipH="1">
              <a:off x="1743075" y="3152774"/>
              <a:ext cx="333375" cy="3333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Łącznik prosty 456"/>
            <p:cNvCxnSpPr/>
            <p:nvPr/>
          </p:nvCxnSpPr>
          <p:spPr>
            <a:xfrm rot="16200000" flipH="1">
              <a:off x="1838325" y="3162299"/>
              <a:ext cx="333375" cy="3333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Łącznik prosty 457"/>
            <p:cNvCxnSpPr/>
            <p:nvPr/>
          </p:nvCxnSpPr>
          <p:spPr>
            <a:xfrm rot="16200000" flipH="1">
              <a:off x="1914525" y="3152774"/>
              <a:ext cx="333375" cy="3333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Łącznik prosty 458"/>
            <p:cNvCxnSpPr/>
            <p:nvPr/>
          </p:nvCxnSpPr>
          <p:spPr>
            <a:xfrm rot="16200000" flipH="1">
              <a:off x="2009775" y="3162299"/>
              <a:ext cx="333375" cy="3333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Łącznik prosty 459"/>
            <p:cNvCxnSpPr/>
            <p:nvPr/>
          </p:nvCxnSpPr>
          <p:spPr>
            <a:xfrm rot="16200000" flipH="1">
              <a:off x="2114550" y="3171824"/>
              <a:ext cx="333375" cy="3333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Łącznik prosty 460"/>
            <p:cNvCxnSpPr/>
            <p:nvPr/>
          </p:nvCxnSpPr>
          <p:spPr>
            <a:xfrm rot="16200000" flipH="1">
              <a:off x="2181225" y="3152774"/>
              <a:ext cx="333375" cy="3333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Łącznik prosty 461"/>
            <p:cNvCxnSpPr/>
            <p:nvPr/>
          </p:nvCxnSpPr>
          <p:spPr>
            <a:xfrm rot="16200000" flipH="1">
              <a:off x="2276475" y="3162299"/>
              <a:ext cx="333375" cy="3333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Łącznik prosty 462"/>
            <p:cNvCxnSpPr/>
            <p:nvPr/>
          </p:nvCxnSpPr>
          <p:spPr>
            <a:xfrm rot="16200000" flipH="1">
              <a:off x="2538412" y="4643436"/>
              <a:ext cx="304801" cy="2952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Łącznik prosty 463"/>
            <p:cNvCxnSpPr/>
            <p:nvPr/>
          </p:nvCxnSpPr>
          <p:spPr>
            <a:xfrm rot="16200000" flipH="1">
              <a:off x="2395537" y="4652961"/>
              <a:ext cx="304801" cy="2952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Łącznik prosty 464"/>
            <p:cNvCxnSpPr/>
            <p:nvPr/>
          </p:nvCxnSpPr>
          <p:spPr>
            <a:xfrm rot="16200000" flipH="1">
              <a:off x="2452687" y="4633911"/>
              <a:ext cx="304801" cy="2952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Łącznik prosty 465"/>
            <p:cNvCxnSpPr/>
            <p:nvPr/>
          </p:nvCxnSpPr>
          <p:spPr>
            <a:xfrm rot="16200000" flipH="1">
              <a:off x="2300287" y="4633911"/>
              <a:ext cx="304801" cy="2952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Łącznik prosty 466"/>
            <p:cNvCxnSpPr/>
            <p:nvPr/>
          </p:nvCxnSpPr>
          <p:spPr>
            <a:xfrm rot="16200000" flipH="1">
              <a:off x="2233612" y="4643436"/>
              <a:ext cx="304801" cy="2952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Łącznik prosty 467"/>
            <p:cNvCxnSpPr/>
            <p:nvPr/>
          </p:nvCxnSpPr>
          <p:spPr>
            <a:xfrm rot="16200000" flipH="1">
              <a:off x="2157412" y="4662486"/>
              <a:ext cx="304801" cy="2952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Łącznik prosty 468"/>
            <p:cNvCxnSpPr/>
            <p:nvPr/>
          </p:nvCxnSpPr>
          <p:spPr>
            <a:xfrm rot="16200000" flipH="1">
              <a:off x="2062162" y="4643436"/>
              <a:ext cx="304801" cy="2952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Łącznik prosty 469"/>
            <p:cNvCxnSpPr/>
            <p:nvPr/>
          </p:nvCxnSpPr>
          <p:spPr>
            <a:xfrm rot="16200000" flipH="1">
              <a:off x="1995487" y="4652961"/>
              <a:ext cx="304801" cy="2952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Łącznik prosty 470"/>
            <p:cNvCxnSpPr/>
            <p:nvPr/>
          </p:nvCxnSpPr>
          <p:spPr>
            <a:xfrm rot="16200000" flipH="1">
              <a:off x="1909762" y="4643436"/>
              <a:ext cx="304801" cy="2952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Łącznik prosty 471"/>
            <p:cNvCxnSpPr/>
            <p:nvPr/>
          </p:nvCxnSpPr>
          <p:spPr>
            <a:xfrm rot="16200000" flipH="1">
              <a:off x="1843087" y="4652961"/>
              <a:ext cx="304801" cy="2952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Łącznik prosty 472"/>
            <p:cNvCxnSpPr/>
            <p:nvPr/>
          </p:nvCxnSpPr>
          <p:spPr>
            <a:xfrm rot="16200000" flipH="1">
              <a:off x="1690687" y="4652961"/>
              <a:ext cx="304801" cy="2952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Łącznik prosty 473"/>
            <p:cNvCxnSpPr/>
            <p:nvPr/>
          </p:nvCxnSpPr>
          <p:spPr>
            <a:xfrm rot="16200000" flipH="1">
              <a:off x="1757362" y="4643436"/>
              <a:ext cx="304801" cy="2952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Łącznik prosty 475"/>
            <p:cNvCxnSpPr/>
            <p:nvPr/>
          </p:nvCxnSpPr>
          <p:spPr>
            <a:xfrm rot="16200000" flipH="1">
              <a:off x="1595437" y="4643436"/>
              <a:ext cx="304801" cy="2952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Łącznik prosty 476"/>
            <p:cNvCxnSpPr/>
            <p:nvPr/>
          </p:nvCxnSpPr>
          <p:spPr>
            <a:xfrm rot="16200000" flipH="1">
              <a:off x="1624012" y="3205161"/>
              <a:ext cx="304801" cy="2952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Łącznik prosty 477"/>
            <p:cNvCxnSpPr/>
            <p:nvPr/>
          </p:nvCxnSpPr>
          <p:spPr>
            <a:xfrm rot="16200000" flipH="1">
              <a:off x="2852737" y="4643436"/>
              <a:ext cx="304801" cy="2952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Łącznik prosty 478"/>
            <p:cNvCxnSpPr/>
            <p:nvPr/>
          </p:nvCxnSpPr>
          <p:spPr>
            <a:xfrm rot="16200000" flipH="1">
              <a:off x="2786062" y="4652961"/>
              <a:ext cx="304801" cy="2952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Łącznik prosty 479"/>
            <p:cNvCxnSpPr/>
            <p:nvPr/>
          </p:nvCxnSpPr>
          <p:spPr>
            <a:xfrm rot="16200000" flipH="1">
              <a:off x="3143250" y="4933949"/>
              <a:ext cx="219075" cy="2190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Łącznik prosty 480"/>
            <p:cNvCxnSpPr/>
            <p:nvPr/>
          </p:nvCxnSpPr>
          <p:spPr>
            <a:xfrm rot="16200000" flipH="1">
              <a:off x="2924175" y="4629150"/>
              <a:ext cx="514350" cy="51435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Łącznik prosty 481"/>
            <p:cNvCxnSpPr/>
            <p:nvPr/>
          </p:nvCxnSpPr>
          <p:spPr>
            <a:xfrm rot="16200000" flipH="1">
              <a:off x="3019425" y="4638675"/>
              <a:ext cx="514350" cy="51435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Łącznik prosty 482"/>
            <p:cNvCxnSpPr/>
            <p:nvPr/>
          </p:nvCxnSpPr>
          <p:spPr>
            <a:xfrm rot="16200000" flipH="1">
              <a:off x="3257550" y="4629150"/>
              <a:ext cx="266700" cy="2667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Łącznik prosty 483"/>
            <p:cNvCxnSpPr/>
            <p:nvPr/>
          </p:nvCxnSpPr>
          <p:spPr>
            <a:xfrm rot="16200000" flipH="1">
              <a:off x="3343275" y="4638675"/>
              <a:ext cx="171450" cy="17145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Łącznik prosty 488"/>
            <p:cNvCxnSpPr/>
            <p:nvPr/>
          </p:nvCxnSpPr>
          <p:spPr>
            <a:xfrm rot="16200000" flipH="1">
              <a:off x="3124200" y="5000624"/>
              <a:ext cx="142875" cy="1428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Łącznik prosty 489"/>
            <p:cNvCxnSpPr/>
            <p:nvPr/>
          </p:nvCxnSpPr>
          <p:spPr>
            <a:xfrm rot="16200000" flipH="1">
              <a:off x="3114675" y="5067300"/>
              <a:ext cx="95250" cy="9525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Łącznik prosty 490"/>
            <p:cNvCxnSpPr/>
            <p:nvPr/>
          </p:nvCxnSpPr>
          <p:spPr>
            <a:xfrm rot="16200000" flipH="1">
              <a:off x="2486025" y="5915025"/>
              <a:ext cx="76200" cy="762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Łącznik prosty 491"/>
            <p:cNvCxnSpPr/>
            <p:nvPr/>
          </p:nvCxnSpPr>
          <p:spPr>
            <a:xfrm rot="16200000" flipH="1">
              <a:off x="3133725" y="5848349"/>
              <a:ext cx="142875" cy="1428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Łącznik prosty 492"/>
            <p:cNvCxnSpPr/>
            <p:nvPr/>
          </p:nvCxnSpPr>
          <p:spPr>
            <a:xfrm rot="16200000" flipH="1">
              <a:off x="3057525" y="5848349"/>
              <a:ext cx="142875" cy="1428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Łącznik prosty 493"/>
            <p:cNvCxnSpPr/>
            <p:nvPr/>
          </p:nvCxnSpPr>
          <p:spPr>
            <a:xfrm rot="16200000" flipH="1">
              <a:off x="1609725" y="3276599"/>
              <a:ext cx="200025" cy="20002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Łącznik prosty 494"/>
            <p:cNvCxnSpPr/>
            <p:nvPr/>
          </p:nvCxnSpPr>
          <p:spPr>
            <a:xfrm rot="16200000" flipH="1">
              <a:off x="1609725" y="3362325"/>
              <a:ext cx="133350" cy="13335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Łącznik prosty 495"/>
            <p:cNvCxnSpPr/>
            <p:nvPr/>
          </p:nvCxnSpPr>
          <p:spPr>
            <a:xfrm rot="16200000" flipH="1">
              <a:off x="1609725" y="3428999"/>
              <a:ext cx="66675" cy="6667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Łącznik prosty 496"/>
            <p:cNvCxnSpPr/>
            <p:nvPr/>
          </p:nvCxnSpPr>
          <p:spPr>
            <a:xfrm flipH="1">
              <a:off x="1600200" y="4638674"/>
              <a:ext cx="66675" cy="6667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Łącznik prosty 499"/>
            <p:cNvCxnSpPr/>
            <p:nvPr/>
          </p:nvCxnSpPr>
          <p:spPr>
            <a:xfrm rot="16200000" flipH="1">
              <a:off x="1600200" y="4724399"/>
              <a:ext cx="219075" cy="2190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Łącznik prosty 502"/>
            <p:cNvCxnSpPr/>
            <p:nvPr/>
          </p:nvCxnSpPr>
          <p:spPr>
            <a:xfrm rot="16200000" flipH="1">
              <a:off x="1600200" y="4800599"/>
              <a:ext cx="142875" cy="1428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Łącznik prosty 505"/>
            <p:cNvCxnSpPr/>
            <p:nvPr/>
          </p:nvCxnSpPr>
          <p:spPr>
            <a:xfrm rot="16200000" flipH="1">
              <a:off x="3248025" y="5572125"/>
              <a:ext cx="266700" cy="2667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Łącznik prosty 507"/>
            <p:cNvCxnSpPr/>
            <p:nvPr/>
          </p:nvCxnSpPr>
          <p:spPr>
            <a:xfrm rot="16200000" flipH="1">
              <a:off x="3324225" y="5572124"/>
              <a:ext cx="200025" cy="20002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Łącznik prosty 508"/>
            <p:cNvCxnSpPr/>
            <p:nvPr/>
          </p:nvCxnSpPr>
          <p:spPr>
            <a:xfrm rot="16200000" flipH="1">
              <a:off x="3409950" y="5581649"/>
              <a:ext cx="104775" cy="1047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Łącznik prosty 509"/>
            <p:cNvCxnSpPr/>
            <p:nvPr/>
          </p:nvCxnSpPr>
          <p:spPr>
            <a:xfrm>
              <a:off x="3133725" y="5591175"/>
              <a:ext cx="76200" cy="5715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Łącznik prosty 510"/>
            <p:cNvCxnSpPr/>
            <p:nvPr/>
          </p:nvCxnSpPr>
          <p:spPr>
            <a:xfrm rot="16200000" flipH="1">
              <a:off x="3238500" y="5715000"/>
              <a:ext cx="266700" cy="2667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Łącznik prosty 511"/>
            <p:cNvCxnSpPr/>
            <p:nvPr/>
          </p:nvCxnSpPr>
          <p:spPr>
            <a:xfrm rot="16200000" flipH="1">
              <a:off x="3171825" y="5734050"/>
              <a:ext cx="266700" cy="2667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Łącznik prosty 512"/>
            <p:cNvCxnSpPr/>
            <p:nvPr/>
          </p:nvCxnSpPr>
          <p:spPr>
            <a:xfrm rot="16200000" flipH="1">
              <a:off x="3143250" y="5781674"/>
              <a:ext cx="200025" cy="20002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" name="Łuk 513"/>
            <p:cNvSpPr/>
            <p:nvPr/>
          </p:nvSpPr>
          <p:spPr>
            <a:xfrm>
              <a:off x="3124200" y="3924300"/>
              <a:ext cx="276225" cy="276225"/>
            </a:xfrm>
            <a:prstGeom prst="arc">
              <a:avLst>
                <a:gd name="adj1" fmla="val 15728813"/>
                <a:gd name="adj2" fmla="val 6419447"/>
              </a:avLst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5" name="Łuk 514"/>
            <p:cNvSpPr/>
            <p:nvPr/>
          </p:nvSpPr>
          <p:spPr>
            <a:xfrm flipH="1">
              <a:off x="1847850" y="3924300"/>
              <a:ext cx="276225" cy="276225"/>
            </a:xfrm>
            <a:prstGeom prst="arc">
              <a:avLst>
                <a:gd name="adj1" fmla="val 15728813"/>
                <a:gd name="adj2" fmla="val 6419447"/>
              </a:avLst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516" name="Łącznik prosty 515"/>
            <p:cNvCxnSpPr/>
            <p:nvPr/>
          </p:nvCxnSpPr>
          <p:spPr>
            <a:xfrm>
              <a:off x="2004833" y="3925595"/>
              <a:ext cx="1248134" cy="15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Łącznik prosty 516"/>
            <p:cNvCxnSpPr/>
            <p:nvPr/>
          </p:nvCxnSpPr>
          <p:spPr>
            <a:xfrm>
              <a:off x="1995308" y="4201820"/>
              <a:ext cx="1248134" cy="15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8" name="Dowolny kształt 517"/>
            <p:cNvSpPr/>
            <p:nvPr/>
          </p:nvSpPr>
          <p:spPr>
            <a:xfrm>
              <a:off x="890588" y="3343275"/>
              <a:ext cx="66675" cy="1419225"/>
            </a:xfrm>
            <a:custGeom>
              <a:avLst/>
              <a:gdLst>
                <a:gd name="connsiteX0" fmla="*/ 33337 w 66675"/>
                <a:gd name="connsiteY0" fmla="*/ 0 h 1419225"/>
                <a:gd name="connsiteX1" fmla="*/ 33337 w 66675"/>
                <a:gd name="connsiteY1" fmla="*/ 57150 h 1419225"/>
                <a:gd name="connsiteX2" fmla="*/ 33337 w 66675"/>
                <a:gd name="connsiteY2" fmla="*/ 95250 h 1419225"/>
                <a:gd name="connsiteX3" fmla="*/ 61912 w 66675"/>
                <a:gd name="connsiteY3" fmla="*/ 142875 h 1419225"/>
                <a:gd name="connsiteX4" fmla="*/ 61912 w 66675"/>
                <a:gd name="connsiteY4" fmla="*/ 200025 h 1419225"/>
                <a:gd name="connsiteX5" fmla="*/ 33337 w 66675"/>
                <a:gd name="connsiteY5" fmla="*/ 285750 h 1419225"/>
                <a:gd name="connsiteX6" fmla="*/ 33337 w 66675"/>
                <a:gd name="connsiteY6" fmla="*/ 285750 h 1419225"/>
                <a:gd name="connsiteX7" fmla="*/ 33337 w 66675"/>
                <a:gd name="connsiteY7" fmla="*/ 371475 h 1419225"/>
                <a:gd name="connsiteX8" fmla="*/ 52387 w 66675"/>
                <a:gd name="connsiteY8" fmla="*/ 409575 h 1419225"/>
                <a:gd name="connsiteX9" fmla="*/ 52387 w 66675"/>
                <a:gd name="connsiteY9" fmla="*/ 466725 h 1419225"/>
                <a:gd name="connsiteX10" fmla="*/ 14287 w 66675"/>
                <a:gd name="connsiteY10" fmla="*/ 561975 h 1419225"/>
                <a:gd name="connsiteX11" fmla="*/ 23812 w 66675"/>
                <a:gd name="connsiteY11" fmla="*/ 609600 h 1419225"/>
                <a:gd name="connsiteX12" fmla="*/ 42862 w 66675"/>
                <a:gd name="connsiteY12" fmla="*/ 676275 h 1419225"/>
                <a:gd name="connsiteX13" fmla="*/ 42862 w 66675"/>
                <a:gd name="connsiteY13" fmla="*/ 723900 h 1419225"/>
                <a:gd name="connsiteX14" fmla="*/ 42862 w 66675"/>
                <a:gd name="connsiteY14" fmla="*/ 819150 h 1419225"/>
                <a:gd name="connsiteX15" fmla="*/ 23812 w 66675"/>
                <a:gd name="connsiteY15" fmla="*/ 857250 h 1419225"/>
                <a:gd name="connsiteX16" fmla="*/ 4762 w 66675"/>
                <a:gd name="connsiteY16" fmla="*/ 914400 h 1419225"/>
                <a:gd name="connsiteX17" fmla="*/ 4762 w 66675"/>
                <a:gd name="connsiteY17" fmla="*/ 962025 h 1419225"/>
                <a:gd name="connsiteX18" fmla="*/ 33337 w 66675"/>
                <a:gd name="connsiteY18" fmla="*/ 1047750 h 1419225"/>
                <a:gd name="connsiteX19" fmla="*/ 33337 w 66675"/>
                <a:gd name="connsiteY19" fmla="*/ 1114425 h 1419225"/>
                <a:gd name="connsiteX20" fmla="*/ 33337 w 66675"/>
                <a:gd name="connsiteY20" fmla="*/ 1190625 h 1419225"/>
                <a:gd name="connsiteX21" fmla="*/ 33337 w 66675"/>
                <a:gd name="connsiteY21" fmla="*/ 1266825 h 1419225"/>
                <a:gd name="connsiteX22" fmla="*/ 23812 w 66675"/>
                <a:gd name="connsiteY22" fmla="*/ 1304925 h 1419225"/>
                <a:gd name="connsiteX23" fmla="*/ 33337 w 66675"/>
                <a:gd name="connsiteY23" fmla="*/ 1362075 h 1419225"/>
                <a:gd name="connsiteX24" fmla="*/ 14287 w 66675"/>
                <a:gd name="connsiteY24" fmla="*/ 1419225 h 1419225"/>
                <a:gd name="connsiteX25" fmla="*/ 14287 w 66675"/>
                <a:gd name="connsiteY25" fmla="*/ 1419225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75" h="1419225">
                  <a:moveTo>
                    <a:pt x="33337" y="0"/>
                  </a:moveTo>
                  <a:lnTo>
                    <a:pt x="33337" y="57150"/>
                  </a:lnTo>
                  <a:cubicBezTo>
                    <a:pt x="33337" y="73025"/>
                    <a:pt x="28574" y="80962"/>
                    <a:pt x="33337" y="95250"/>
                  </a:cubicBezTo>
                  <a:cubicBezTo>
                    <a:pt x="38100" y="109538"/>
                    <a:pt x="57149" y="125412"/>
                    <a:pt x="61912" y="142875"/>
                  </a:cubicBezTo>
                  <a:cubicBezTo>
                    <a:pt x="66675" y="160338"/>
                    <a:pt x="66674" y="176213"/>
                    <a:pt x="61912" y="200025"/>
                  </a:cubicBezTo>
                  <a:cubicBezTo>
                    <a:pt x="57150" y="223837"/>
                    <a:pt x="33337" y="285750"/>
                    <a:pt x="33337" y="285750"/>
                  </a:cubicBezTo>
                  <a:lnTo>
                    <a:pt x="33337" y="285750"/>
                  </a:lnTo>
                  <a:cubicBezTo>
                    <a:pt x="33337" y="300037"/>
                    <a:pt x="30162" y="350838"/>
                    <a:pt x="33337" y="371475"/>
                  </a:cubicBezTo>
                  <a:cubicBezTo>
                    <a:pt x="36512" y="392113"/>
                    <a:pt x="49212" y="393700"/>
                    <a:pt x="52387" y="409575"/>
                  </a:cubicBezTo>
                  <a:cubicBezTo>
                    <a:pt x="55562" y="425450"/>
                    <a:pt x="58737" y="441325"/>
                    <a:pt x="52387" y="466725"/>
                  </a:cubicBezTo>
                  <a:cubicBezTo>
                    <a:pt x="46037" y="492125"/>
                    <a:pt x="19049" y="538163"/>
                    <a:pt x="14287" y="561975"/>
                  </a:cubicBezTo>
                  <a:cubicBezTo>
                    <a:pt x="9525" y="585787"/>
                    <a:pt x="19050" y="590550"/>
                    <a:pt x="23812" y="609600"/>
                  </a:cubicBezTo>
                  <a:cubicBezTo>
                    <a:pt x="28574" y="628650"/>
                    <a:pt x="39687" y="657225"/>
                    <a:pt x="42862" y="676275"/>
                  </a:cubicBezTo>
                  <a:cubicBezTo>
                    <a:pt x="46037" y="695325"/>
                    <a:pt x="42862" y="723900"/>
                    <a:pt x="42862" y="723900"/>
                  </a:cubicBezTo>
                  <a:cubicBezTo>
                    <a:pt x="42862" y="747712"/>
                    <a:pt x="46037" y="796925"/>
                    <a:pt x="42862" y="819150"/>
                  </a:cubicBezTo>
                  <a:cubicBezTo>
                    <a:pt x="39687" y="841375"/>
                    <a:pt x="30162" y="841375"/>
                    <a:pt x="23812" y="857250"/>
                  </a:cubicBezTo>
                  <a:cubicBezTo>
                    <a:pt x="17462" y="873125"/>
                    <a:pt x="7937" y="896938"/>
                    <a:pt x="4762" y="914400"/>
                  </a:cubicBezTo>
                  <a:cubicBezTo>
                    <a:pt x="1587" y="931863"/>
                    <a:pt x="0" y="939800"/>
                    <a:pt x="4762" y="962025"/>
                  </a:cubicBezTo>
                  <a:cubicBezTo>
                    <a:pt x="9525" y="984250"/>
                    <a:pt x="28575" y="1022350"/>
                    <a:pt x="33337" y="1047750"/>
                  </a:cubicBezTo>
                  <a:cubicBezTo>
                    <a:pt x="38099" y="1073150"/>
                    <a:pt x="33337" y="1114425"/>
                    <a:pt x="33337" y="1114425"/>
                  </a:cubicBezTo>
                  <a:lnTo>
                    <a:pt x="33337" y="1190625"/>
                  </a:lnTo>
                  <a:cubicBezTo>
                    <a:pt x="33337" y="1216025"/>
                    <a:pt x="34924" y="1247775"/>
                    <a:pt x="33337" y="1266825"/>
                  </a:cubicBezTo>
                  <a:cubicBezTo>
                    <a:pt x="31750" y="1285875"/>
                    <a:pt x="23812" y="1289050"/>
                    <a:pt x="23812" y="1304925"/>
                  </a:cubicBezTo>
                  <a:cubicBezTo>
                    <a:pt x="23812" y="1320800"/>
                    <a:pt x="34924" y="1343025"/>
                    <a:pt x="33337" y="1362075"/>
                  </a:cubicBezTo>
                  <a:cubicBezTo>
                    <a:pt x="31750" y="1381125"/>
                    <a:pt x="14287" y="1419225"/>
                    <a:pt x="14287" y="1419225"/>
                  </a:cubicBezTo>
                  <a:lnTo>
                    <a:pt x="14287" y="1419225"/>
                  </a:lnTo>
                </a:path>
              </a:pathLst>
            </a:cu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519" name="Grupa 607"/>
            <p:cNvGrpSpPr/>
            <p:nvPr/>
          </p:nvGrpSpPr>
          <p:grpSpPr>
            <a:xfrm>
              <a:off x="3724248" y="2124074"/>
              <a:ext cx="2776537" cy="3895726"/>
              <a:chOff x="3724248" y="2124074"/>
              <a:chExt cx="2776537" cy="3895726"/>
            </a:xfrm>
          </p:grpSpPr>
          <p:sp>
            <p:nvSpPr>
              <p:cNvPr id="578" name="Prostokąt 577"/>
              <p:cNvSpPr/>
              <p:nvPr/>
            </p:nvSpPr>
            <p:spPr>
              <a:xfrm rot="10800000">
                <a:off x="3839414" y="3483550"/>
                <a:ext cx="1939636" cy="1149928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579" name="Łącznik prosty 578"/>
              <p:cNvCxnSpPr/>
              <p:nvPr/>
            </p:nvCxnSpPr>
            <p:spPr>
              <a:xfrm rot="5400000" flipH="1">
                <a:off x="3239339" y="4066308"/>
                <a:ext cx="991537" cy="266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Łącznik prosty 579"/>
              <p:cNvCxnSpPr/>
              <p:nvPr/>
            </p:nvCxnSpPr>
            <p:spPr>
              <a:xfrm rot="10800000">
                <a:off x="3724248" y="4533898"/>
                <a:ext cx="109970" cy="9958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Łącznik prosty 580"/>
              <p:cNvCxnSpPr/>
              <p:nvPr/>
            </p:nvCxnSpPr>
            <p:spPr>
              <a:xfrm rot="10800000">
                <a:off x="4257648" y="4922835"/>
                <a:ext cx="1457325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Łącznik prosty 581"/>
              <p:cNvCxnSpPr/>
              <p:nvPr/>
            </p:nvCxnSpPr>
            <p:spPr>
              <a:xfrm>
                <a:off x="3857597" y="6008685"/>
                <a:ext cx="1057275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Łącznik prosty 582"/>
              <p:cNvCxnSpPr/>
              <p:nvPr/>
            </p:nvCxnSpPr>
            <p:spPr>
              <a:xfrm>
                <a:off x="4248123" y="5865810"/>
                <a:ext cx="66675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Łącznik prosty 583"/>
              <p:cNvCxnSpPr/>
              <p:nvPr/>
            </p:nvCxnSpPr>
            <p:spPr>
              <a:xfrm rot="5400000" flipH="1" flipV="1">
                <a:off x="4348152" y="5462570"/>
                <a:ext cx="1095370" cy="31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Łącznik prosty 584"/>
              <p:cNvCxnSpPr/>
              <p:nvPr/>
            </p:nvCxnSpPr>
            <p:spPr>
              <a:xfrm flipV="1">
                <a:off x="5705448" y="4876798"/>
                <a:ext cx="76200" cy="5715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Łącznik prosty 585"/>
              <p:cNvCxnSpPr/>
              <p:nvPr/>
            </p:nvCxnSpPr>
            <p:spPr>
              <a:xfrm>
                <a:off x="5791173" y="4779960"/>
                <a:ext cx="68580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Łącznik prosty 586"/>
              <p:cNvCxnSpPr/>
              <p:nvPr/>
            </p:nvCxnSpPr>
            <p:spPr>
              <a:xfrm rot="10800000" flipV="1">
                <a:off x="3724248" y="3491340"/>
                <a:ext cx="109970" cy="9958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Łącznik prosty 587"/>
              <p:cNvCxnSpPr/>
              <p:nvPr/>
            </p:nvCxnSpPr>
            <p:spPr>
              <a:xfrm rot="10800000" flipV="1">
                <a:off x="4267173" y="3181345"/>
                <a:ext cx="1457325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Łącznik prosty 588"/>
              <p:cNvCxnSpPr/>
              <p:nvPr/>
            </p:nvCxnSpPr>
            <p:spPr>
              <a:xfrm flipV="1">
                <a:off x="3867122" y="2133595"/>
                <a:ext cx="1057275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Łącznik prosty 589"/>
              <p:cNvCxnSpPr/>
              <p:nvPr/>
            </p:nvCxnSpPr>
            <p:spPr>
              <a:xfrm flipV="1">
                <a:off x="4257648" y="2276470"/>
                <a:ext cx="66675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Łącznik prosty 590"/>
              <p:cNvCxnSpPr/>
              <p:nvPr/>
            </p:nvCxnSpPr>
            <p:spPr>
              <a:xfrm rot="5400000" flipV="1">
                <a:off x="4381474" y="2657472"/>
                <a:ext cx="1048540" cy="793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Łącznik prosty 591"/>
              <p:cNvCxnSpPr/>
              <p:nvPr/>
            </p:nvCxnSpPr>
            <p:spPr>
              <a:xfrm>
                <a:off x="5714973" y="3181345"/>
                <a:ext cx="76200" cy="5715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Łącznik prosty 592"/>
              <p:cNvCxnSpPr/>
              <p:nvPr/>
            </p:nvCxnSpPr>
            <p:spPr>
              <a:xfrm flipV="1">
                <a:off x="5800698" y="3362320"/>
                <a:ext cx="68580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Łącznik prosty 593"/>
              <p:cNvCxnSpPr/>
              <p:nvPr/>
            </p:nvCxnSpPr>
            <p:spPr>
              <a:xfrm rot="5400000" flipH="1">
                <a:off x="4638648" y="5876924"/>
                <a:ext cx="142875" cy="1428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Łącznik prosty 594"/>
              <p:cNvCxnSpPr/>
              <p:nvPr/>
            </p:nvCxnSpPr>
            <p:spPr>
              <a:xfrm rot="5400000" flipH="1">
                <a:off x="4667223" y="2133599"/>
                <a:ext cx="142875" cy="1428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Łącznik prosty 595"/>
              <p:cNvCxnSpPr/>
              <p:nvPr/>
            </p:nvCxnSpPr>
            <p:spPr>
              <a:xfrm rot="5400000" flipH="1">
                <a:off x="4752948" y="2133599"/>
                <a:ext cx="142875" cy="1428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Łącznik prosty 596"/>
              <p:cNvCxnSpPr/>
              <p:nvPr/>
            </p:nvCxnSpPr>
            <p:spPr>
              <a:xfrm rot="16200000" flipV="1">
                <a:off x="4781537" y="5867387"/>
                <a:ext cx="114300" cy="95276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Łącznik prosty 597"/>
              <p:cNvCxnSpPr/>
              <p:nvPr/>
            </p:nvCxnSpPr>
            <p:spPr>
              <a:xfrm rot="5400000" flipH="1">
                <a:off x="4714848" y="5867399"/>
                <a:ext cx="142875" cy="1428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Łącznik prosty 598"/>
              <p:cNvCxnSpPr/>
              <p:nvPr/>
            </p:nvCxnSpPr>
            <p:spPr>
              <a:xfrm rot="5400000" flipH="1">
                <a:off x="4390998" y="5867399"/>
                <a:ext cx="142875" cy="1428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Łącznik prosty 599"/>
              <p:cNvCxnSpPr/>
              <p:nvPr/>
            </p:nvCxnSpPr>
            <p:spPr>
              <a:xfrm rot="5400000" flipH="1">
                <a:off x="4457673" y="5857874"/>
                <a:ext cx="142875" cy="1428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Łącznik prosty 600"/>
              <p:cNvCxnSpPr/>
              <p:nvPr/>
            </p:nvCxnSpPr>
            <p:spPr>
              <a:xfrm rot="5400000" flipH="1">
                <a:off x="4552923" y="5876924"/>
                <a:ext cx="142875" cy="1428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Łącznik prosty 601"/>
              <p:cNvCxnSpPr/>
              <p:nvPr/>
            </p:nvCxnSpPr>
            <p:spPr>
              <a:xfrm rot="10800000">
                <a:off x="3867123" y="3371849"/>
                <a:ext cx="123825" cy="123824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Łącznik prosty 602"/>
              <p:cNvCxnSpPr/>
              <p:nvPr/>
            </p:nvCxnSpPr>
            <p:spPr>
              <a:xfrm rot="5400000" flipH="1">
                <a:off x="4276698" y="2133599"/>
                <a:ext cx="142875" cy="1428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Łącznik prosty 603"/>
              <p:cNvCxnSpPr/>
              <p:nvPr/>
            </p:nvCxnSpPr>
            <p:spPr>
              <a:xfrm rot="5400000" flipH="1">
                <a:off x="4343373" y="2124074"/>
                <a:ext cx="142875" cy="1428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Łącznik prosty 604"/>
              <p:cNvCxnSpPr/>
              <p:nvPr/>
            </p:nvCxnSpPr>
            <p:spPr>
              <a:xfrm rot="5400000" flipH="1">
                <a:off x="4429098" y="2133599"/>
                <a:ext cx="142875" cy="1428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Łącznik prosty 605"/>
              <p:cNvCxnSpPr/>
              <p:nvPr/>
            </p:nvCxnSpPr>
            <p:spPr>
              <a:xfrm rot="5400000" flipH="1">
                <a:off x="4505298" y="2133599"/>
                <a:ext cx="142875" cy="1428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Łącznik prosty 606"/>
              <p:cNvCxnSpPr/>
              <p:nvPr/>
            </p:nvCxnSpPr>
            <p:spPr>
              <a:xfrm rot="5400000" flipH="1">
                <a:off x="4581498" y="2133599"/>
                <a:ext cx="142875" cy="1428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Łącznik prosty 607"/>
              <p:cNvCxnSpPr/>
              <p:nvPr/>
            </p:nvCxnSpPr>
            <p:spPr>
              <a:xfrm rot="5400000" flipH="1">
                <a:off x="3857597" y="5810249"/>
                <a:ext cx="209551" cy="209551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Łącznik prosty 608"/>
              <p:cNvCxnSpPr/>
              <p:nvPr/>
            </p:nvCxnSpPr>
            <p:spPr>
              <a:xfrm rot="5400000" flipH="1">
                <a:off x="3867123" y="5895974"/>
                <a:ext cx="123825" cy="12382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Łącznik prosty 609"/>
              <p:cNvCxnSpPr/>
              <p:nvPr/>
            </p:nvCxnSpPr>
            <p:spPr>
              <a:xfrm rot="5400000" flipH="1">
                <a:off x="3867123" y="4762499"/>
                <a:ext cx="390525" cy="39052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Łącznik prosty 610"/>
              <p:cNvCxnSpPr/>
              <p:nvPr/>
            </p:nvCxnSpPr>
            <p:spPr>
              <a:xfrm rot="5400000" flipH="1">
                <a:off x="3895697" y="4619624"/>
                <a:ext cx="361951" cy="36195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Łącznik prosty 611"/>
              <p:cNvCxnSpPr/>
              <p:nvPr/>
            </p:nvCxnSpPr>
            <p:spPr>
              <a:xfrm rot="5400000" flipH="1">
                <a:off x="3886173" y="3086099"/>
                <a:ext cx="390525" cy="39052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Łącznik prosty 612"/>
              <p:cNvCxnSpPr/>
              <p:nvPr/>
            </p:nvCxnSpPr>
            <p:spPr>
              <a:xfrm rot="5400000" flipH="1">
                <a:off x="3867123" y="4676774"/>
                <a:ext cx="390525" cy="39052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Łącznik prosty 613"/>
              <p:cNvCxnSpPr/>
              <p:nvPr/>
            </p:nvCxnSpPr>
            <p:spPr>
              <a:xfrm rot="16200000" flipV="1">
                <a:off x="3986200" y="4633900"/>
                <a:ext cx="295275" cy="285776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Łącznik prosty 614"/>
              <p:cNvCxnSpPr/>
              <p:nvPr/>
            </p:nvCxnSpPr>
            <p:spPr>
              <a:xfrm rot="5400000" flipH="1">
                <a:off x="3876648" y="3162299"/>
                <a:ext cx="333375" cy="3333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Łącznik prosty 615"/>
              <p:cNvCxnSpPr/>
              <p:nvPr/>
            </p:nvCxnSpPr>
            <p:spPr>
              <a:xfrm rot="16200000" flipV="1">
                <a:off x="4681525" y="4633900"/>
                <a:ext cx="295275" cy="285776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Łącznik prosty 616"/>
              <p:cNvCxnSpPr/>
              <p:nvPr/>
            </p:nvCxnSpPr>
            <p:spPr>
              <a:xfrm rot="10800000">
                <a:off x="4610074" y="4638675"/>
                <a:ext cx="285776" cy="28575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Łącznik prosty 617"/>
              <p:cNvCxnSpPr/>
              <p:nvPr/>
            </p:nvCxnSpPr>
            <p:spPr>
              <a:xfrm rot="16200000" flipV="1">
                <a:off x="4491025" y="4624375"/>
                <a:ext cx="295275" cy="285776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Łącznik prosty 618"/>
              <p:cNvCxnSpPr/>
              <p:nvPr/>
            </p:nvCxnSpPr>
            <p:spPr>
              <a:xfrm rot="16200000" flipV="1">
                <a:off x="4414825" y="4633899"/>
                <a:ext cx="304800" cy="295301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Łącznik prosty 619"/>
              <p:cNvCxnSpPr/>
              <p:nvPr/>
            </p:nvCxnSpPr>
            <p:spPr>
              <a:xfrm rot="16200000" flipV="1">
                <a:off x="4329100" y="4633899"/>
                <a:ext cx="285750" cy="276251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Łącznik prosty 620"/>
              <p:cNvCxnSpPr/>
              <p:nvPr/>
            </p:nvCxnSpPr>
            <p:spPr>
              <a:xfrm rot="16200000" flipV="1">
                <a:off x="4243375" y="4633899"/>
                <a:ext cx="285750" cy="276251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Łącznik prosty 621"/>
              <p:cNvCxnSpPr/>
              <p:nvPr/>
            </p:nvCxnSpPr>
            <p:spPr>
              <a:xfrm rot="16200000" flipV="1">
                <a:off x="4148125" y="4624375"/>
                <a:ext cx="314325" cy="304826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Łącznik prosty 622"/>
              <p:cNvCxnSpPr/>
              <p:nvPr/>
            </p:nvCxnSpPr>
            <p:spPr>
              <a:xfrm rot="16200000" flipV="1">
                <a:off x="4071926" y="4633900"/>
                <a:ext cx="304800" cy="29529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Łącznik prosty 623"/>
              <p:cNvCxnSpPr/>
              <p:nvPr/>
            </p:nvCxnSpPr>
            <p:spPr>
              <a:xfrm rot="5400000" flipH="1">
                <a:off x="4386235" y="3186112"/>
                <a:ext cx="304801" cy="2952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Łącznik prosty 624"/>
              <p:cNvCxnSpPr/>
              <p:nvPr/>
            </p:nvCxnSpPr>
            <p:spPr>
              <a:xfrm rot="5400000" flipH="1">
                <a:off x="4457673" y="3171824"/>
                <a:ext cx="333375" cy="3333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Łącznik prosty 625"/>
              <p:cNvCxnSpPr/>
              <p:nvPr/>
            </p:nvCxnSpPr>
            <p:spPr>
              <a:xfrm rot="10800000">
                <a:off x="5391125" y="4629151"/>
                <a:ext cx="295301" cy="2952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Łącznik prosty 626"/>
              <p:cNvCxnSpPr/>
              <p:nvPr/>
            </p:nvCxnSpPr>
            <p:spPr>
              <a:xfrm rot="10800000">
                <a:off x="5314924" y="4638675"/>
                <a:ext cx="266726" cy="26670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Łącznik prosty 627"/>
              <p:cNvCxnSpPr/>
              <p:nvPr/>
            </p:nvCxnSpPr>
            <p:spPr>
              <a:xfrm rot="10800000">
                <a:off x="5219675" y="4629151"/>
                <a:ext cx="295301" cy="2952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Łącznik prosty 628"/>
              <p:cNvCxnSpPr/>
              <p:nvPr/>
            </p:nvCxnSpPr>
            <p:spPr>
              <a:xfrm rot="10800000">
                <a:off x="5143475" y="4638676"/>
                <a:ext cx="276251" cy="27622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Łącznik prosty 629"/>
              <p:cNvCxnSpPr/>
              <p:nvPr/>
            </p:nvCxnSpPr>
            <p:spPr>
              <a:xfrm rot="10800000">
                <a:off x="5048224" y="4629150"/>
                <a:ext cx="285776" cy="28575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Łącznik prosty 630"/>
              <p:cNvCxnSpPr/>
              <p:nvPr/>
            </p:nvCxnSpPr>
            <p:spPr>
              <a:xfrm rot="10800000">
                <a:off x="4943449" y="4619625"/>
                <a:ext cx="304826" cy="30480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Łącznik prosty 631"/>
              <p:cNvCxnSpPr/>
              <p:nvPr/>
            </p:nvCxnSpPr>
            <p:spPr>
              <a:xfrm rot="16200000" flipV="1">
                <a:off x="4776775" y="4633899"/>
                <a:ext cx="304800" cy="295301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Łącznik prosty 632"/>
              <p:cNvCxnSpPr/>
              <p:nvPr/>
            </p:nvCxnSpPr>
            <p:spPr>
              <a:xfrm rot="5400000" flipH="1">
                <a:off x="4548160" y="3186112"/>
                <a:ext cx="304801" cy="2952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Łącznik prosty 633"/>
              <p:cNvCxnSpPr/>
              <p:nvPr/>
            </p:nvCxnSpPr>
            <p:spPr>
              <a:xfrm rot="5400000" flipH="1">
                <a:off x="4691035" y="3176587"/>
                <a:ext cx="304801" cy="2952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Łącznik prosty 634"/>
              <p:cNvCxnSpPr/>
              <p:nvPr/>
            </p:nvCxnSpPr>
            <p:spPr>
              <a:xfrm rot="5400000" flipH="1">
                <a:off x="4633885" y="3195637"/>
                <a:ext cx="304801" cy="2952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Łącznik prosty 635"/>
              <p:cNvCxnSpPr/>
              <p:nvPr/>
            </p:nvCxnSpPr>
            <p:spPr>
              <a:xfrm rot="5400000" flipH="1">
                <a:off x="4786285" y="3195637"/>
                <a:ext cx="304801" cy="2952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Łącznik prosty 636"/>
              <p:cNvCxnSpPr/>
              <p:nvPr/>
            </p:nvCxnSpPr>
            <p:spPr>
              <a:xfrm rot="5400000" flipH="1">
                <a:off x="4852960" y="3186112"/>
                <a:ext cx="304801" cy="2952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Łącznik prosty 637"/>
              <p:cNvCxnSpPr/>
              <p:nvPr/>
            </p:nvCxnSpPr>
            <p:spPr>
              <a:xfrm rot="5400000" flipH="1">
                <a:off x="4929160" y="3167062"/>
                <a:ext cx="304801" cy="2952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Łącznik prosty 638"/>
              <p:cNvCxnSpPr/>
              <p:nvPr/>
            </p:nvCxnSpPr>
            <p:spPr>
              <a:xfrm rot="5400000" flipH="1">
                <a:off x="5024410" y="3186112"/>
                <a:ext cx="304801" cy="2952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Łącznik prosty 639"/>
              <p:cNvCxnSpPr/>
              <p:nvPr/>
            </p:nvCxnSpPr>
            <p:spPr>
              <a:xfrm rot="5400000" flipH="1">
                <a:off x="5091085" y="3176587"/>
                <a:ext cx="304801" cy="2952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Łącznik prosty 640"/>
              <p:cNvCxnSpPr/>
              <p:nvPr/>
            </p:nvCxnSpPr>
            <p:spPr>
              <a:xfrm rot="5400000" flipH="1">
                <a:off x="5176810" y="3186112"/>
                <a:ext cx="304801" cy="2952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Łącznik prosty 641"/>
              <p:cNvCxnSpPr/>
              <p:nvPr/>
            </p:nvCxnSpPr>
            <p:spPr>
              <a:xfrm rot="5400000" flipH="1">
                <a:off x="5243485" y="3176587"/>
                <a:ext cx="304801" cy="2952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Łącznik prosty 642"/>
              <p:cNvCxnSpPr/>
              <p:nvPr/>
            </p:nvCxnSpPr>
            <p:spPr>
              <a:xfrm rot="5400000" flipH="1">
                <a:off x="5395885" y="3176587"/>
                <a:ext cx="304801" cy="2952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Łącznik prosty 643"/>
              <p:cNvCxnSpPr/>
              <p:nvPr/>
            </p:nvCxnSpPr>
            <p:spPr>
              <a:xfrm rot="5400000" flipH="1">
                <a:off x="5329210" y="3186112"/>
                <a:ext cx="304801" cy="2952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Łącznik prosty 644"/>
              <p:cNvCxnSpPr/>
              <p:nvPr/>
            </p:nvCxnSpPr>
            <p:spPr>
              <a:xfrm rot="5400000" flipH="1">
                <a:off x="5491135" y="3186112"/>
                <a:ext cx="304801" cy="2952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Łącznik prosty 645"/>
              <p:cNvCxnSpPr/>
              <p:nvPr/>
            </p:nvCxnSpPr>
            <p:spPr>
              <a:xfrm rot="10800000">
                <a:off x="5457802" y="4610101"/>
                <a:ext cx="295299" cy="2952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Łącznik prosty 646"/>
              <p:cNvCxnSpPr/>
              <p:nvPr/>
            </p:nvCxnSpPr>
            <p:spPr>
              <a:xfrm rot="5400000" flipH="1">
                <a:off x="4233835" y="3186112"/>
                <a:ext cx="304801" cy="2952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Łącznik prosty 647"/>
              <p:cNvCxnSpPr/>
              <p:nvPr/>
            </p:nvCxnSpPr>
            <p:spPr>
              <a:xfrm rot="5400000" flipH="1">
                <a:off x="4300510" y="3176587"/>
                <a:ext cx="304801" cy="2952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Łącznik prosty 648"/>
              <p:cNvCxnSpPr/>
              <p:nvPr/>
            </p:nvCxnSpPr>
            <p:spPr>
              <a:xfrm rot="5400000" flipH="1">
                <a:off x="4029048" y="2971799"/>
                <a:ext cx="219075" cy="2190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Łącznik prosty 649"/>
              <p:cNvCxnSpPr/>
              <p:nvPr/>
            </p:nvCxnSpPr>
            <p:spPr>
              <a:xfrm rot="5400000" flipH="1">
                <a:off x="3952848" y="2981323"/>
                <a:ext cx="514350" cy="51435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Łącznik prosty 650"/>
              <p:cNvCxnSpPr/>
              <p:nvPr/>
            </p:nvCxnSpPr>
            <p:spPr>
              <a:xfrm rot="5400000" flipH="1">
                <a:off x="3857598" y="2971798"/>
                <a:ext cx="514350" cy="51435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Łącznik prosty 651"/>
              <p:cNvCxnSpPr/>
              <p:nvPr/>
            </p:nvCxnSpPr>
            <p:spPr>
              <a:xfrm rot="5400000" flipH="1">
                <a:off x="3867123" y="3228973"/>
                <a:ext cx="266700" cy="26670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Łącznik prosty 652"/>
              <p:cNvCxnSpPr/>
              <p:nvPr/>
            </p:nvCxnSpPr>
            <p:spPr>
              <a:xfrm rot="5400000" flipH="1">
                <a:off x="3876648" y="3314698"/>
                <a:ext cx="171450" cy="17145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Łącznik prosty 653"/>
              <p:cNvCxnSpPr/>
              <p:nvPr/>
            </p:nvCxnSpPr>
            <p:spPr>
              <a:xfrm rot="5400000" flipH="1">
                <a:off x="4124298" y="2981324"/>
                <a:ext cx="142875" cy="1428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Łącznik prosty 654"/>
              <p:cNvCxnSpPr/>
              <p:nvPr/>
            </p:nvCxnSpPr>
            <p:spPr>
              <a:xfrm rot="5400000" flipH="1">
                <a:off x="4181448" y="2962273"/>
                <a:ext cx="95250" cy="9525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Łącznik prosty 655"/>
              <p:cNvCxnSpPr/>
              <p:nvPr/>
            </p:nvCxnSpPr>
            <p:spPr>
              <a:xfrm rot="5400000" flipH="1">
                <a:off x="4829148" y="2133598"/>
                <a:ext cx="76200" cy="7620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Łącznik prosty 656"/>
              <p:cNvCxnSpPr/>
              <p:nvPr/>
            </p:nvCxnSpPr>
            <p:spPr>
              <a:xfrm rot="5400000" flipH="1">
                <a:off x="4114773" y="2133599"/>
                <a:ext cx="142875" cy="1428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Łącznik prosty 657"/>
              <p:cNvCxnSpPr/>
              <p:nvPr/>
            </p:nvCxnSpPr>
            <p:spPr>
              <a:xfrm rot="5400000" flipH="1">
                <a:off x="4190973" y="2133599"/>
                <a:ext cx="142875" cy="1428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" name="Łącznik prosty 658"/>
              <p:cNvCxnSpPr/>
              <p:nvPr/>
            </p:nvCxnSpPr>
            <p:spPr>
              <a:xfrm rot="5400000" flipH="1">
                <a:off x="5581623" y="4648199"/>
                <a:ext cx="200025" cy="20002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Łącznik prosty 659"/>
              <p:cNvCxnSpPr/>
              <p:nvPr/>
            </p:nvCxnSpPr>
            <p:spPr>
              <a:xfrm rot="5400000" flipH="1">
                <a:off x="5648298" y="4629148"/>
                <a:ext cx="133350" cy="13335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Łącznik prosty 660"/>
              <p:cNvCxnSpPr/>
              <p:nvPr/>
            </p:nvCxnSpPr>
            <p:spPr>
              <a:xfrm rot="5400000" flipH="1">
                <a:off x="5714973" y="4629149"/>
                <a:ext cx="66675" cy="66675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Łącznik prosty 661"/>
              <p:cNvCxnSpPr/>
              <p:nvPr/>
            </p:nvCxnSpPr>
            <p:spPr>
              <a:xfrm rot="10800000" flipH="1">
                <a:off x="5724498" y="3419474"/>
                <a:ext cx="66675" cy="66675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Łącznik prosty 662"/>
              <p:cNvCxnSpPr/>
              <p:nvPr/>
            </p:nvCxnSpPr>
            <p:spPr>
              <a:xfrm rot="5400000" flipH="1">
                <a:off x="5572098" y="3181349"/>
                <a:ext cx="219075" cy="2190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Łącznik prosty 663"/>
              <p:cNvCxnSpPr/>
              <p:nvPr/>
            </p:nvCxnSpPr>
            <p:spPr>
              <a:xfrm rot="5400000" flipH="1">
                <a:off x="5648298" y="3181349"/>
                <a:ext cx="142875" cy="1428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" name="Łącznik prosty 664"/>
              <p:cNvCxnSpPr/>
              <p:nvPr/>
            </p:nvCxnSpPr>
            <p:spPr>
              <a:xfrm rot="5400000" flipH="1">
                <a:off x="4048098" y="2143124"/>
                <a:ext cx="200025" cy="20002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6" name="Łuk 665"/>
              <p:cNvSpPr/>
              <p:nvPr/>
            </p:nvSpPr>
            <p:spPr>
              <a:xfrm rot="10800000">
                <a:off x="3990948" y="3924298"/>
                <a:ext cx="276225" cy="276225"/>
              </a:xfrm>
              <a:prstGeom prst="arc">
                <a:avLst>
                  <a:gd name="adj1" fmla="val 15728813"/>
                  <a:gd name="adj2" fmla="val 6419447"/>
                </a:avLst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67" name="Łuk 666"/>
              <p:cNvSpPr/>
              <p:nvPr/>
            </p:nvSpPr>
            <p:spPr>
              <a:xfrm rot="10800000" flipH="1">
                <a:off x="5267298" y="3924298"/>
                <a:ext cx="276225" cy="276225"/>
              </a:xfrm>
              <a:prstGeom prst="arc">
                <a:avLst>
                  <a:gd name="adj1" fmla="val 15728813"/>
                  <a:gd name="adj2" fmla="val 6419447"/>
                </a:avLst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668" name="Łącznik prosty 667"/>
              <p:cNvCxnSpPr/>
              <p:nvPr/>
            </p:nvCxnSpPr>
            <p:spPr>
              <a:xfrm rot="10800000">
                <a:off x="4138406" y="4197640"/>
                <a:ext cx="1248134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" name="Łącznik prosty 668"/>
              <p:cNvCxnSpPr/>
              <p:nvPr/>
            </p:nvCxnSpPr>
            <p:spPr>
              <a:xfrm rot="10800000">
                <a:off x="4147931" y="3921415"/>
                <a:ext cx="1248134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0" name="Dowolny kształt 669"/>
              <p:cNvSpPr/>
              <p:nvPr/>
            </p:nvSpPr>
            <p:spPr>
              <a:xfrm rot="10800000">
                <a:off x="6434110" y="3362323"/>
                <a:ext cx="66675" cy="1419225"/>
              </a:xfrm>
              <a:custGeom>
                <a:avLst/>
                <a:gdLst>
                  <a:gd name="connsiteX0" fmla="*/ 33337 w 66675"/>
                  <a:gd name="connsiteY0" fmla="*/ 0 h 1419225"/>
                  <a:gd name="connsiteX1" fmla="*/ 33337 w 66675"/>
                  <a:gd name="connsiteY1" fmla="*/ 57150 h 1419225"/>
                  <a:gd name="connsiteX2" fmla="*/ 33337 w 66675"/>
                  <a:gd name="connsiteY2" fmla="*/ 95250 h 1419225"/>
                  <a:gd name="connsiteX3" fmla="*/ 61912 w 66675"/>
                  <a:gd name="connsiteY3" fmla="*/ 142875 h 1419225"/>
                  <a:gd name="connsiteX4" fmla="*/ 61912 w 66675"/>
                  <a:gd name="connsiteY4" fmla="*/ 200025 h 1419225"/>
                  <a:gd name="connsiteX5" fmla="*/ 33337 w 66675"/>
                  <a:gd name="connsiteY5" fmla="*/ 285750 h 1419225"/>
                  <a:gd name="connsiteX6" fmla="*/ 33337 w 66675"/>
                  <a:gd name="connsiteY6" fmla="*/ 285750 h 1419225"/>
                  <a:gd name="connsiteX7" fmla="*/ 33337 w 66675"/>
                  <a:gd name="connsiteY7" fmla="*/ 371475 h 1419225"/>
                  <a:gd name="connsiteX8" fmla="*/ 52387 w 66675"/>
                  <a:gd name="connsiteY8" fmla="*/ 409575 h 1419225"/>
                  <a:gd name="connsiteX9" fmla="*/ 52387 w 66675"/>
                  <a:gd name="connsiteY9" fmla="*/ 466725 h 1419225"/>
                  <a:gd name="connsiteX10" fmla="*/ 14287 w 66675"/>
                  <a:gd name="connsiteY10" fmla="*/ 561975 h 1419225"/>
                  <a:gd name="connsiteX11" fmla="*/ 23812 w 66675"/>
                  <a:gd name="connsiteY11" fmla="*/ 609600 h 1419225"/>
                  <a:gd name="connsiteX12" fmla="*/ 42862 w 66675"/>
                  <a:gd name="connsiteY12" fmla="*/ 676275 h 1419225"/>
                  <a:gd name="connsiteX13" fmla="*/ 42862 w 66675"/>
                  <a:gd name="connsiteY13" fmla="*/ 723900 h 1419225"/>
                  <a:gd name="connsiteX14" fmla="*/ 42862 w 66675"/>
                  <a:gd name="connsiteY14" fmla="*/ 819150 h 1419225"/>
                  <a:gd name="connsiteX15" fmla="*/ 23812 w 66675"/>
                  <a:gd name="connsiteY15" fmla="*/ 857250 h 1419225"/>
                  <a:gd name="connsiteX16" fmla="*/ 4762 w 66675"/>
                  <a:gd name="connsiteY16" fmla="*/ 914400 h 1419225"/>
                  <a:gd name="connsiteX17" fmla="*/ 4762 w 66675"/>
                  <a:gd name="connsiteY17" fmla="*/ 962025 h 1419225"/>
                  <a:gd name="connsiteX18" fmla="*/ 33337 w 66675"/>
                  <a:gd name="connsiteY18" fmla="*/ 1047750 h 1419225"/>
                  <a:gd name="connsiteX19" fmla="*/ 33337 w 66675"/>
                  <a:gd name="connsiteY19" fmla="*/ 1114425 h 1419225"/>
                  <a:gd name="connsiteX20" fmla="*/ 33337 w 66675"/>
                  <a:gd name="connsiteY20" fmla="*/ 1190625 h 1419225"/>
                  <a:gd name="connsiteX21" fmla="*/ 33337 w 66675"/>
                  <a:gd name="connsiteY21" fmla="*/ 1266825 h 1419225"/>
                  <a:gd name="connsiteX22" fmla="*/ 23812 w 66675"/>
                  <a:gd name="connsiteY22" fmla="*/ 1304925 h 1419225"/>
                  <a:gd name="connsiteX23" fmla="*/ 33337 w 66675"/>
                  <a:gd name="connsiteY23" fmla="*/ 1362075 h 1419225"/>
                  <a:gd name="connsiteX24" fmla="*/ 14287 w 66675"/>
                  <a:gd name="connsiteY24" fmla="*/ 1419225 h 1419225"/>
                  <a:gd name="connsiteX25" fmla="*/ 14287 w 66675"/>
                  <a:gd name="connsiteY25" fmla="*/ 1419225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6675" h="1419225">
                    <a:moveTo>
                      <a:pt x="33337" y="0"/>
                    </a:moveTo>
                    <a:lnTo>
                      <a:pt x="33337" y="57150"/>
                    </a:lnTo>
                    <a:cubicBezTo>
                      <a:pt x="33337" y="73025"/>
                      <a:pt x="28574" y="80962"/>
                      <a:pt x="33337" y="95250"/>
                    </a:cubicBezTo>
                    <a:cubicBezTo>
                      <a:pt x="38100" y="109538"/>
                      <a:pt x="57149" y="125412"/>
                      <a:pt x="61912" y="142875"/>
                    </a:cubicBezTo>
                    <a:cubicBezTo>
                      <a:pt x="66675" y="160338"/>
                      <a:pt x="66674" y="176213"/>
                      <a:pt x="61912" y="200025"/>
                    </a:cubicBezTo>
                    <a:cubicBezTo>
                      <a:pt x="57150" y="223837"/>
                      <a:pt x="33337" y="285750"/>
                      <a:pt x="33337" y="285750"/>
                    </a:cubicBezTo>
                    <a:lnTo>
                      <a:pt x="33337" y="285750"/>
                    </a:lnTo>
                    <a:cubicBezTo>
                      <a:pt x="33337" y="300037"/>
                      <a:pt x="30162" y="350838"/>
                      <a:pt x="33337" y="371475"/>
                    </a:cubicBezTo>
                    <a:cubicBezTo>
                      <a:pt x="36512" y="392113"/>
                      <a:pt x="49212" y="393700"/>
                      <a:pt x="52387" y="409575"/>
                    </a:cubicBezTo>
                    <a:cubicBezTo>
                      <a:pt x="55562" y="425450"/>
                      <a:pt x="58737" y="441325"/>
                      <a:pt x="52387" y="466725"/>
                    </a:cubicBezTo>
                    <a:cubicBezTo>
                      <a:pt x="46037" y="492125"/>
                      <a:pt x="19049" y="538163"/>
                      <a:pt x="14287" y="561975"/>
                    </a:cubicBezTo>
                    <a:cubicBezTo>
                      <a:pt x="9525" y="585787"/>
                      <a:pt x="19050" y="590550"/>
                      <a:pt x="23812" y="609600"/>
                    </a:cubicBezTo>
                    <a:cubicBezTo>
                      <a:pt x="28574" y="628650"/>
                      <a:pt x="39687" y="657225"/>
                      <a:pt x="42862" y="676275"/>
                    </a:cubicBezTo>
                    <a:cubicBezTo>
                      <a:pt x="46037" y="695325"/>
                      <a:pt x="42862" y="723900"/>
                      <a:pt x="42862" y="723900"/>
                    </a:cubicBezTo>
                    <a:cubicBezTo>
                      <a:pt x="42862" y="747712"/>
                      <a:pt x="46037" y="796925"/>
                      <a:pt x="42862" y="819150"/>
                    </a:cubicBezTo>
                    <a:cubicBezTo>
                      <a:pt x="39687" y="841375"/>
                      <a:pt x="30162" y="841375"/>
                      <a:pt x="23812" y="857250"/>
                    </a:cubicBezTo>
                    <a:cubicBezTo>
                      <a:pt x="17462" y="873125"/>
                      <a:pt x="7937" y="896938"/>
                      <a:pt x="4762" y="914400"/>
                    </a:cubicBezTo>
                    <a:cubicBezTo>
                      <a:pt x="1587" y="931863"/>
                      <a:pt x="0" y="939800"/>
                      <a:pt x="4762" y="962025"/>
                    </a:cubicBezTo>
                    <a:cubicBezTo>
                      <a:pt x="9525" y="984250"/>
                      <a:pt x="28575" y="1022350"/>
                      <a:pt x="33337" y="1047750"/>
                    </a:cubicBezTo>
                    <a:cubicBezTo>
                      <a:pt x="38099" y="1073150"/>
                      <a:pt x="33337" y="1114425"/>
                      <a:pt x="33337" y="1114425"/>
                    </a:cubicBezTo>
                    <a:lnTo>
                      <a:pt x="33337" y="1190625"/>
                    </a:lnTo>
                    <a:cubicBezTo>
                      <a:pt x="33337" y="1216025"/>
                      <a:pt x="34924" y="1247775"/>
                      <a:pt x="33337" y="1266825"/>
                    </a:cubicBezTo>
                    <a:cubicBezTo>
                      <a:pt x="31750" y="1285875"/>
                      <a:pt x="23812" y="1289050"/>
                      <a:pt x="23812" y="1304925"/>
                    </a:cubicBezTo>
                    <a:cubicBezTo>
                      <a:pt x="23812" y="1320800"/>
                      <a:pt x="34924" y="1343025"/>
                      <a:pt x="33337" y="1362075"/>
                    </a:cubicBezTo>
                    <a:cubicBezTo>
                      <a:pt x="31750" y="1381125"/>
                      <a:pt x="14287" y="1419225"/>
                      <a:pt x="14287" y="1419225"/>
                    </a:cubicBezTo>
                    <a:lnTo>
                      <a:pt x="14287" y="1419225"/>
                    </a:lnTo>
                  </a:path>
                </a:pathLst>
              </a:cu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671" name="Łącznik prosty 670"/>
              <p:cNvCxnSpPr/>
              <p:nvPr/>
            </p:nvCxnSpPr>
            <p:spPr>
              <a:xfrm rot="10800000">
                <a:off x="4857724" y="4619625"/>
                <a:ext cx="304826" cy="30480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2" name="Łącznik prosty 671"/>
              <p:cNvCxnSpPr/>
              <p:nvPr/>
            </p:nvCxnSpPr>
            <p:spPr>
              <a:xfrm rot="5400000" flipH="1">
                <a:off x="4248123" y="5876924"/>
                <a:ext cx="142875" cy="1428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Łącznik prosty 672"/>
              <p:cNvCxnSpPr/>
              <p:nvPr/>
            </p:nvCxnSpPr>
            <p:spPr>
              <a:xfrm rot="5400000" flipH="1">
                <a:off x="4314798" y="5867399"/>
                <a:ext cx="142875" cy="1428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1" name="Prostokąt 520"/>
            <p:cNvSpPr/>
            <p:nvPr/>
          </p:nvSpPr>
          <p:spPr>
            <a:xfrm>
              <a:off x="3524249" y="2352674"/>
              <a:ext cx="847725" cy="1619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3" name="Prostokąt 522"/>
            <p:cNvSpPr/>
            <p:nvPr/>
          </p:nvSpPr>
          <p:spPr>
            <a:xfrm>
              <a:off x="3524249" y="2952750"/>
              <a:ext cx="847725" cy="171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524" name="Grupa 710"/>
            <p:cNvGrpSpPr/>
            <p:nvPr/>
          </p:nvGrpSpPr>
          <p:grpSpPr>
            <a:xfrm>
              <a:off x="3857624" y="2115344"/>
              <a:ext cx="771526" cy="1371600"/>
              <a:chOff x="3857624" y="2115344"/>
              <a:chExt cx="771526" cy="1371600"/>
            </a:xfrm>
          </p:grpSpPr>
          <p:sp>
            <p:nvSpPr>
              <p:cNvPr id="560" name="Prostokąt 559"/>
              <p:cNvSpPr/>
              <p:nvPr/>
            </p:nvSpPr>
            <p:spPr>
              <a:xfrm>
                <a:off x="4371975" y="2381250"/>
                <a:ext cx="45719" cy="704850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61" name="Prostokąt 560"/>
              <p:cNvSpPr/>
              <p:nvPr/>
            </p:nvSpPr>
            <p:spPr>
              <a:xfrm>
                <a:off x="4429125" y="2457450"/>
                <a:ext cx="45719" cy="552450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562" name="Łącznik prosty 561"/>
              <p:cNvCxnSpPr/>
              <p:nvPr/>
            </p:nvCxnSpPr>
            <p:spPr>
              <a:xfrm>
                <a:off x="4476750" y="2943225"/>
                <a:ext cx="142875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Łącznik prosty 562"/>
              <p:cNvCxnSpPr/>
              <p:nvPr/>
            </p:nvCxnSpPr>
            <p:spPr>
              <a:xfrm>
                <a:off x="4486275" y="2514600"/>
                <a:ext cx="142875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Łącznik prosty 563"/>
              <p:cNvCxnSpPr/>
              <p:nvPr/>
            </p:nvCxnSpPr>
            <p:spPr>
              <a:xfrm rot="5400000">
                <a:off x="4524375" y="2600325"/>
                <a:ext cx="19050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Łącznik prosty 564"/>
              <p:cNvCxnSpPr/>
              <p:nvPr/>
            </p:nvCxnSpPr>
            <p:spPr>
              <a:xfrm rot="5400000">
                <a:off x="4524375" y="2867025"/>
                <a:ext cx="19050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6" name="Grupa 507"/>
              <p:cNvGrpSpPr/>
              <p:nvPr/>
            </p:nvGrpSpPr>
            <p:grpSpPr>
              <a:xfrm>
                <a:off x="4562475" y="2677318"/>
                <a:ext cx="66675" cy="86520"/>
                <a:chOff x="5905500" y="2324893"/>
                <a:chExt cx="66675" cy="86520"/>
              </a:xfrm>
            </p:grpSpPr>
            <p:cxnSp>
              <p:nvCxnSpPr>
                <p:cNvPr id="575" name="Łącznik prosty 574"/>
                <p:cNvCxnSpPr/>
                <p:nvPr/>
              </p:nvCxnSpPr>
              <p:spPr>
                <a:xfrm>
                  <a:off x="5905500" y="2333625"/>
                  <a:ext cx="66675" cy="1588"/>
                </a:xfrm>
                <a:prstGeom prst="line">
                  <a:avLst/>
                </a:prstGeom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Łącznik prosty 575"/>
                <p:cNvCxnSpPr/>
                <p:nvPr/>
              </p:nvCxnSpPr>
              <p:spPr>
                <a:xfrm>
                  <a:off x="5905500" y="2409825"/>
                  <a:ext cx="66675" cy="1588"/>
                </a:xfrm>
                <a:prstGeom prst="line">
                  <a:avLst/>
                </a:prstGeom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Łącznik prosty 576"/>
                <p:cNvCxnSpPr/>
                <p:nvPr/>
              </p:nvCxnSpPr>
              <p:spPr>
                <a:xfrm rot="5400000">
                  <a:off x="5872163" y="2366962"/>
                  <a:ext cx="85725" cy="1588"/>
                </a:xfrm>
                <a:prstGeom prst="line">
                  <a:avLst/>
                </a:prstGeom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7" name="Łącznik prosty 566"/>
              <p:cNvCxnSpPr/>
              <p:nvPr/>
            </p:nvCxnSpPr>
            <p:spPr>
              <a:xfrm rot="5400000">
                <a:off x="3748088" y="2233613"/>
                <a:ext cx="238125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Łącznik prosty 567"/>
              <p:cNvCxnSpPr/>
              <p:nvPr/>
            </p:nvCxnSpPr>
            <p:spPr>
              <a:xfrm rot="5400000">
                <a:off x="3686175" y="3305175"/>
                <a:ext cx="36195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Łącznik prosty 568"/>
              <p:cNvCxnSpPr/>
              <p:nvPr/>
            </p:nvCxnSpPr>
            <p:spPr>
              <a:xfrm rot="5400000">
                <a:off x="4238625" y="2305050"/>
                <a:ext cx="7620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Łącznik prosty 569"/>
              <p:cNvCxnSpPr/>
              <p:nvPr/>
            </p:nvCxnSpPr>
            <p:spPr>
              <a:xfrm rot="5400000">
                <a:off x="4252913" y="3157538"/>
                <a:ext cx="66675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" name="Łącznik prosty 570"/>
              <p:cNvCxnSpPr/>
              <p:nvPr/>
            </p:nvCxnSpPr>
            <p:spPr>
              <a:xfrm rot="16200000" flipH="1">
                <a:off x="3962400" y="2133599"/>
                <a:ext cx="200025" cy="20002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" name="Łącznik prosty 571"/>
              <p:cNvCxnSpPr/>
              <p:nvPr/>
            </p:nvCxnSpPr>
            <p:spPr>
              <a:xfrm rot="16200000" flipH="1">
                <a:off x="3895725" y="2133600"/>
                <a:ext cx="228600" cy="22860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" name="Łącznik prosty 572"/>
              <p:cNvCxnSpPr/>
              <p:nvPr/>
            </p:nvCxnSpPr>
            <p:spPr>
              <a:xfrm rot="16200000" flipH="1">
                <a:off x="3867150" y="2181224"/>
                <a:ext cx="180975" cy="180975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Łącznik prosty 573"/>
              <p:cNvCxnSpPr/>
              <p:nvPr/>
            </p:nvCxnSpPr>
            <p:spPr>
              <a:xfrm rot="16200000" flipH="1">
                <a:off x="3850481" y="2255043"/>
                <a:ext cx="104774" cy="90487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5" name="Grupa 793"/>
            <p:cNvGrpSpPr/>
            <p:nvPr/>
          </p:nvGrpSpPr>
          <p:grpSpPr>
            <a:xfrm>
              <a:off x="4362450" y="5010150"/>
              <a:ext cx="257175" cy="704850"/>
              <a:chOff x="7753350" y="2019300"/>
              <a:chExt cx="257175" cy="704850"/>
            </a:xfrm>
          </p:grpSpPr>
          <p:sp>
            <p:nvSpPr>
              <p:cNvPr id="550" name="Prostokąt 549"/>
              <p:cNvSpPr/>
              <p:nvPr/>
            </p:nvSpPr>
            <p:spPr>
              <a:xfrm>
                <a:off x="7753350" y="2019300"/>
                <a:ext cx="45719" cy="704850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51" name="Prostokąt 550"/>
              <p:cNvSpPr/>
              <p:nvPr/>
            </p:nvSpPr>
            <p:spPr>
              <a:xfrm>
                <a:off x="7810500" y="2095500"/>
                <a:ext cx="45719" cy="552450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552" name="Łącznik prosty 551"/>
              <p:cNvCxnSpPr/>
              <p:nvPr/>
            </p:nvCxnSpPr>
            <p:spPr>
              <a:xfrm>
                <a:off x="7867650" y="2581275"/>
                <a:ext cx="142875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Łącznik prosty 552"/>
              <p:cNvCxnSpPr/>
              <p:nvPr/>
            </p:nvCxnSpPr>
            <p:spPr>
              <a:xfrm>
                <a:off x="7867650" y="2152650"/>
                <a:ext cx="142875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Łącznik prosty 553"/>
              <p:cNvCxnSpPr/>
              <p:nvPr/>
            </p:nvCxnSpPr>
            <p:spPr>
              <a:xfrm rot="5400000">
                <a:off x="7905750" y="2238375"/>
                <a:ext cx="19050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Łącznik prosty 554"/>
              <p:cNvCxnSpPr/>
              <p:nvPr/>
            </p:nvCxnSpPr>
            <p:spPr>
              <a:xfrm rot="5400000">
                <a:off x="7905750" y="2505075"/>
                <a:ext cx="190500" cy="15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6" name="Grupa 737"/>
              <p:cNvGrpSpPr/>
              <p:nvPr/>
            </p:nvGrpSpPr>
            <p:grpSpPr>
              <a:xfrm>
                <a:off x="7943850" y="2315368"/>
                <a:ext cx="66675" cy="86520"/>
                <a:chOff x="5905500" y="2324893"/>
                <a:chExt cx="66675" cy="86520"/>
              </a:xfrm>
            </p:grpSpPr>
            <p:cxnSp>
              <p:nvCxnSpPr>
                <p:cNvPr id="557" name="Łącznik prosty 556"/>
                <p:cNvCxnSpPr/>
                <p:nvPr/>
              </p:nvCxnSpPr>
              <p:spPr>
                <a:xfrm>
                  <a:off x="5905500" y="2333625"/>
                  <a:ext cx="66675" cy="1588"/>
                </a:xfrm>
                <a:prstGeom prst="line">
                  <a:avLst/>
                </a:prstGeom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" name="Łącznik prosty 557"/>
                <p:cNvCxnSpPr/>
                <p:nvPr/>
              </p:nvCxnSpPr>
              <p:spPr>
                <a:xfrm>
                  <a:off x="5905500" y="2409825"/>
                  <a:ext cx="66675" cy="1588"/>
                </a:xfrm>
                <a:prstGeom prst="line">
                  <a:avLst/>
                </a:prstGeom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" name="Łącznik prosty 558"/>
                <p:cNvCxnSpPr/>
                <p:nvPr/>
              </p:nvCxnSpPr>
              <p:spPr>
                <a:xfrm rot="5400000">
                  <a:off x="5872163" y="2366962"/>
                  <a:ext cx="85725" cy="1588"/>
                </a:xfrm>
                <a:prstGeom prst="line">
                  <a:avLst/>
                </a:prstGeom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27" name="Łącznik prosty 526"/>
            <p:cNvCxnSpPr/>
            <p:nvPr/>
          </p:nvCxnSpPr>
          <p:spPr>
            <a:xfrm rot="5400000">
              <a:off x="3748088" y="5891214"/>
              <a:ext cx="238125" cy="15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Łącznik prosty 528"/>
            <p:cNvCxnSpPr/>
            <p:nvPr/>
          </p:nvCxnSpPr>
          <p:spPr>
            <a:xfrm rot="5400000">
              <a:off x="3676650" y="4810125"/>
              <a:ext cx="361950" cy="15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Łącznik prosty 530"/>
            <p:cNvCxnSpPr/>
            <p:nvPr/>
          </p:nvCxnSpPr>
          <p:spPr>
            <a:xfrm rot="5400000">
              <a:off x="4219575" y="4943475"/>
              <a:ext cx="76200" cy="15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Łącznik prosty 532"/>
            <p:cNvCxnSpPr/>
            <p:nvPr/>
          </p:nvCxnSpPr>
          <p:spPr>
            <a:xfrm rot="16200000" flipH="1">
              <a:off x="4062412" y="5776912"/>
              <a:ext cx="257176" cy="2286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Łącznik prosty 534"/>
            <p:cNvCxnSpPr/>
            <p:nvPr/>
          </p:nvCxnSpPr>
          <p:spPr>
            <a:xfrm rot="16200000" flipH="1">
              <a:off x="3971925" y="5762624"/>
              <a:ext cx="257175" cy="23812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Łącznik prosty 536"/>
            <p:cNvCxnSpPr/>
            <p:nvPr/>
          </p:nvCxnSpPr>
          <p:spPr>
            <a:xfrm rot="16200000" flipH="1">
              <a:off x="3895724" y="5772149"/>
              <a:ext cx="238130" cy="2190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8" name="Prostokąt 537"/>
            <p:cNvSpPr/>
            <p:nvPr/>
          </p:nvSpPr>
          <p:spPr>
            <a:xfrm>
              <a:off x="3514724" y="5591174"/>
              <a:ext cx="847725" cy="1619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9" name="Prostokąt 538"/>
            <p:cNvSpPr/>
            <p:nvPr/>
          </p:nvSpPr>
          <p:spPr>
            <a:xfrm>
              <a:off x="3514724" y="4981574"/>
              <a:ext cx="847725" cy="1619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540" name="Łącznik prosty 539"/>
            <p:cNvCxnSpPr/>
            <p:nvPr/>
          </p:nvCxnSpPr>
          <p:spPr>
            <a:xfrm rot="5400000">
              <a:off x="4957763" y="4062412"/>
              <a:ext cx="1647825" cy="15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Łącznik prosty 540"/>
            <p:cNvCxnSpPr/>
            <p:nvPr/>
          </p:nvCxnSpPr>
          <p:spPr>
            <a:xfrm rot="5400000">
              <a:off x="4191000" y="5810250"/>
              <a:ext cx="152400" cy="15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Łącznik prosty 541"/>
            <p:cNvCxnSpPr/>
            <p:nvPr/>
          </p:nvCxnSpPr>
          <p:spPr>
            <a:xfrm rot="16200000" flipH="1">
              <a:off x="4133850" y="5753100"/>
              <a:ext cx="114300" cy="1143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Łącznik prosty 542"/>
            <p:cNvCxnSpPr/>
            <p:nvPr/>
          </p:nvCxnSpPr>
          <p:spPr>
            <a:xfrm rot="16200000" flipH="1">
              <a:off x="4191000" y="5753099"/>
              <a:ext cx="66675" cy="666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Łącznik prosty 543"/>
            <p:cNvCxnSpPr/>
            <p:nvPr/>
          </p:nvCxnSpPr>
          <p:spPr>
            <a:xfrm>
              <a:off x="3648075" y="3657600"/>
              <a:ext cx="85725" cy="15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Łącznik prosty 544"/>
            <p:cNvCxnSpPr/>
            <p:nvPr/>
          </p:nvCxnSpPr>
          <p:spPr>
            <a:xfrm>
              <a:off x="3657600" y="4457700"/>
              <a:ext cx="85725" cy="15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Łącznik prosty 545"/>
            <p:cNvCxnSpPr/>
            <p:nvPr/>
          </p:nvCxnSpPr>
          <p:spPr>
            <a:xfrm>
              <a:off x="3505200" y="3238500"/>
              <a:ext cx="40005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Łącznik prosty 546"/>
            <p:cNvCxnSpPr/>
            <p:nvPr/>
          </p:nvCxnSpPr>
          <p:spPr>
            <a:xfrm>
              <a:off x="3486150" y="4857750"/>
              <a:ext cx="428625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Łącznik prosty 547"/>
            <p:cNvCxnSpPr/>
            <p:nvPr/>
          </p:nvCxnSpPr>
          <p:spPr>
            <a:xfrm rot="16200000" flipH="1">
              <a:off x="3867150" y="4838700"/>
              <a:ext cx="152400" cy="1524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Łącznik prosty 548"/>
            <p:cNvCxnSpPr/>
            <p:nvPr/>
          </p:nvCxnSpPr>
          <p:spPr>
            <a:xfrm rot="16200000" flipH="1">
              <a:off x="3857625" y="4895850"/>
              <a:ext cx="76200" cy="762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5" name="pole tekstowe 774"/>
          <p:cNvSpPr txBox="1"/>
          <p:nvPr/>
        </p:nvSpPr>
        <p:spPr>
          <a:xfrm>
            <a:off x="3788229" y="3556000"/>
            <a:ext cx="624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/>
              <a:t>Np.</a:t>
            </a:r>
            <a:endParaRPr lang="pl-PL" sz="2200" dirty="0"/>
          </a:p>
        </p:txBody>
      </p:sp>
      <p:sp>
        <p:nvSpPr>
          <p:cNvPr id="776" name="pole tekstowe 775"/>
          <p:cNvSpPr txBox="1"/>
          <p:nvPr/>
        </p:nvSpPr>
        <p:spPr>
          <a:xfrm>
            <a:off x="232230" y="4151086"/>
            <a:ext cx="2859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/>
              <a:t>Łagodzenie amplitudy drgań i przeciążeń w układzie</a:t>
            </a:r>
            <a:endParaRPr lang="pl-PL" sz="2200" dirty="0"/>
          </a:p>
        </p:txBody>
      </p:sp>
      <p:cxnSp>
        <p:nvCxnSpPr>
          <p:cNvPr id="778" name="Łącznik prosty ze strzałką 777"/>
          <p:cNvCxnSpPr/>
          <p:nvPr/>
        </p:nvCxnSpPr>
        <p:spPr>
          <a:xfrm rot="10800000" flipV="1">
            <a:off x="1175658" y="2772228"/>
            <a:ext cx="3585029" cy="140788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ymbol zastępczy numeru slajdu 3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393" name="Prostokąt 392"/>
          <p:cNvSpPr/>
          <p:nvPr/>
        </p:nvSpPr>
        <p:spPr>
          <a:xfrm>
            <a:off x="309214" y="1125977"/>
            <a:ext cx="1687226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Źródła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 przyczyny drgań</a:t>
            </a:r>
          </a:p>
        </p:txBody>
      </p:sp>
      <p:sp>
        <p:nvSpPr>
          <p:cNvPr id="377" name="pole tekstowe 376"/>
          <p:cNvSpPr txBox="1"/>
          <p:nvPr/>
        </p:nvSpPr>
        <p:spPr>
          <a:xfrm>
            <a:off x="522514" y="304800"/>
            <a:ext cx="776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Duże podatności                  wzmaganie drgań w układzie</a:t>
            </a:r>
            <a:endParaRPr lang="pl-PL" sz="2400" dirty="0"/>
          </a:p>
        </p:txBody>
      </p:sp>
      <p:sp>
        <p:nvSpPr>
          <p:cNvPr id="378" name="Strzałka w prawo 377"/>
          <p:cNvSpPr/>
          <p:nvPr/>
        </p:nvSpPr>
        <p:spPr>
          <a:xfrm>
            <a:off x="2931886" y="391887"/>
            <a:ext cx="978408" cy="319314"/>
          </a:xfrm>
          <a:prstGeom prst="rightArrow">
            <a:avLst/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9" name="pole tekstowe 378"/>
          <p:cNvSpPr txBox="1"/>
          <p:nvPr/>
        </p:nvSpPr>
        <p:spPr>
          <a:xfrm>
            <a:off x="3556001" y="1262742"/>
            <a:ext cx="5384799" cy="26776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u="sng" dirty="0" smtClean="0"/>
              <a:t>zwykle szkodliwe</a:t>
            </a:r>
            <a:r>
              <a:rPr lang="pl-PL" sz="2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zaburzają ruch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stanowią źródło hałasu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zwiększają straty energetyczne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pl-PL" sz="2400" b="1" dirty="0" smtClean="0"/>
              <a:t>zwiększają odkształcenia i naprężenia</a:t>
            </a:r>
          </a:p>
          <a:p>
            <a:pPr>
              <a:buFont typeface="Arial" pitchFamily="34" charset="0"/>
              <a:buChar char="•"/>
            </a:pPr>
            <a:r>
              <a:rPr lang="pl-PL" sz="2400" b="1" dirty="0" smtClean="0"/>
              <a:t> są przyczyną zmienności naprężeń</a:t>
            </a:r>
          </a:p>
          <a:p>
            <a:pPr>
              <a:buFont typeface="Arial" pitchFamily="34" charset="0"/>
              <a:buChar char="•"/>
            </a:pPr>
            <a:r>
              <a:rPr lang="pl-PL" sz="2400" b="1" dirty="0" smtClean="0"/>
              <a:t> mogą wywoływać stany rezonansowe !</a:t>
            </a:r>
            <a:endParaRPr lang="pl-PL" sz="2400" dirty="0"/>
          </a:p>
        </p:txBody>
      </p:sp>
      <p:cxnSp>
        <p:nvCxnSpPr>
          <p:cNvPr id="398" name="Łącznik prosty ze strzałką 397"/>
          <p:cNvCxnSpPr/>
          <p:nvPr/>
        </p:nvCxnSpPr>
        <p:spPr>
          <a:xfrm rot="10800000" flipV="1">
            <a:off x="4920344" y="740227"/>
            <a:ext cx="740229" cy="62411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pole tekstowe 403"/>
          <p:cNvSpPr txBox="1"/>
          <p:nvPr/>
        </p:nvSpPr>
        <p:spPr>
          <a:xfrm>
            <a:off x="595086" y="4760677"/>
            <a:ext cx="5007428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Uszkodzenia doraźne i zmęczeniowe elementów i ich połączeń</a:t>
            </a:r>
            <a:endParaRPr lang="pl-PL" sz="2400" dirty="0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13313" name="Group 1"/>
          <p:cNvGrpSpPr>
            <a:grpSpLocks noChangeAspect="1"/>
          </p:cNvGrpSpPr>
          <p:nvPr/>
        </p:nvGrpSpPr>
        <p:grpSpPr bwMode="auto">
          <a:xfrm>
            <a:off x="1640111" y="2670436"/>
            <a:ext cx="2095500" cy="1870720"/>
            <a:chOff x="5542" y="1559"/>
            <a:chExt cx="3301" cy="2945"/>
          </a:xfrm>
        </p:grpSpPr>
        <p:sp>
          <p:nvSpPr>
            <p:cNvPr id="13325" name="AutoShape 13"/>
            <p:cNvSpPr>
              <a:spLocks noChangeAspect="1" noChangeArrowheads="1" noTextEdit="1"/>
            </p:cNvSpPr>
            <p:nvPr/>
          </p:nvSpPr>
          <p:spPr bwMode="auto">
            <a:xfrm>
              <a:off x="5542" y="1605"/>
              <a:ext cx="3301" cy="289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13314" name="Group 2"/>
            <p:cNvGrpSpPr>
              <a:grpSpLocks/>
            </p:cNvGrpSpPr>
            <p:nvPr/>
          </p:nvGrpSpPr>
          <p:grpSpPr bwMode="auto">
            <a:xfrm>
              <a:off x="6444" y="1559"/>
              <a:ext cx="2399" cy="2945"/>
              <a:chOff x="6444" y="1559"/>
              <a:chExt cx="2399" cy="2945"/>
            </a:xfrm>
          </p:grpSpPr>
          <p:sp>
            <p:nvSpPr>
              <p:cNvPr id="13324" name="Arc 12"/>
              <p:cNvSpPr>
                <a:spLocks/>
              </p:cNvSpPr>
              <p:nvPr/>
            </p:nvSpPr>
            <p:spPr bwMode="auto">
              <a:xfrm rot="17999171">
                <a:off x="6538" y="2260"/>
                <a:ext cx="2459" cy="10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319"/>
                  <a:gd name="T1" fmla="*/ 0 h 21600"/>
                  <a:gd name="T2" fmla="*/ 21319 w 21319"/>
                  <a:gd name="T3" fmla="*/ 18125 h 21600"/>
                  <a:gd name="T4" fmla="*/ 0 w 2131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319" h="21600" fill="none" extrusionOk="0">
                    <a:moveTo>
                      <a:pt x="-1" y="0"/>
                    </a:moveTo>
                    <a:cubicBezTo>
                      <a:pt x="10588" y="0"/>
                      <a:pt x="19615" y="7674"/>
                      <a:pt x="21318" y="18125"/>
                    </a:cubicBezTo>
                  </a:path>
                  <a:path w="21319" h="21600" stroke="0" extrusionOk="0">
                    <a:moveTo>
                      <a:pt x="-1" y="0"/>
                    </a:moveTo>
                    <a:cubicBezTo>
                      <a:pt x="10588" y="0"/>
                      <a:pt x="19615" y="7674"/>
                      <a:pt x="21318" y="1812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323" name="Arc 11"/>
              <p:cNvSpPr>
                <a:spLocks/>
              </p:cNvSpPr>
              <p:nvPr/>
            </p:nvSpPr>
            <p:spPr bwMode="auto">
              <a:xfrm rot="-3246880">
                <a:off x="7337" y="2999"/>
                <a:ext cx="1571" cy="14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804"/>
                  <a:gd name="T1" fmla="*/ 0 h 21600"/>
                  <a:gd name="T2" fmla="*/ 20804 w 20804"/>
                  <a:gd name="T3" fmla="*/ 15791 h 21600"/>
                  <a:gd name="T4" fmla="*/ 0 w 2080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804" h="21600" fill="none" extrusionOk="0">
                    <a:moveTo>
                      <a:pt x="-1" y="0"/>
                    </a:moveTo>
                    <a:cubicBezTo>
                      <a:pt x="9692" y="0"/>
                      <a:pt x="18197" y="6455"/>
                      <a:pt x="20804" y="15790"/>
                    </a:cubicBezTo>
                  </a:path>
                  <a:path w="20804" h="21600" stroke="0" extrusionOk="0">
                    <a:moveTo>
                      <a:pt x="-1" y="0"/>
                    </a:moveTo>
                    <a:cubicBezTo>
                      <a:pt x="9692" y="0"/>
                      <a:pt x="18197" y="6455"/>
                      <a:pt x="20804" y="157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322" name="AutoShape 10"/>
              <p:cNvSpPr>
                <a:spLocks noChangeShapeType="1"/>
              </p:cNvSpPr>
              <p:nvPr/>
            </p:nvSpPr>
            <p:spPr bwMode="auto">
              <a:xfrm>
                <a:off x="7069" y="3993"/>
                <a:ext cx="1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321" name="AutoShape 9"/>
              <p:cNvSpPr>
                <a:spLocks noChangeShapeType="1"/>
              </p:cNvSpPr>
              <p:nvPr/>
            </p:nvSpPr>
            <p:spPr bwMode="auto">
              <a:xfrm>
                <a:off x="6621" y="3499"/>
                <a:ext cx="1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pSp>
            <p:nvGrpSpPr>
              <p:cNvPr id="13318" name="Group 6"/>
              <p:cNvGrpSpPr>
                <a:grpSpLocks/>
              </p:cNvGrpSpPr>
              <p:nvPr/>
            </p:nvGrpSpPr>
            <p:grpSpPr bwMode="auto">
              <a:xfrm>
                <a:off x="6444" y="3379"/>
                <a:ext cx="841" cy="957"/>
                <a:chOff x="5900" y="4064"/>
                <a:chExt cx="841" cy="957"/>
              </a:xfrm>
            </p:grpSpPr>
            <p:sp>
              <p:nvSpPr>
                <p:cNvPr id="13320" name="AutoShape 8"/>
                <p:cNvSpPr>
                  <a:spLocks noChangeShapeType="1"/>
                </p:cNvSpPr>
                <p:nvPr/>
              </p:nvSpPr>
              <p:spPr bwMode="auto">
                <a:xfrm flipH="1">
                  <a:off x="5900" y="4064"/>
                  <a:ext cx="60" cy="957"/>
                </a:xfrm>
                <a:prstGeom prst="straightConnector1">
                  <a:avLst/>
                </a:prstGeom>
                <a:noFill/>
                <a:ln w="2857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3319" name="AutoShape 7"/>
                <p:cNvSpPr>
                  <a:spLocks noChangeShapeType="1"/>
                </p:cNvSpPr>
                <p:nvPr/>
              </p:nvSpPr>
              <p:spPr bwMode="auto">
                <a:xfrm flipV="1">
                  <a:off x="5900" y="4825"/>
                  <a:ext cx="841" cy="196"/>
                </a:xfrm>
                <a:prstGeom prst="straightConnector1">
                  <a:avLst/>
                </a:prstGeom>
                <a:noFill/>
                <a:ln w="2857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sp>
            <p:nvSpPr>
              <p:cNvPr id="13317" name="AutoShape 5"/>
              <p:cNvSpPr>
                <a:spLocks noChangeShapeType="1"/>
              </p:cNvSpPr>
              <p:nvPr/>
            </p:nvSpPr>
            <p:spPr bwMode="auto">
              <a:xfrm>
                <a:off x="6701" y="3579"/>
                <a:ext cx="1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316" name="AutoShape 4"/>
              <p:cNvSpPr>
                <a:spLocks noChangeShapeType="1"/>
              </p:cNvSpPr>
              <p:nvPr/>
            </p:nvSpPr>
            <p:spPr bwMode="auto">
              <a:xfrm>
                <a:off x="6504" y="3379"/>
                <a:ext cx="197" cy="200"/>
              </a:xfrm>
              <a:prstGeom prst="straightConnector1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315" name="AutoShape 3"/>
              <p:cNvSpPr>
                <a:spLocks noChangeShapeType="1"/>
              </p:cNvSpPr>
              <p:nvPr/>
            </p:nvSpPr>
            <p:spPr bwMode="auto">
              <a:xfrm>
                <a:off x="7085" y="3940"/>
                <a:ext cx="197" cy="200"/>
              </a:xfrm>
              <a:prstGeom prst="straightConnector1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upa 114"/>
          <p:cNvGrpSpPr/>
          <p:nvPr/>
        </p:nvGrpSpPr>
        <p:grpSpPr>
          <a:xfrm>
            <a:off x="0" y="0"/>
            <a:ext cx="9144000" cy="9340850"/>
            <a:chOff x="0" y="0"/>
            <a:chExt cx="9144000" cy="9340850"/>
          </a:xfrm>
        </p:grpSpPr>
        <p:sp>
          <p:nvSpPr>
            <p:cNvPr id="3" name="pole tekstowe 2"/>
            <p:cNvSpPr txBox="1"/>
            <p:nvPr/>
          </p:nvSpPr>
          <p:spPr>
            <a:xfrm>
              <a:off x="357158" y="216433"/>
              <a:ext cx="8786842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Ruch w UPN :</a:t>
              </a:r>
            </a:p>
            <a:p>
              <a:pPr marL="442913" indent="-88900">
                <a:buFont typeface="Arial" pitchFamily="34" charset="0"/>
                <a:buChar char="•"/>
              </a:pP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nieustalony</a:t>
              </a:r>
            </a:p>
            <a:p>
              <a:r>
                <a:rPr lang="pl-PL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   - zmienny krótkotrwale (rozruch, hamowanie, uderzenia, …)</a:t>
              </a:r>
            </a:p>
            <a:p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  <a:p>
              <a:endParaRPr lang="pl-PL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  <a:p>
              <a:endParaRPr lang="pl-PL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pl-PL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  <a:p>
              <a:endParaRPr lang="pl-PL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pl-PL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  <a:p>
              <a:endParaRPr lang="pl-PL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0" y="120967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899829" tIns="899829" rIns="899829" bIns="899829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0" y="120967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Strzałka w prawo 44"/>
            <p:cNvSpPr/>
            <p:nvPr/>
          </p:nvSpPr>
          <p:spPr>
            <a:xfrm>
              <a:off x="2260600" y="8940800"/>
              <a:ext cx="444500" cy="400050"/>
            </a:xfrm>
            <a:prstGeom prst="rightArrow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5" name="Symbol zastępczy numeru slajd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3</a:t>
            </a:fld>
            <a:endParaRPr lang="pl-PL"/>
          </a:p>
        </p:txBody>
      </p:sp>
      <p:grpSp>
        <p:nvGrpSpPr>
          <p:cNvPr id="109" name="Grupa 108"/>
          <p:cNvGrpSpPr/>
          <p:nvPr/>
        </p:nvGrpSpPr>
        <p:grpSpPr>
          <a:xfrm>
            <a:off x="205066" y="3054943"/>
            <a:ext cx="5704279" cy="2932882"/>
            <a:chOff x="1060450" y="2273299"/>
            <a:chExt cx="5704279" cy="2932882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65311" y="4357419"/>
              <a:ext cx="971550" cy="752475"/>
            </a:xfrm>
            <a:prstGeom prst="rect">
              <a:avLst/>
            </a:prstGeom>
            <a:noFill/>
          </p:spPr>
        </p:pic>
        <p:grpSp>
          <p:nvGrpSpPr>
            <p:cNvPr id="95" name="Grupa 94"/>
            <p:cNvGrpSpPr/>
            <p:nvPr/>
          </p:nvGrpSpPr>
          <p:grpSpPr>
            <a:xfrm>
              <a:off x="1060450" y="2273299"/>
              <a:ext cx="5704279" cy="1635023"/>
              <a:chOff x="1060450" y="2273300"/>
              <a:chExt cx="4601087" cy="1318814"/>
            </a:xfrm>
          </p:grpSpPr>
          <p:cxnSp>
            <p:nvCxnSpPr>
              <p:cNvPr id="16" name="Łącznik prosty 15"/>
              <p:cNvCxnSpPr/>
              <p:nvPr/>
            </p:nvCxnSpPr>
            <p:spPr>
              <a:xfrm rot="5400000">
                <a:off x="904875" y="2917825"/>
                <a:ext cx="93345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17"/>
              <p:cNvCxnSpPr/>
              <p:nvPr/>
            </p:nvCxnSpPr>
            <p:spPr>
              <a:xfrm>
                <a:off x="1282700" y="3295650"/>
                <a:ext cx="42331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pole tekstowe 22"/>
              <p:cNvSpPr txBox="1"/>
              <p:nvPr/>
            </p:nvSpPr>
            <p:spPr>
              <a:xfrm>
                <a:off x="3016250" y="2525458"/>
                <a:ext cx="5334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/>
                  <a:t>….</a:t>
                </a:r>
                <a:endParaRPr lang="pl-PL" dirty="0"/>
              </a:p>
            </p:txBody>
          </p:sp>
          <p:sp>
            <p:nvSpPr>
              <p:cNvPr id="24" name="Dowolny kształt 23"/>
              <p:cNvSpPr/>
              <p:nvPr/>
            </p:nvSpPr>
            <p:spPr>
              <a:xfrm flipV="1">
                <a:off x="3380509" y="2617919"/>
                <a:ext cx="831273" cy="293253"/>
              </a:xfrm>
              <a:custGeom>
                <a:avLst/>
                <a:gdLst>
                  <a:gd name="connsiteX0" fmla="*/ 0 w 831273"/>
                  <a:gd name="connsiteY0" fmla="*/ 251690 h 293253"/>
                  <a:gd name="connsiteX1" fmla="*/ 443346 w 831273"/>
                  <a:gd name="connsiteY1" fmla="*/ 237836 h 293253"/>
                  <a:gd name="connsiteX2" fmla="*/ 526473 w 831273"/>
                  <a:gd name="connsiteY2" fmla="*/ 2309 h 293253"/>
                  <a:gd name="connsiteX3" fmla="*/ 651164 w 831273"/>
                  <a:gd name="connsiteY3" fmla="*/ 251690 h 293253"/>
                  <a:gd name="connsiteX4" fmla="*/ 831273 w 831273"/>
                  <a:gd name="connsiteY4" fmla="*/ 251690 h 293253"/>
                  <a:gd name="connsiteX5" fmla="*/ 831273 w 831273"/>
                  <a:gd name="connsiteY5" fmla="*/ 251690 h 29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1273" h="293253">
                    <a:moveTo>
                      <a:pt x="0" y="251690"/>
                    </a:moveTo>
                    <a:cubicBezTo>
                      <a:pt x="177800" y="265544"/>
                      <a:pt x="355601" y="279399"/>
                      <a:pt x="443346" y="237836"/>
                    </a:cubicBezTo>
                    <a:cubicBezTo>
                      <a:pt x="531091" y="196273"/>
                      <a:pt x="491837" y="0"/>
                      <a:pt x="526473" y="2309"/>
                    </a:cubicBezTo>
                    <a:cubicBezTo>
                      <a:pt x="561109" y="4618"/>
                      <a:pt x="600364" y="210127"/>
                      <a:pt x="651164" y="251690"/>
                    </a:cubicBezTo>
                    <a:cubicBezTo>
                      <a:pt x="701964" y="293253"/>
                      <a:pt x="831273" y="251690"/>
                      <a:pt x="831273" y="251690"/>
                    </a:cubicBezTo>
                    <a:lnTo>
                      <a:pt x="831273" y="251690"/>
                    </a:ln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1060450" y="2273300"/>
                <a:ext cx="40005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2000" i="1" dirty="0" smtClean="0">
                    <a:latin typeface="Times New Roman"/>
                    <a:cs typeface="Times New Roman"/>
                  </a:rPr>
                  <a:t>ω</a:t>
                </a:r>
                <a:endParaRPr lang="pl-PL" sz="2000" i="1" dirty="0"/>
              </a:p>
            </p:txBody>
          </p:sp>
          <p:sp>
            <p:nvSpPr>
              <p:cNvPr id="43" name="Dowolny kształt 42"/>
              <p:cNvSpPr/>
              <p:nvPr/>
            </p:nvSpPr>
            <p:spPr>
              <a:xfrm>
                <a:off x="1371600" y="2789382"/>
                <a:ext cx="1676400" cy="508000"/>
              </a:xfrm>
              <a:custGeom>
                <a:avLst/>
                <a:gdLst>
                  <a:gd name="connsiteX0" fmla="*/ 0 w 1676400"/>
                  <a:gd name="connsiteY0" fmla="*/ 508000 h 508000"/>
                  <a:gd name="connsiteX1" fmla="*/ 429491 w 1676400"/>
                  <a:gd name="connsiteY1" fmla="*/ 78509 h 508000"/>
                  <a:gd name="connsiteX2" fmla="*/ 1025236 w 1676400"/>
                  <a:gd name="connsiteY2" fmla="*/ 36945 h 508000"/>
                  <a:gd name="connsiteX3" fmla="*/ 1274618 w 1676400"/>
                  <a:gd name="connsiteY3" fmla="*/ 23091 h 508000"/>
                  <a:gd name="connsiteX4" fmla="*/ 1330036 w 1676400"/>
                  <a:gd name="connsiteY4" fmla="*/ 175491 h 508000"/>
                  <a:gd name="connsiteX5" fmla="*/ 1427018 w 1676400"/>
                  <a:gd name="connsiteY5" fmla="*/ 36945 h 508000"/>
                  <a:gd name="connsiteX6" fmla="*/ 1676400 w 1676400"/>
                  <a:gd name="connsiteY6" fmla="*/ 36945 h 508000"/>
                  <a:gd name="connsiteX7" fmla="*/ 1676400 w 1676400"/>
                  <a:gd name="connsiteY7" fmla="*/ 36945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400" h="508000">
                    <a:moveTo>
                      <a:pt x="0" y="508000"/>
                    </a:moveTo>
                    <a:cubicBezTo>
                      <a:pt x="129309" y="332509"/>
                      <a:pt x="258618" y="157018"/>
                      <a:pt x="429491" y="78509"/>
                    </a:cubicBezTo>
                    <a:cubicBezTo>
                      <a:pt x="600364" y="0"/>
                      <a:pt x="884382" y="46181"/>
                      <a:pt x="1025236" y="36945"/>
                    </a:cubicBezTo>
                    <a:cubicBezTo>
                      <a:pt x="1166090" y="27709"/>
                      <a:pt x="1223818" y="0"/>
                      <a:pt x="1274618" y="23091"/>
                    </a:cubicBezTo>
                    <a:cubicBezTo>
                      <a:pt x="1325418" y="46182"/>
                      <a:pt x="1304636" y="173182"/>
                      <a:pt x="1330036" y="175491"/>
                    </a:cubicBezTo>
                    <a:cubicBezTo>
                      <a:pt x="1355436" y="177800"/>
                      <a:pt x="1369291" y="60036"/>
                      <a:pt x="1427018" y="36945"/>
                    </a:cubicBezTo>
                    <a:cubicBezTo>
                      <a:pt x="1484745" y="13854"/>
                      <a:pt x="1676400" y="36945"/>
                      <a:pt x="1676400" y="36945"/>
                    </a:cubicBezTo>
                    <a:lnTo>
                      <a:pt x="1676400" y="36945"/>
                    </a:ln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4" name="pole tekstowe 53"/>
              <p:cNvSpPr txBox="1"/>
              <p:nvPr/>
            </p:nvSpPr>
            <p:spPr>
              <a:xfrm>
                <a:off x="5261487" y="3192004"/>
                <a:ext cx="40005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pl-P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Dowolny kształt 68"/>
              <p:cNvSpPr/>
              <p:nvPr/>
            </p:nvSpPr>
            <p:spPr>
              <a:xfrm rot="496499">
                <a:off x="4506189" y="2913285"/>
                <a:ext cx="727163" cy="324965"/>
              </a:xfrm>
              <a:custGeom>
                <a:avLst/>
                <a:gdLst>
                  <a:gd name="connsiteX0" fmla="*/ 0 w 796413"/>
                  <a:gd name="connsiteY0" fmla="*/ 61451 h 430160"/>
                  <a:gd name="connsiteX1" fmla="*/ 457200 w 796413"/>
                  <a:gd name="connsiteY1" fmla="*/ 61451 h 430160"/>
                  <a:gd name="connsiteX2" fmla="*/ 796413 w 796413"/>
                  <a:gd name="connsiteY2" fmla="*/ 430160 h 430160"/>
                  <a:gd name="connsiteX3" fmla="*/ 796413 w 796413"/>
                  <a:gd name="connsiteY3" fmla="*/ 430160 h 43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6413" h="430160">
                    <a:moveTo>
                      <a:pt x="0" y="61451"/>
                    </a:moveTo>
                    <a:cubicBezTo>
                      <a:pt x="162232" y="30725"/>
                      <a:pt x="324465" y="0"/>
                      <a:pt x="457200" y="61451"/>
                    </a:cubicBezTo>
                    <a:cubicBezTo>
                      <a:pt x="589935" y="122902"/>
                      <a:pt x="796413" y="430160"/>
                      <a:pt x="796413" y="430160"/>
                    </a:cubicBezTo>
                    <a:lnTo>
                      <a:pt x="796413" y="430160"/>
                    </a:ln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" name="pole tekstowe 69"/>
              <p:cNvSpPr txBox="1"/>
              <p:nvPr/>
            </p:nvSpPr>
            <p:spPr>
              <a:xfrm>
                <a:off x="1991030" y="2477730"/>
                <a:ext cx="11356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zadanie 1</a:t>
                </a:r>
                <a:endParaRPr lang="pl-PL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pole tekstowe 70"/>
              <p:cNvSpPr txBox="1"/>
              <p:nvPr/>
            </p:nvSpPr>
            <p:spPr>
              <a:xfrm>
                <a:off x="3352801" y="2320412"/>
                <a:ext cx="11356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zadanie 2</a:t>
                </a:r>
                <a:endParaRPr lang="pl-PL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pole tekstowe 71"/>
              <p:cNvSpPr txBox="1"/>
              <p:nvPr/>
            </p:nvSpPr>
            <p:spPr>
              <a:xfrm>
                <a:off x="4142041" y="2589369"/>
                <a:ext cx="5334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/>
                  <a:t>….</a:t>
                </a:r>
                <a:endParaRPr lang="pl-PL" dirty="0"/>
              </a:p>
            </p:txBody>
          </p:sp>
        </p:grpSp>
        <p:cxnSp>
          <p:nvCxnSpPr>
            <p:cNvPr id="97" name="Łącznik prosty ze strzałką 96"/>
            <p:cNvCxnSpPr/>
            <p:nvPr/>
          </p:nvCxnSpPr>
          <p:spPr>
            <a:xfrm rot="16200000" flipV="1">
              <a:off x="1607575" y="3480621"/>
              <a:ext cx="958645" cy="663676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Łącznik prosty ze strzałką 98"/>
            <p:cNvCxnSpPr/>
            <p:nvPr/>
          </p:nvCxnSpPr>
          <p:spPr>
            <a:xfrm rot="5400000" flipH="1" flipV="1">
              <a:off x="2234382" y="3561738"/>
              <a:ext cx="1165122" cy="44244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Łącznik prosty ze strzałką 100"/>
            <p:cNvCxnSpPr>
              <a:stCxn id="1035" idx="0"/>
            </p:cNvCxnSpPr>
            <p:nvPr/>
          </p:nvCxnSpPr>
          <p:spPr>
            <a:xfrm rot="5400000" flipH="1" flipV="1">
              <a:off x="2935550" y="2838957"/>
              <a:ext cx="1333999" cy="170292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Łącznik prosty ze strzałką 102"/>
            <p:cNvCxnSpPr/>
            <p:nvPr/>
          </p:nvCxnSpPr>
          <p:spPr>
            <a:xfrm flipV="1">
              <a:off x="2979174" y="3303639"/>
              <a:ext cx="3052917" cy="1106129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Dowolny kształt 107"/>
            <p:cNvSpPr/>
            <p:nvPr/>
          </p:nvSpPr>
          <p:spPr>
            <a:xfrm>
              <a:off x="1976879" y="4336026"/>
              <a:ext cx="1444747" cy="870155"/>
            </a:xfrm>
            <a:custGeom>
              <a:avLst/>
              <a:gdLst>
                <a:gd name="connsiteX0" fmla="*/ 1444747 w 1444747"/>
                <a:gd name="connsiteY0" fmla="*/ 427703 h 870155"/>
                <a:gd name="connsiteX1" fmla="*/ 1429998 w 1444747"/>
                <a:gd name="connsiteY1" fmla="*/ 383458 h 870155"/>
                <a:gd name="connsiteX2" fmla="*/ 1415250 w 1444747"/>
                <a:gd name="connsiteY2" fmla="*/ 324464 h 870155"/>
                <a:gd name="connsiteX3" fmla="*/ 1356256 w 1444747"/>
                <a:gd name="connsiteY3" fmla="*/ 235974 h 870155"/>
                <a:gd name="connsiteX4" fmla="*/ 1282515 w 1444747"/>
                <a:gd name="connsiteY4" fmla="*/ 103239 h 870155"/>
                <a:gd name="connsiteX5" fmla="*/ 1194024 w 1444747"/>
                <a:gd name="connsiteY5" fmla="*/ 73742 h 870155"/>
                <a:gd name="connsiteX6" fmla="*/ 943302 w 1444747"/>
                <a:gd name="connsiteY6" fmla="*/ 73742 h 870155"/>
                <a:gd name="connsiteX7" fmla="*/ 899056 w 1444747"/>
                <a:gd name="connsiteY7" fmla="*/ 58993 h 870155"/>
                <a:gd name="connsiteX8" fmla="*/ 840063 w 1444747"/>
                <a:gd name="connsiteY8" fmla="*/ 44245 h 870155"/>
                <a:gd name="connsiteX9" fmla="*/ 707327 w 1444747"/>
                <a:gd name="connsiteY9" fmla="*/ 29497 h 870155"/>
                <a:gd name="connsiteX10" fmla="*/ 648334 w 1444747"/>
                <a:gd name="connsiteY10" fmla="*/ 14748 h 870155"/>
                <a:gd name="connsiteX11" fmla="*/ 604089 w 1444747"/>
                <a:gd name="connsiteY11" fmla="*/ 0 h 870155"/>
                <a:gd name="connsiteX12" fmla="*/ 323869 w 1444747"/>
                <a:gd name="connsiteY12" fmla="*/ 14748 h 870155"/>
                <a:gd name="connsiteX13" fmla="*/ 250127 w 1444747"/>
                <a:gd name="connsiteY13" fmla="*/ 29497 h 870155"/>
                <a:gd name="connsiteX14" fmla="*/ 132140 w 1444747"/>
                <a:gd name="connsiteY14" fmla="*/ 58993 h 870155"/>
                <a:gd name="connsiteX15" fmla="*/ 87895 w 1444747"/>
                <a:gd name="connsiteY15" fmla="*/ 88490 h 870155"/>
                <a:gd name="connsiteX16" fmla="*/ 28902 w 1444747"/>
                <a:gd name="connsiteY16" fmla="*/ 176980 h 870155"/>
                <a:gd name="connsiteX17" fmla="*/ 28902 w 1444747"/>
                <a:gd name="connsiteY17" fmla="*/ 501445 h 870155"/>
                <a:gd name="connsiteX18" fmla="*/ 43650 w 1444747"/>
                <a:gd name="connsiteY18" fmla="*/ 545690 h 870155"/>
                <a:gd name="connsiteX19" fmla="*/ 73147 w 1444747"/>
                <a:gd name="connsiteY19" fmla="*/ 589935 h 870155"/>
                <a:gd name="connsiteX20" fmla="*/ 132140 w 1444747"/>
                <a:gd name="connsiteY20" fmla="*/ 663677 h 870155"/>
                <a:gd name="connsiteX21" fmla="*/ 205882 w 1444747"/>
                <a:gd name="connsiteY21" fmla="*/ 722671 h 870155"/>
                <a:gd name="connsiteX22" fmla="*/ 220631 w 1444747"/>
                <a:gd name="connsiteY22" fmla="*/ 766916 h 870155"/>
                <a:gd name="connsiteX23" fmla="*/ 368115 w 1444747"/>
                <a:gd name="connsiteY23" fmla="*/ 855406 h 870155"/>
                <a:gd name="connsiteX24" fmla="*/ 427108 w 1444747"/>
                <a:gd name="connsiteY24" fmla="*/ 870155 h 870155"/>
                <a:gd name="connsiteX25" fmla="*/ 987547 w 1444747"/>
                <a:gd name="connsiteY25" fmla="*/ 855406 h 870155"/>
                <a:gd name="connsiteX26" fmla="*/ 1194024 w 1444747"/>
                <a:gd name="connsiteY26" fmla="*/ 825909 h 870155"/>
                <a:gd name="connsiteX27" fmla="*/ 1238269 w 1444747"/>
                <a:gd name="connsiteY27" fmla="*/ 781664 h 870155"/>
                <a:gd name="connsiteX28" fmla="*/ 1326760 w 1444747"/>
                <a:gd name="connsiteY28" fmla="*/ 722671 h 870155"/>
                <a:gd name="connsiteX29" fmla="*/ 1371005 w 1444747"/>
                <a:gd name="connsiteY29" fmla="*/ 634180 h 870155"/>
                <a:gd name="connsiteX30" fmla="*/ 1385753 w 1444747"/>
                <a:gd name="connsiteY30" fmla="*/ 589935 h 870155"/>
                <a:gd name="connsiteX31" fmla="*/ 1400502 w 1444747"/>
                <a:gd name="connsiteY31" fmla="*/ 398206 h 87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44747" h="870155">
                  <a:moveTo>
                    <a:pt x="1444747" y="427703"/>
                  </a:moveTo>
                  <a:cubicBezTo>
                    <a:pt x="1439831" y="412955"/>
                    <a:pt x="1434269" y="398406"/>
                    <a:pt x="1429998" y="383458"/>
                  </a:cubicBezTo>
                  <a:cubicBezTo>
                    <a:pt x="1424429" y="363968"/>
                    <a:pt x="1424315" y="342594"/>
                    <a:pt x="1415250" y="324464"/>
                  </a:cubicBezTo>
                  <a:cubicBezTo>
                    <a:pt x="1399396" y="292756"/>
                    <a:pt x="1356256" y="235974"/>
                    <a:pt x="1356256" y="235974"/>
                  </a:cubicBezTo>
                  <a:cubicBezTo>
                    <a:pt x="1338115" y="181550"/>
                    <a:pt x="1336704" y="133344"/>
                    <a:pt x="1282515" y="103239"/>
                  </a:cubicBezTo>
                  <a:cubicBezTo>
                    <a:pt x="1255335" y="88139"/>
                    <a:pt x="1194024" y="73742"/>
                    <a:pt x="1194024" y="73742"/>
                  </a:cubicBezTo>
                  <a:cubicBezTo>
                    <a:pt x="1081439" y="101888"/>
                    <a:pt x="1128067" y="96838"/>
                    <a:pt x="943302" y="73742"/>
                  </a:cubicBezTo>
                  <a:cubicBezTo>
                    <a:pt x="927876" y="71814"/>
                    <a:pt x="914004" y="63264"/>
                    <a:pt x="899056" y="58993"/>
                  </a:cubicBezTo>
                  <a:cubicBezTo>
                    <a:pt x="879566" y="53425"/>
                    <a:pt x="860097" y="47327"/>
                    <a:pt x="840063" y="44245"/>
                  </a:cubicBezTo>
                  <a:cubicBezTo>
                    <a:pt x="796063" y="37476"/>
                    <a:pt x="751572" y="34413"/>
                    <a:pt x="707327" y="29497"/>
                  </a:cubicBezTo>
                  <a:cubicBezTo>
                    <a:pt x="687663" y="24581"/>
                    <a:pt x="667824" y="20317"/>
                    <a:pt x="648334" y="14748"/>
                  </a:cubicBezTo>
                  <a:cubicBezTo>
                    <a:pt x="633386" y="10477"/>
                    <a:pt x="619635" y="0"/>
                    <a:pt x="604089" y="0"/>
                  </a:cubicBezTo>
                  <a:cubicBezTo>
                    <a:pt x="510553" y="0"/>
                    <a:pt x="417276" y="9832"/>
                    <a:pt x="323869" y="14748"/>
                  </a:cubicBezTo>
                  <a:cubicBezTo>
                    <a:pt x="299288" y="19664"/>
                    <a:pt x="274553" y="23860"/>
                    <a:pt x="250127" y="29497"/>
                  </a:cubicBezTo>
                  <a:cubicBezTo>
                    <a:pt x="210626" y="38613"/>
                    <a:pt x="132140" y="58993"/>
                    <a:pt x="132140" y="58993"/>
                  </a:cubicBezTo>
                  <a:cubicBezTo>
                    <a:pt x="117392" y="68825"/>
                    <a:pt x="99567" y="75150"/>
                    <a:pt x="87895" y="88490"/>
                  </a:cubicBezTo>
                  <a:cubicBezTo>
                    <a:pt x="64551" y="115169"/>
                    <a:pt x="28902" y="176980"/>
                    <a:pt x="28902" y="176980"/>
                  </a:cubicBezTo>
                  <a:cubicBezTo>
                    <a:pt x="0" y="321483"/>
                    <a:pt x="5112" y="263543"/>
                    <a:pt x="28902" y="501445"/>
                  </a:cubicBezTo>
                  <a:cubicBezTo>
                    <a:pt x="30449" y="516914"/>
                    <a:pt x="36698" y="531785"/>
                    <a:pt x="43650" y="545690"/>
                  </a:cubicBezTo>
                  <a:cubicBezTo>
                    <a:pt x="51577" y="561544"/>
                    <a:pt x="63315" y="575187"/>
                    <a:pt x="73147" y="589935"/>
                  </a:cubicBezTo>
                  <a:cubicBezTo>
                    <a:pt x="101858" y="676070"/>
                    <a:pt x="65430" y="596967"/>
                    <a:pt x="132140" y="663677"/>
                  </a:cubicBezTo>
                  <a:cubicBezTo>
                    <a:pt x="198851" y="730388"/>
                    <a:pt x="119746" y="693958"/>
                    <a:pt x="205882" y="722671"/>
                  </a:cubicBezTo>
                  <a:cubicBezTo>
                    <a:pt x="210798" y="737419"/>
                    <a:pt x="209638" y="755923"/>
                    <a:pt x="220631" y="766916"/>
                  </a:cubicBezTo>
                  <a:cubicBezTo>
                    <a:pt x="241213" y="787498"/>
                    <a:pt x="330873" y="841440"/>
                    <a:pt x="368115" y="855406"/>
                  </a:cubicBezTo>
                  <a:cubicBezTo>
                    <a:pt x="387094" y="862523"/>
                    <a:pt x="407444" y="865239"/>
                    <a:pt x="427108" y="870155"/>
                  </a:cubicBezTo>
                  <a:lnTo>
                    <a:pt x="987547" y="855406"/>
                  </a:lnTo>
                  <a:cubicBezTo>
                    <a:pt x="1134831" y="849394"/>
                    <a:pt x="1106978" y="854926"/>
                    <a:pt x="1194024" y="825909"/>
                  </a:cubicBezTo>
                  <a:cubicBezTo>
                    <a:pt x="1208772" y="811161"/>
                    <a:pt x="1221805" y="794469"/>
                    <a:pt x="1238269" y="781664"/>
                  </a:cubicBezTo>
                  <a:cubicBezTo>
                    <a:pt x="1266252" y="759899"/>
                    <a:pt x="1326760" y="722671"/>
                    <a:pt x="1326760" y="722671"/>
                  </a:cubicBezTo>
                  <a:cubicBezTo>
                    <a:pt x="1363829" y="611461"/>
                    <a:pt x="1313825" y="748541"/>
                    <a:pt x="1371005" y="634180"/>
                  </a:cubicBezTo>
                  <a:cubicBezTo>
                    <a:pt x="1377957" y="620275"/>
                    <a:pt x="1380837" y="604683"/>
                    <a:pt x="1385753" y="589935"/>
                  </a:cubicBezTo>
                  <a:cubicBezTo>
                    <a:pt x="1400910" y="408056"/>
                    <a:pt x="1400502" y="472153"/>
                    <a:pt x="1400502" y="398206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11" name="pole tekstowe 110"/>
          <p:cNvSpPr txBox="1"/>
          <p:nvPr/>
        </p:nvSpPr>
        <p:spPr>
          <a:xfrm>
            <a:off x="3406878" y="1725549"/>
            <a:ext cx="505869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np. gdy zewnętrzne obciążenia (czynne lub bierne) – nie są stałe w czasie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Strzałka w górę 111"/>
          <p:cNvSpPr/>
          <p:nvPr/>
        </p:nvSpPr>
        <p:spPr>
          <a:xfrm rot="19023263">
            <a:off x="2667421" y="1315820"/>
            <a:ext cx="484632" cy="887054"/>
          </a:xfrm>
          <a:prstGeom prst="upArrow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88686" y="0"/>
            <a:ext cx="895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6666FF"/>
                </a:solidFill>
              </a:rPr>
              <a:t>Przypadek szczególny          </a:t>
            </a:r>
            <a:r>
              <a:rPr lang="pl-PL" sz="2400" dirty="0" smtClean="0"/>
              <a:t>zaburzenia ruchu długotrwałe i okresowe,</a:t>
            </a:r>
          </a:p>
          <a:p>
            <a:r>
              <a:rPr lang="pl-PL" sz="2400" dirty="0" smtClean="0"/>
              <a:t>                                              źródłem – silnik (spalinowy tłokowy) </a:t>
            </a:r>
            <a:endParaRPr lang="pl-PL" sz="2400" b="1" i="1" dirty="0"/>
          </a:p>
        </p:txBody>
      </p:sp>
      <p:sp>
        <p:nvSpPr>
          <p:cNvPr id="4" name="Strzałka w prawo 3"/>
          <p:cNvSpPr/>
          <p:nvPr/>
        </p:nvSpPr>
        <p:spPr>
          <a:xfrm>
            <a:off x="3077029" y="43542"/>
            <a:ext cx="609600" cy="420914"/>
          </a:xfrm>
          <a:prstGeom prst="rightArrow">
            <a:avLst/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04800" y="1092202"/>
            <a:ext cx="8839200" cy="30469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1. Wszystkie elementy UPN, prócz wyróżnionego, doskonale sztywne</a:t>
            </a:r>
          </a:p>
          <a:p>
            <a:r>
              <a:rPr lang="pl-PL" sz="2400" dirty="0" smtClean="0"/>
              <a:t>2. Charakterystyka </a:t>
            </a:r>
            <a:r>
              <a:rPr lang="pl-PL" sz="2400" dirty="0" err="1" smtClean="0"/>
              <a:t>sztywnościowa</a:t>
            </a:r>
            <a:r>
              <a:rPr lang="pl-PL" sz="2400" dirty="0" smtClean="0"/>
              <a:t> elementu podatnego – liniowa</a:t>
            </a:r>
          </a:p>
          <a:p>
            <a:r>
              <a:rPr lang="pl-PL" sz="2400" dirty="0" smtClean="0"/>
              <a:t>3. Tłumienie w układzie – </a:t>
            </a:r>
            <a:r>
              <a:rPr lang="pl-PL" sz="2400" dirty="0" err="1" smtClean="0"/>
              <a:t>wiskotyczne</a:t>
            </a:r>
            <a:endParaRPr lang="pl-PL" sz="2400" dirty="0" smtClean="0"/>
          </a:p>
          <a:p>
            <a:r>
              <a:rPr lang="pl-PL" sz="2400" dirty="0" smtClean="0"/>
              <a:t>4. Moment oporów ruchu jest związany z zespołem roboczym, jest </a:t>
            </a:r>
          </a:p>
          <a:p>
            <a:r>
              <a:rPr lang="pl-PL" sz="2400" dirty="0" smtClean="0"/>
              <a:t>    stały i wynosi </a:t>
            </a:r>
            <a:r>
              <a:rPr lang="pl-PL" sz="2400" i="1" dirty="0" smtClean="0"/>
              <a:t>M</a:t>
            </a:r>
            <a:r>
              <a:rPr lang="pl-PL" sz="2400" i="1" baseline="-25000" dirty="0" smtClean="0"/>
              <a:t>m</a:t>
            </a:r>
            <a:r>
              <a:rPr lang="pl-PL" sz="2400" i="1" dirty="0" smtClean="0"/>
              <a:t> </a:t>
            </a:r>
          </a:p>
          <a:p>
            <a:r>
              <a:rPr lang="pl-PL" sz="2400" dirty="0" smtClean="0"/>
              <a:t>5. Moment obrotowy pochodzący od silnika jest opisany przez      </a:t>
            </a:r>
          </a:p>
          <a:p>
            <a:r>
              <a:rPr lang="pl-PL" sz="2400" dirty="0" smtClean="0"/>
              <a:t>    wyrażenie  </a:t>
            </a:r>
          </a:p>
          <a:p>
            <a:r>
              <a:rPr lang="pl-PL" sz="2400" dirty="0" smtClean="0"/>
              <a:t>                        </a:t>
            </a:r>
            <a:r>
              <a:rPr lang="pl-PL" sz="2400" i="1" dirty="0" smtClean="0"/>
              <a:t>M</a:t>
            </a:r>
            <a:r>
              <a:rPr lang="pl-PL" sz="2400" baseline="-25000" dirty="0" smtClean="0"/>
              <a:t>1</a:t>
            </a:r>
            <a:r>
              <a:rPr lang="pl-PL" sz="2400" dirty="0" smtClean="0"/>
              <a:t>(</a:t>
            </a:r>
            <a:r>
              <a:rPr lang="pl-PL" sz="2400" i="1" dirty="0" smtClean="0"/>
              <a:t>t</a:t>
            </a:r>
            <a:r>
              <a:rPr lang="pl-PL" sz="2400" dirty="0" smtClean="0"/>
              <a:t>) = </a:t>
            </a:r>
            <a:r>
              <a:rPr lang="pl-PL" sz="2400" i="1" dirty="0" smtClean="0"/>
              <a:t>M</a:t>
            </a:r>
            <a:r>
              <a:rPr lang="pl-PL" sz="2400" i="1" baseline="-25000" dirty="0" smtClean="0"/>
              <a:t>m</a:t>
            </a:r>
            <a:r>
              <a:rPr lang="pl-PL" sz="2400" i="1" dirty="0" smtClean="0"/>
              <a:t> + M</a:t>
            </a:r>
            <a:r>
              <a:rPr lang="pl-PL" sz="2400" i="1" baseline="-25000" dirty="0" smtClean="0"/>
              <a:t>a</a:t>
            </a:r>
            <a:r>
              <a:rPr lang="pl-PL" sz="2400" i="1" dirty="0" smtClean="0"/>
              <a:t> </a:t>
            </a:r>
            <a:r>
              <a:rPr lang="pl-PL" sz="2400" dirty="0" smtClean="0"/>
              <a:t>sin</a:t>
            </a:r>
            <a:r>
              <a:rPr lang="el-GR" sz="2400" i="1" dirty="0" smtClean="0">
                <a:latin typeface="Times New Roman"/>
                <a:cs typeface="Times New Roman"/>
              </a:rPr>
              <a:t>ν</a:t>
            </a:r>
            <a:r>
              <a:rPr lang="pl-PL" sz="2400" i="1" dirty="0" smtClean="0">
                <a:latin typeface="Times New Roman"/>
                <a:cs typeface="Times New Roman"/>
              </a:rPr>
              <a:t>t</a:t>
            </a:r>
            <a:r>
              <a:rPr lang="pl-PL" sz="2400" dirty="0" smtClean="0"/>
              <a:t>            </a:t>
            </a:r>
            <a:endParaRPr lang="pl-PL" sz="2400" dirty="0"/>
          </a:p>
        </p:txBody>
      </p:sp>
      <p:sp>
        <p:nvSpPr>
          <p:cNvPr id="6" name="Strzałka w prawo 5"/>
          <p:cNvSpPr/>
          <p:nvPr/>
        </p:nvSpPr>
        <p:spPr>
          <a:xfrm rot="4727839">
            <a:off x="1630941" y="520745"/>
            <a:ext cx="650383" cy="420914"/>
          </a:xfrm>
          <a:prstGeom prst="rightArrow">
            <a:avLst/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31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88686" y="0"/>
            <a:ext cx="895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chemeClr val="accent1"/>
                </a:solidFill>
              </a:rPr>
              <a:t>Przypadek szczególny          </a:t>
            </a:r>
            <a:r>
              <a:rPr lang="pl-PL" sz="2400" dirty="0" smtClean="0"/>
              <a:t>zaburzenia ruchu długotrwałe i okresowe,</a:t>
            </a:r>
          </a:p>
          <a:p>
            <a:r>
              <a:rPr lang="pl-PL" sz="2400" dirty="0" smtClean="0"/>
              <a:t>                                              źródłem – silnik (spalinowy tłokowy) </a:t>
            </a:r>
            <a:endParaRPr lang="pl-PL" sz="2400" b="1" i="1" dirty="0"/>
          </a:p>
        </p:txBody>
      </p:sp>
      <p:sp>
        <p:nvSpPr>
          <p:cNvPr id="4" name="Strzałka w prawo 3"/>
          <p:cNvSpPr/>
          <p:nvPr/>
        </p:nvSpPr>
        <p:spPr>
          <a:xfrm>
            <a:off x="3077029" y="43542"/>
            <a:ext cx="609600" cy="420914"/>
          </a:xfrm>
          <a:prstGeom prst="rightArrow">
            <a:avLst/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04800" y="1092202"/>
            <a:ext cx="8839200" cy="30469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1. Wszystkie elementy UPN, prócz wyróżnionego, doskonale sztywne</a:t>
            </a:r>
          </a:p>
          <a:p>
            <a:r>
              <a:rPr lang="pl-PL" sz="2400" dirty="0" smtClean="0"/>
              <a:t>2. Charakterystyka </a:t>
            </a:r>
            <a:r>
              <a:rPr lang="pl-PL" sz="2400" dirty="0" err="1" smtClean="0"/>
              <a:t>sztywnościowa</a:t>
            </a:r>
            <a:r>
              <a:rPr lang="pl-PL" sz="2400" dirty="0" smtClean="0"/>
              <a:t> elementu podatnego – liniowa</a:t>
            </a:r>
          </a:p>
          <a:p>
            <a:r>
              <a:rPr lang="pl-PL" sz="2400" dirty="0" smtClean="0"/>
              <a:t>3. Tłumienie w układzie – </a:t>
            </a:r>
            <a:r>
              <a:rPr lang="pl-PL" sz="2400" dirty="0" err="1" smtClean="0"/>
              <a:t>wiskotyczne</a:t>
            </a:r>
            <a:endParaRPr lang="pl-PL" sz="2400" dirty="0" smtClean="0"/>
          </a:p>
          <a:p>
            <a:r>
              <a:rPr lang="pl-PL" sz="2400" dirty="0" smtClean="0"/>
              <a:t>4. Moment oporów ruchu jest związany z zespołem roboczym, jest </a:t>
            </a:r>
          </a:p>
          <a:p>
            <a:r>
              <a:rPr lang="pl-PL" sz="2400" dirty="0" smtClean="0"/>
              <a:t>    stały i wynosi </a:t>
            </a:r>
            <a:r>
              <a:rPr lang="pl-PL" sz="2400" i="1" dirty="0" smtClean="0"/>
              <a:t>M</a:t>
            </a:r>
            <a:r>
              <a:rPr lang="pl-PL" sz="2400" i="1" baseline="-25000" dirty="0" smtClean="0"/>
              <a:t>m</a:t>
            </a:r>
            <a:r>
              <a:rPr lang="pl-PL" sz="2400" i="1" dirty="0" smtClean="0"/>
              <a:t> </a:t>
            </a:r>
          </a:p>
          <a:p>
            <a:r>
              <a:rPr lang="pl-PL" sz="2400" dirty="0" smtClean="0"/>
              <a:t>5. Moment obrotowy pochodzący od silnika jest opisany przez      </a:t>
            </a:r>
          </a:p>
          <a:p>
            <a:r>
              <a:rPr lang="pl-PL" sz="2400" dirty="0" smtClean="0"/>
              <a:t>    wyrażenie  </a:t>
            </a:r>
          </a:p>
          <a:p>
            <a:r>
              <a:rPr lang="pl-PL" sz="2400" dirty="0" smtClean="0"/>
              <a:t>                        </a:t>
            </a:r>
            <a:r>
              <a:rPr lang="pl-PL" sz="2400" i="1" dirty="0" smtClean="0"/>
              <a:t>M</a:t>
            </a:r>
            <a:r>
              <a:rPr lang="pl-PL" sz="2400" baseline="-25000" dirty="0" smtClean="0"/>
              <a:t>1</a:t>
            </a:r>
            <a:r>
              <a:rPr lang="pl-PL" sz="2400" dirty="0" smtClean="0"/>
              <a:t>(</a:t>
            </a:r>
            <a:r>
              <a:rPr lang="pl-PL" sz="2400" i="1" dirty="0" smtClean="0"/>
              <a:t>t</a:t>
            </a:r>
            <a:r>
              <a:rPr lang="pl-PL" sz="2400" dirty="0" smtClean="0"/>
              <a:t>) = </a:t>
            </a:r>
            <a:r>
              <a:rPr lang="pl-PL" sz="2400" i="1" dirty="0" smtClean="0"/>
              <a:t>M</a:t>
            </a:r>
            <a:r>
              <a:rPr lang="pl-PL" sz="2400" i="1" baseline="-25000" dirty="0" smtClean="0"/>
              <a:t>m</a:t>
            </a:r>
            <a:r>
              <a:rPr lang="pl-PL" sz="2400" i="1" dirty="0" smtClean="0"/>
              <a:t> + M</a:t>
            </a:r>
            <a:r>
              <a:rPr lang="pl-PL" sz="2400" i="1" baseline="-25000" dirty="0" smtClean="0"/>
              <a:t>a</a:t>
            </a:r>
            <a:r>
              <a:rPr lang="pl-PL" sz="2400" i="1" dirty="0" smtClean="0"/>
              <a:t> </a:t>
            </a:r>
            <a:r>
              <a:rPr lang="pl-PL" sz="2400" dirty="0" smtClean="0"/>
              <a:t>sin</a:t>
            </a:r>
            <a:r>
              <a:rPr lang="el-GR" sz="2400" i="1" dirty="0" smtClean="0">
                <a:latin typeface="Times New Roman"/>
                <a:cs typeface="Times New Roman"/>
              </a:rPr>
              <a:t>ν</a:t>
            </a:r>
            <a:r>
              <a:rPr lang="pl-PL" sz="2400" i="1" dirty="0" smtClean="0">
                <a:latin typeface="Times New Roman"/>
                <a:cs typeface="Times New Roman"/>
              </a:rPr>
              <a:t>t</a:t>
            </a:r>
            <a:r>
              <a:rPr lang="pl-PL" sz="2400" dirty="0" smtClean="0"/>
              <a:t>            </a:t>
            </a:r>
            <a:endParaRPr lang="pl-PL" sz="2400" dirty="0"/>
          </a:p>
        </p:txBody>
      </p:sp>
      <p:sp>
        <p:nvSpPr>
          <p:cNvPr id="6" name="Strzałka w prawo 5"/>
          <p:cNvSpPr/>
          <p:nvPr/>
        </p:nvSpPr>
        <p:spPr>
          <a:xfrm rot="4727839">
            <a:off x="1630941" y="520745"/>
            <a:ext cx="650383" cy="420914"/>
          </a:xfrm>
          <a:prstGeom prst="rightArrow">
            <a:avLst/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2236631" y="4282440"/>
            <a:ext cx="4626977" cy="2631832"/>
            <a:chOff x="1819" y="5020"/>
            <a:chExt cx="5724" cy="3255"/>
          </a:xfrm>
        </p:grpSpPr>
        <p:cxnSp>
          <p:nvCxnSpPr>
            <p:cNvPr id="12290" name="AutoShape 2"/>
            <p:cNvCxnSpPr>
              <a:cxnSpLocks noChangeShapeType="1"/>
            </p:cNvCxnSpPr>
            <p:nvPr/>
          </p:nvCxnSpPr>
          <p:spPr bwMode="auto">
            <a:xfrm>
              <a:off x="3323" y="5998"/>
              <a:ext cx="2497" cy="2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291" name="Rectangle 3"/>
            <p:cNvSpPr>
              <a:spLocks noChangeArrowheads="1"/>
            </p:cNvSpPr>
            <p:nvPr/>
          </p:nvSpPr>
          <p:spPr bwMode="auto">
            <a:xfrm>
              <a:off x="2863" y="5380"/>
              <a:ext cx="464" cy="122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92" name="Rectangle 4"/>
            <p:cNvSpPr>
              <a:spLocks noChangeArrowheads="1"/>
            </p:cNvSpPr>
            <p:nvPr/>
          </p:nvSpPr>
          <p:spPr bwMode="auto">
            <a:xfrm>
              <a:off x="5820" y="5020"/>
              <a:ext cx="680" cy="19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2293" name="AutoShape 5"/>
            <p:cNvCxnSpPr>
              <a:cxnSpLocks noChangeShapeType="1"/>
            </p:cNvCxnSpPr>
            <p:nvPr/>
          </p:nvCxnSpPr>
          <p:spPr bwMode="auto">
            <a:xfrm>
              <a:off x="2326" y="6000"/>
              <a:ext cx="4674" cy="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3384" y="6063"/>
              <a:ext cx="287" cy="51"/>
              <a:chOff x="8527" y="5494"/>
              <a:chExt cx="287" cy="51"/>
            </a:xfrm>
          </p:grpSpPr>
          <p:cxnSp>
            <p:nvCxnSpPr>
              <p:cNvPr id="12295" name="AutoShape 7"/>
              <p:cNvCxnSpPr>
                <a:cxnSpLocks noChangeShapeType="1"/>
              </p:cNvCxnSpPr>
              <p:nvPr/>
            </p:nvCxnSpPr>
            <p:spPr bwMode="auto">
              <a:xfrm>
                <a:off x="8527" y="5545"/>
                <a:ext cx="284" cy="0"/>
              </a:xfrm>
              <a:prstGeom prst="straightConnector1">
                <a:avLst/>
              </a:prstGeom>
              <a:noFill/>
              <a:ln w="57150">
                <a:solidFill>
                  <a:srgbClr val="BFBFBF"/>
                </a:solidFill>
                <a:round/>
                <a:headEnd/>
                <a:tailEnd/>
              </a:ln>
            </p:spPr>
          </p:cxnSp>
          <p:cxnSp>
            <p:nvCxnSpPr>
              <p:cNvPr id="12296" name="AutoShape 8"/>
              <p:cNvCxnSpPr>
                <a:cxnSpLocks noChangeShapeType="1"/>
              </p:cNvCxnSpPr>
              <p:nvPr/>
            </p:nvCxnSpPr>
            <p:spPr bwMode="auto">
              <a:xfrm>
                <a:off x="8530" y="5494"/>
                <a:ext cx="28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9" name="Group 9"/>
            <p:cNvGrpSpPr>
              <a:grpSpLocks/>
            </p:cNvGrpSpPr>
            <p:nvPr/>
          </p:nvGrpSpPr>
          <p:grpSpPr bwMode="auto">
            <a:xfrm flipV="1">
              <a:off x="5473" y="5908"/>
              <a:ext cx="287" cy="51"/>
              <a:chOff x="8527" y="5494"/>
              <a:chExt cx="287" cy="51"/>
            </a:xfrm>
          </p:grpSpPr>
          <p:cxnSp>
            <p:nvCxnSpPr>
              <p:cNvPr id="12298" name="AutoShape 10"/>
              <p:cNvCxnSpPr>
                <a:cxnSpLocks noChangeShapeType="1"/>
              </p:cNvCxnSpPr>
              <p:nvPr/>
            </p:nvCxnSpPr>
            <p:spPr bwMode="auto">
              <a:xfrm>
                <a:off x="8527" y="5545"/>
                <a:ext cx="284" cy="0"/>
              </a:xfrm>
              <a:prstGeom prst="straightConnector1">
                <a:avLst/>
              </a:prstGeom>
              <a:noFill/>
              <a:ln w="57150">
                <a:solidFill>
                  <a:srgbClr val="BFBFBF"/>
                </a:solidFill>
                <a:round/>
                <a:headEnd/>
                <a:tailEnd/>
              </a:ln>
            </p:spPr>
          </p:cxnSp>
          <p:cxnSp>
            <p:nvCxnSpPr>
              <p:cNvPr id="12299" name="AutoShape 11"/>
              <p:cNvCxnSpPr>
                <a:cxnSpLocks noChangeShapeType="1"/>
              </p:cNvCxnSpPr>
              <p:nvPr/>
            </p:nvCxnSpPr>
            <p:spPr bwMode="auto">
              <a:xfrm>
                <a:off x="8530" y="5494"/>
                <a:ext cx="28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5470" y="6081"/>
              <a:ext cx="287" cy="51"/>
              <a:chOff x="8527" y="5494"/>
              <a:chExt cx="287" cy="51"/>
            </a:xfrm>
          </p:grpSpPr>
          <p:cxnSp>
            <p:nvCxnSpPr>
              <p:cNvPr id="12301" name="AutoShape 13"/>
              <p:cNvCxnSpPr>
                <a:cxnSpLocks noChangeShapeType="1"/>
              </p:cNvCxnSpPr>
              <p:nvPr/>
            </p:nvCxnSpPr>
            <p:spPr bwMode="auto">
              <a:xfrm>
                <a:off x="8527" y="5545"/>
                <a:ext cx="284" cy="0"/>
              </a:xfrm>
              <a:prstGeom prst="straightConnector1">
                <a:avLst/>
              </a:prstGeom>
              <a:noFill/>
              <a:ln w="57150">
                <a:solidFill>
                  <a:srgbClr val="BFBFBF"/>
                </a:solidFill>
                <a:round/>
                <a:headEnd/>
                <a:tailEnd/>
              </a:ln>
            </p:spPr>
          </p:cxnSp>
          <p:cxnSp>
            <p:nvCxnSpPr>
              <p:cNvPr id="12302" name="AutoShape 14"/>
              <p:cNvCxnSpPr>
                <a:cxnSpLocks noChangeShapeType="1"/>
              </p:cNvCxnSpPr>
              <p:nvPr/>
            </p:nvCxnSpPr>
            <p:spPr bwMode="auto">
              <a:xfrm>
                <a:off x="8530" y="5494"/>
                <a:ext cx="28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 flipV="1">
              <a:off x="3387" y="5893"/>
              <a:ext cx="287" cy="51"/>
              <a:chOff x="8527" y="5494"/>
              <a:chExt cx="287" cy="51"/>
            </a:xfrm>
          </p:grpSpPr>
          <p:cxnSp>
            <p:nvCxnSpPr>
              <p:cNvPr id="12304" name="AutoShape 16"/>
              <p:cNvCxnSpPr>
                <a:cxnSpLocks noChangeShapeType="1"/>
              </p:cNvCxnSpPr>
              <p:nvPr/>
            </p:nvCxnSpPr>
            <p:spPr bwMode="auto">
              <a:xfrm>
                <a:off x="8527" y="5545"/>
                <a:ext cx="284" cy="0"/>
              </a:xfrm>
              <a:prstGeom prst="straightConnector1">
                <a:avLst/>
              </a:prstGeom>
              <a:noFill/>
              <a:ln w="57150">
                <a:solidFill>
                  <a:srgbClr val="BFBFBF"/>
                </a:solidFill>
                <a:round/>
                <a:headEnd/>
                <a:tailEnd/>
              </a:ln>
            </p:spPr>
          </p:cxnSp>
          <p:cxnSp>
            <p:nvCxnSpPr>
              <p:cNvPr id="12305" name="AutoShape 17"/>
              <p:cNvCxnSpPr>
                <a:cxnSpLocks noChangeShapeType="1"/>
              </p:cNvCxnSpPr>
              <p:nvPr/>
            </p:nvCxnSpPr>
            <p:spPr bwMode="auto">
              <a:xfrm>
                <a:off x="8530" y="5494"/>
                <a:ext cx="28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>
              <a:off x="6600" y="5267"/>
              <a:ext cx="826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M</a:t>
              </a:r>
              <a:r>
                <a:rPr kumimoji="0" lang="pl-PL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2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1819" y="5425"/>
              <a:ext cx="1202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M</a:t>
              </a:r>
              <a:r>
                <a:rPr kumimoji="0" lang="pl-PL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1</a:t>
              </a:r>
              <a:r>
                <a: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(</a:t>
              </a:r>
              <a:r>
                <a:rPr kumimoji="0" lang="pl-PL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</a:t>
              </a:r>
              <a:r>
                <a:rPr kumimoji="0" lang="pl-P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)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08" name="Arc 20"/>
            <p:cNvSpPr>
              <a:spLocks/>
            </p:cNvSpPr>
            <p:nvPr/>
          </p:nvSpPr>
          <p:spPr bwMode="auto">
            <a:xfrm>
              <a:off x="6646" y="5691"/>
              <a:ext cx="196" cy="659"/>
            </a:xfrm>
            <a:custGeom>
              <a:avLst/>
              <a:gdLst>
                <a:gd name="G0" fmla="+- 19783 0 0"/>
                <a:gd name="G1" fmla="+- 21600 0 0"/>
                <a:gd name="G2" fmla="+- 21600 0 0"/>
                <a:gd name="T0" fmla="*/ 0 w 41383"/>
                <a:gd name="T1" fmla="*/ 12930 h 43200"/>
                <a:gd name="T2" fmla="*/ 2268 w 41383"/>
                <a:gd name="T3" fmla="*/ 34240 h 43200"/>
                <a:gd name="T4" fmla="*/ 19783 w 4138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383" h="43200" fill="none" extrusionOk="0">
                  <a:moveTo>
                    <a:pt x="-1" y="12929"/>
                  </a:moveTo>
                  <a:cubicBezTo>
                    <a:pt x="3442" y="5074"/>
                    <a:pt x="11206" y="-1"/>
                    <a:pt x="19783" y="0"/>
                  </a:cubicBezTo>
                  <a:cubicBezTo>
                    <a:pt x="31712" y="0"/>
                    <a:pt x="41383" y="9670"/>
                    <a:pt x="41383" y="21600"/>
                  </a:cubicBezTo>
                  <a:cubicBezTo>
                    <a:pt x="41383" y="33529"/>
                    <a:pt x="31712" y="43200"/>
                    <a:pt x="19783" y="43200"/>
                  </a:cubicBezTo>
                  <a:cubicBezTo>
                    <a:pt x="12844" y="43200"/>
                    <a:pt x="6328" y="39866"/>
                    <a:pt x="2267" y="34240"/>
                  </a:cubicBezTo>
                </a:path>
                <a:path w="41383" h="43200" stroke="0" extrusionOk="0">
                  <a:moveTo>
                    <a:pt x="-1" y="12929"/>
                  </a:moveTo>
                  <a:cubicBezTo>
                    <a:pt x="3442" y="5074"/>
                    <a:pt x="11206" y="-1"/>
                    <a:pt x="19783" y="0"/>
                  </a:cubicBezTo>
                  <a:cubicBezTo>
                    <a:pt x="31712" y="0"/>
                    <a:pt x="41383" y="9670"/>
                    <a:pt x="41383" y="21600"/>
                  </a:cubicBezTo>
                  <a:cubicBezTo>
                    <a:pt x="41383" y="33529"/>
                    <a:pt x="31712" y="43200"/>
                    <a:pt x="19783" y="43200"/>
                  </a:cubicBezTo>
                  <a:cubicBezTo>
                    <a:pt x="12844" y="43200"/>
                    <a:pt x="6328" y="39866"/>
                    <a:pt x="2267" y="34240"/>
                  </a:cubicBezTo>
                  <a:lnTo>
                    <a:pt x="19783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09" name="Arc 21"/>
            <p:cNvSpPr>
              <a:spLocks/>
            </p:cNvSpPr>
            <p:nvPr/>
          </p:nvSpPr>
          <p:spPr bwMode="auto">
            <a:xfrm>
              <a:off x="2487" y="5665"/>
              <a:ext cx="219" cy="659"/>
            </a:xfrm>
            <a:custGeom>
              <a:avLst/>
              <a:gdLst>
                <a:gd name="G0" fmla="+- 20826 0 0"/>
                <a:gd name="G1" fmla="+- 21600 0 0"/>
                <a:gd name="G2" fmla="+- 21600 0 0"/>
                <a:gd name="T0" fmla="*/ 8700 w 42426"/>
                <a:gd name="T1" fmla="*/ 3725 h 43200"/>
                <a:gd name="T2" fmla="*/ 0 w 42426"/>
                <a:gd name="T3" fmla="*/ 27329 h 43200"/>
                <a:gd name="T4" fmla="*/ 20826 w 4242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426" h="43200" fill="none" extrusionOk="0">
                  <a:moveTo>
                    <a:pt x="8699" y="3724"/>
                  </a:moveTo>
                  <a:cubicBezTo>
                    <a:pt x="12278" y="1297"/>
                    <a:pt x="16502" y="-1"/>
                    <a:pt x="20826" y="0"/>
                  </a:cubicBezTo>
                  <a:cubicBezTo>
                    <a:pt x="32755" y="0"/>
                    <a:pt x="42426" y="9670"/>
                    <a:pt x="42426" y="21600"/>
                  </a:cubicBezTo>
                  <a:cubicBezTo>
                    <a:pt x="42426" y="33529"/>
                    <a:pt x="32755" y="43200"/>
                    <a:pt x="20826" y="43200"/>
                  </a:cubicBezTo>
                  <a:cubicBezTo>
                    <a:pt x="11103" y="43200"/>
                    <a:pt x="2578" y="36703"/>
                    <a:pt x="-1" y="27329"/>
                  </a:cubicBezTo>
                </a:path>
                <a:path w="42426" h="43200" stroke="0" extrusionOk="0">
                  <a:moveTo>
                    <a:pt x="8699" y="3724"/>
                  </a:moveTo>
                  <a:cubicBezTo>
                    <a:pt x="12278" y="1297"/>
                    <a:pt x="16502" y="-1"/>
                    <a:pt x="20826" y="0"/>
                  </a:cubicBezTo>
                  <a:cubicBezTo>
                    <a:pt x="32755" y="0"/>
                    <a:pt x="42426" y="9670"/>
                    <a:pt x="42426" y="21600"/>
                  </a:cubicBezTo>
                  <a:cubicBezTo>
                    <a:pt x="42426" y="33529"/>
                    <a:pt x="32755" y="43200"/>
                    <a:pt x="20826" y="43200"/>
                  </a:cubicBezTo>
                  <a:cubicBezTo>
                    <a:pt x="11103" y="43200"/>
                    <a:pt x="2578" y="36703"/>
                    <a:pt x="-1" y="27329"/>
                  </a:cubicBezTo>
                  <a:lnTo>
                    <a:pt x="20826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6819" y="5959"/>
              <a:ext cx="724" cy="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φ</a:t>
              </a:r>
              <a:r>
                <a:rPr kumimoji="0" lang="pl-PL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2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>
              <a:off x="2151" y="6119"/>
              <a:ext cx="669" cy="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φ</a:t>
              </a:r>
              <a:r>
                <a:rPr kumimoji="0" lang="pl-PL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1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5883" y="5020"/>
              <a:ext cx="396" cy="389"/>
              <a:chOff x="9070" y="5223"/>
              <a:chExt cx="477" cy="468"/>
            </a:xfrm>
          </p:grpSpPr>
          <p:sp>
            <p:nvSpPr>
              <p:cNvPr id="12313" name="Text Box 25"/>
              <p:cNvSpPr txBox="1">
                <a:spLocks noChangeArrowheads="1"/>
              </p:cNvSpPr>
              <p:nvPr/>
            </p:nvSpPr>
            <p:spPr bwMode="auto">
              <a:xfrm>
                <a:off x="9070" y="5223"/>
                <a:ext cx="477" cy="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2</a:t>
                </a: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314" name="Oval 26"/>
              <p:cNvSpPr>
                <a:spLocks noChangeArrowheads="1"/>
              </p:cNvSpPr>
              <p:nvPr/>
            </p:nvSpPr>
            <p:spPr bwMode="auto">
              <a:xfrm>
                <a:off x="9106" y="5286"/>
                <a:ext cx="360" cy="36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3" name="Group 27"/>
            <p:cNvGrpSpPr>
              <a:grpSpLocks/>
            </p:cNvGrpSpPr>
            <p:nvPr/>
          </p:nvGrpSpPr>
          <p:grpSpPr bwMode="auto">
            <a:xfrm>
              <a:off x="2846" y="5398"/>
              <a:ext cx="439" cy="431"/>
              <a:chOff x="9070" y="5856"/>
              <a:chExt cx="477" cy="468"/>
            </a:xfrm>
          </p:grpSpPr>
          <p:sp>
            <p:nvSpPr>
              <p:cNvPr id="12316" name="Text Box 28"/>
              <p:cNvSpPr txBox="1">
                <a:spLocks noChangeArrowheads="1"/>
              </p:cNvSpPr>
              <p:nvPr/>
            </p:nvSpPr>
            <p:spPr bwMode="auto">
              <a:xfrm>
                <a:off x="9070" y="5856"/>
                <a:ext cx="477" cy="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317" name="Oval 29"/>
              <p:cNvSpPr>
                <a:spLocks noChangeArrowheads="1"/>
              </p:cNvSpPr>
              <p:nvPr/>
            </p:nvSpPr>
            <p:spPr bwMode="auto">
              <a:xfrm>
                <a:off x="9115" y="5913"/>
                <a:ext cx="351" cy="35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12318" name="Text Box 30"/>
            <p:cNvSpPr txBox="1">
              <a:spLocks noChangeArrowheads="1"/>
            </p:cNvSpPr>
            <p:nvPr/>
          </p:nvSpPr>
          <p:spPr bwMode="auto">
            <a:xfrm>
              <a:off x="5820" y="6937"/>
              <a:ext cx="623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</a:t>
              </a:r>
              <a:r>
                <a:rPr kumimoji="0" lang="pl-PL" sz="16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2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>
              <a:off x="2848" y="6548"/>
              <a:ext cx="623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</a:t>
              </a:r>
              <a:r>
                <a:rPr kumimoji="0" lang="pl-PL" sz="16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>
              <a:off x="4035" y="5304"/>
              <a:ext cx="899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c, h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321" name="AutoShape 33"/>
            <p:cNvCxnSpPr>
              <a:cxnSpLocks noChangeShapeType="1"/>
            </p:cNvCxnSpPr>
            <p:nvPr/>
          </p:nvCxnSpPr>
          <p:spPr bwMode="auto">
            <a:xfrm>
              <a:off x="4421" y="5691"/>
              <a:ext cx="56" cy="3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322" name="Text Box 34"/>
            <p:cNvSpPr txBox="1">
              <a:spLocks noChangeArrowheads="1"/>
            </p:cNvSpPr>
            <p:nvPr/>
          </p:nvSpPr>
          <p:spPr bwMode="auto">
            <a:xfrm>
              <a:off x="2737" y="7198"/>
              <a:ext cx="2339" cy="1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wałek podatny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skrętnie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323" name="AutoShape 35"/>
            <p:cNvCxnSpPr>
              <a:cxnSpLocks noChangeShapeType="1"/>
            </p:cNvCxnSpPr>
            <p:nvPr/>
          </p:nvCxnSpPr>
          <p:spPr bwMode="auto">
            <a:xfrm flipH="1">
              <a:off x="3550" y="6063"/>
              <a:ext cx="1256" cy="12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42" name="Wygięta strzałka 41"/>
          <p:cNvSpPr/>
          <p:nvPr/>
        </p:nvSpPr>
        <p:spPr>
          <a:xfrm flipV="1">
            <a:off x="716280" y="4145280"/>
            <a:ext cx="844296" cy="1036320"/>
          </a:xfrm>
          <a:prstGeom prst="bentArrow">
            <a:avLst/>
          </a:prstGeom>
          <a:solidFill>
            <a:srgbClr val="FFFFCC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3" name="pole tekstowe 42"/>
          <p:cNvSpPr txBox="1"/>
          <p:nvPr/>
        </p:nvSpPr>
        <p:spPr>
          <a:xfrm>
            <a:off x="7284720" y="481584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/>
              <a:t>Model </a:t>
            </a:r>
          </a:p>
          <a:p>
            <a:r>
              <a:rPr lang="pl-PL" sz="2000" i="1" dirty="0" smtClean="0"/>
              <a:t>nominalny</a:t>
            </a:r>
            <a:endParaRPr lang="pl-PL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>
            <a:off x="1615440" y="1178560"/>
            <a:ext cx="3759200" cy="78232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2712720" y="243840"/>
            <a:ext cx="3759200" cy="78232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32</a:t>
            </a:fld>
            <a:endParaRPr lang="pl-PL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" y="198120"/>
            <a:ext cx="6219825" cy="790575"/>
          </a:xfrm>
          <a:prstGeom prst="rect">
            <a:avLst/>
          </a:prstGeom>
          <a:noFill/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43934"/>
            <a:ext cx="3779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" y="1143000"/>
            <a:ext cx="5857875" cy="790575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182880" y="121920"/>
            <a:ext cx="6339840" cy="19050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7162800" y="609600"/>
            <a:ext cx="176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/>
              <a:t>Model matematyczny</a:t>
            </a:r>
            <a:endParaRPr lang="pl-PL" sz="2000" i="1" dirty="0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0120" y="2164080"/>
            <a:ext cx="2800350" cy="409575"/>
          </a:xfrm>
          <a:prstGeom prst="rect">
            <a:avLst/>
          </a:prstGeom>
          <a:noFill/>
        </p:spPr>
      </p:pic>
      <p:sp>
        <p:nvSpPr>
          <p:cNvPr id="11" name="Strzałka w dół 10"/>
          <p:cNvSpPr/>
          <p:nvPr/>
        </p:nvSpPr>
        <p:spPr>
          <a:xfrm>
            <a:off x="2118360" y="2026920"/>
            <a:ext cx="1295400" cy="381000"/>
          </a:xfrm>
          <a:prstGeom prst="downArrow">
            <a:avLst/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2331720" y="2910840"/>
            <a:ext cx="914400" cy="365760"/>
          </a:xfrm>
          <a:prstGeom prst="downArrow">
            <a:avLst/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 rot="5400000">
            <a:off x="2590800" y="231648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…</a:t>
            </a:r>
            <a:endParaRPr lang="pl-PL" sz="4000" dirty="0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5840" y="3368040"/>
            <a:ext cx="7143750" cy="409575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-269875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4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9447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9472" name="Rectangle 8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cxnSp>
        <p:nvCxnSpPr>
          <p:cNvPr id="82" name="Łącznik prosty ze strzałką 81"/>
          <p:cNvCxnSpPr/>
          <p:nvPr/>
        </p:nvCxnSpPr>
        <p:spPr>
          <a:xfrm rot="10800000">
            <a:off x="6553200" y="929640"/>
            <a:ext cx="48768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838200" y="3276600"/>
            <a:ext cx="7589520" cy="563880"/>
          </a:xfrm>
          <a:prstGeom prst="rect">
            <a:avLst/>
          </a:prstGeom>
          <a:solidFill>
            <a:srgbClr val="FFFF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33</a:t>
            </a:fld>
            <a:endParaRPr lang="pl-PL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" y="198120"/>
            <a:ext cx="6219825" cy="790575"/>
          </a:xfrm>
          <a:prstGeom prst="rect">
            <a:avLst/>
          </a:prstGeom>
          <a:noFill/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43934"/>
            <a:ext cx="3779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" y="1143000"/>
            <a:ext cx="5857875" cy="790575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182880" y="121920"/>
            <a:ext cx="6339840" cy="19050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7162800" y="609600"/>
            <a:ext cx="176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/>
              <a:t>Model matematyczny</a:t>
            </a:r>
            <a:endParaRPr lang="pl-PL" sz="2000" i="1" dirty="0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0120" y="2164080"/>
            <a:ext cx="2800350" cy="409575"/>
          </a:xfrm>
          <a:prstGeom prst="rect">
            <a:avLst/>
          </a:prstGeom>
          <a:noFill/>
        </p:spPr>
      </p:pic>
      <p:sp>
        <p:nvSpPr>
          <p:cNvPr id="11" name="Strzałka w dół 10"/>
          <p:cNvSpPr/>
          <p:nvPr/>
        </p:nvSpPr>
        <p:spPr>
          <a:xfrm>
            <a:off x="2118360" y="2026920"/>
            <a:ext cx="1295400" cy="381000"/>
          </a:xfrm>
          <a:prstGeom prst="downArrow">
            <a:avLst/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2331720" y="2910840"/>
            <a:ext cx="914400" cy="365760"/>
          </a:xfrm>
          <a:prstGeom prst="downArrow">
            <a:avLst/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 rot="5400000">
            <a:off x="2590800" y="231648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…</a:t>
            </a:r>
            <a:endParaRPr lang="pl-PL" sz="4000" dirty="0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5840" y="3368040"/>
            <a:ext cx="7143750" cy="409575"/>
          </a:xfrm>
          <a:prstGeom prst="rect">
            <a:avLst/>
          </a:prstGeom>
          <a:noFill/>
        </p:spPr>
      </p:pic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-269875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42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9447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9472" name="Rectangle 8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3" name="Group 60"/>
          <p:cNvGrpSpPr>
            <a:grpSpLocks noChangeAspect="1"/>
          </p:cNvGrpSpPr>
          <p:nvPr/>
        </p:nvGrpSpPr>
        <p:grpSpPr bwMode="auto">
          <a:xfrm>
            <a:off x="268790" y="3566188"/>
            <a:ext cx="6529361" cy="3824400"/>
            <a:chOff x="285" y="8024"/>
            <a:chExt cx="10915" cy="6393"/>
          </a:xfrm>
        </p:grpSpPr>
        <p:sp>
          <p:nvSpPr>
            <p:cNvPr id="59471" name="AutoShape 79"/>
            <p:cNvSpPr>
              <a:spLocks noChangeAspect="1" noChangeArrowheads="1" noTextEdit="1"/>
            </p:cNvSpPr>
            <p:nvPr/>
          </p:nvSpPr>
          <p:spPr bwMode="auto">
            <a:xfrm>
              <a:off x="285" y="8024"/>
              <a:ext cx="10915" cy="5671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470" name="Rectangle 78"/>
            <p:cNvSpPr>
              <a:spLocks noChangeArrowheads="1"/>
            </p:cNvSpPr>
            <p:nvPr/>
          </p:nvSpPr>
          <p:spPr bwMode="auto">
            <a:xfrm>
              <a:off x="5074" y="9014"/>
              <a:ext cx="6126" cy="4426"/>
            </a:xfrm>
            <a:prstGeom prst="rect">
              <a:avLst/>
            </a:prstGeom>
            <a:solidFill>
              <a:srgbClr val="D6E3B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469" name="AutoShape 77"/>
            <p:cNvSpPr>
              <a:spLocks noChangeShapeType="1"/>
            </p:cNvSpPr>
            <p:nvPr/>
          </p:nvSpPr>
          <p:spPr bwMode="auto">
            <a:xfrm>
              <a:off x="1290" y="12930"/>
              <a:ext cx="92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468" name="AutoShape 76"/>
            <p:cNvSpPr>
              <a:spLocks noChangeShapeType="1"/>
            </p:cNvSpPr>
            <p:nvPr/>
          </p:nvSpPr>
          <p:spPr bwMode="auto">
            <a:xfrm flipV="1">
              <a:off x="1425" y="8551"/>
              <a:ext cx="0" cy="45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467" name="AutoShape 75"/>
            <p:cNvSpPr>
              <a:spLocks noChangeShapeType="1"/>
            </p:cNvSpPr>
            <p:nvPr/>
          </p:nvSpPr>
          <p:spPr bwMode="auto">
            <a:xfrm>
              <a:off x="1201" y="10380"/>
              <a:ext cx="949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4" name="Group 69"/>
            <p:cNvGrpSpPr>
              <a:grpSpLocks/>
            </p:cNvGrpSpPr>
            <p:nvPr/>
          </p:nvGrpSpPr>
          <p:grpSpPr bwMode="auto">
            <a:xfrm>
              <a:off x="1425" y="9291"/>
              <a:ext cx="8100" cy="2156"/>
              <a:chOff x="1425" y="9189"/>
              <a:chExt cx="8100" cy="2474"/>
            </a:xfrm>
          </p:grpSpPr>
          <p:sp>
            <p:nvSpPr>
              <p:cNvPr id="59466" name="Freeform 74"/>
              <p:cNvSpPr>
                <a:spLocks/>
              </p:cNvSpPr>
              <p:nvPr/>
            </p:nvSpPr>
            <p:spPr bwMode="auto">
              <a:xfrm>
                <a:off x="1425" y="9420"/>
                <a:ext cx="5461" cy="1925"/>
              </a:xfrm>
              <a:custGeom>
                <a:avLst/>
                <a:gdLst/>
                <a:ahLst/>
                <a:cxnLst>
                  <a:cxn ang="0">
                    <a:pos x="0" y="675"/>
                  </a:cxn>
                  <a:cxn ang="0">
                    <a:pos x="150" y="135"/>
                  </a:cxn>
                  <a:cxn ang="0">
                    <a:pos x="390" y="165"/>
                  </a:cxn>
                  <a:cxn ang="0">
                    <a:pos x="570" y="1018"/>
                  </a:cxn>
                  <a:cxn ang="0">
                    <a:pos x="690" y="1590"/>
                  </a:cxn>
                  <a:cxn ang="0">
                    <a:pos x="855" y="1920"/>
                  </a:cxn>
                  <a:cxn ang="0">
                    <a:pos x="1065" y="1560"/>
                  </a:cxn>
                  <a:cxn ang="0">
                    <a:pos x="1365" y="225"/>
                  </a:cxn>
                  <a:cxn ang="0">
                    <a:pos x="1605" y="210"/>
                  </a:cxn>
                  <a:cxn ang="0">
                    <a:pos x="1770" y="840"/>
                  </a:cxn>
                  <a:cxn ang="0">
                    <a:pos x="1935" y="1603"/>
                  </a:cxn>
                  <a:cxn ang="0">
                    <a:pos x="2145" y="1920"/>
                  </a:cxn>
                  <a:cxn ang="0">
                    <a:pos x="2325" y="1575"/>
                  </a:cxn>
                  <a:cxn ang="0">
                    <a:pos x="2595" y="345"/>
                  </a:cxn>
                  <a:cxn ang="0">
                    <a:pos x="2806" y="120"/>
                  </a:cxn>
                  <a:cxn ang="0">
                    <a:pos x="2941" y="300"/>
                  </a:cxn>
                  <a:cxn ang="0">
                    <a:pos x="3091" y="1005"/>
                  </a:cxn>
                  <a:cxn ang="0">
                    <a:pos x="3211" y="1543"/>
                  </a:cxn>
                  <a:cxn ang="0">
                    <a:pos x="3376" y="1919"/>
                  </a:cxn>
                  <a:cxn ang="0">
                    <a:pos x="3586" y="1559"/>
                  </a:cxn>
                  <a:cxn ang="0">
                    <a:pos x="3841" y="270"/>
                  </a:cxn>
                  <a:cxn ang="0">
                    <a:pos x="4186" y="270"/>
                  </a:cxn>
                  <a:cxn ang="0">
                    <a:pos x="4381" y="1500"/>
                  </a:cxn>
                  <a:cxn ang="0">
                    <a:pos x="4576" y="1905"/>
                  </a:cxn>
                  <a:cxn ang="0">
                    <a:pos x="4800" y="1575"/>
                  </a:cxn>
                  <a:cxn ang="0">
                    <a:pos x="5011" y="390"/>
                  </a:cxn>
                  <a:cxn ang="0">
                    <a:pos x="5221" y="135"/>
                  </a:cxn>
                  <a:cxn ang="0">
                    <a:pos x="5340" y="390"/>
                  </a:cxn>
                  <a:cxn ang="0">
                    <a:pos x="5461" y="1020"/>
                  </a:cxn>
                </a:cxnLst>
                <a:rect l="0" t="0" r="r" b="b"/>
                <a:pathLst>
                  <a:path w="5461" h="1925">
                    <a:moveTo>
                      <a:pt x="0" y="675"/>
                    </a:moveTo>
                    <a:cubicBezTo>
                      <a:pt x="25" y="585"/>
                      <a:pt x="85" y="220"/>
                      <a:pt x="150" y="135"/>
                    </a:cubicBezTo>
                    <a:cubicBezTo>
                      <a:pt x="215" y="50"/>
                      <a:pt x="320" y="18"/>
                      <a:pt x="390" y="165"/>
                    </a:cubicBezTo>
                    <a:cubicBezTo>
                      <a:pt x="460" y="312"/>
                      <a:pt x="520" y="780"/>
                      <a:pt x="570" y="1018"/>
                    </a:cubicBezTo>
                    <a:cubicBezTo>
                      <a:pt x="620" y="1256"/>
                      <a:pt x="643" y="1440"/>
                      <a:pt x="690" y="1590"/>
                    </a:cubicBezTo>
                    <a:cubicBezTo>
                      <a:pt x="737" y="1740"/>
                      <a:pt x="793" y="1925"/>
                      <a:pt x="855" y="1920"/>
                    </a:cubicBezTo>
                    <a:cubicBezTo>
                      <a:pt x="917" y="1915"/>
                      <a:pt x="980" y="1842"/>
                      <a:pt x="1065" y="1560"/>
                    </a:cubicBezTo>
                    <a:cubicBezTo>
                      <a:pt x="1150" y="1278"/>
                      <a:pt x="1275" y="450"/>
                      <a:pt x="1365" y="225"/>
                    </a:cubicBezTo>
                    <a:cubicBezTo>
                      <a:pt x="1455" y="0"/>
                      <a:pt x="1537" y="108"/>
                      <a:pt x="1605" y="210"/>
                    </a:cubicBezTo>
                    <a:cubicBezTo>
                      <a:pt x="1673" y="312"/>
                      <a:pt x="1715" y="608"/>
                      <a:pt x="1770" y="840"/>
                    </a:cubicBezTo>
                    <a:cubicBezTo>
                      <a:pt x="1825" y="1071"/>
                      <a:pt x="1873" y="1423"/>
                      <a:pt x="1935" y="1603"/>
                    </a:cubicBezTo>
                    <a:cubicBezTo>
                      <a:pt x="1997" y="1783"/>
                      <a:pt x="2080" y="1925"/>
                      <a:pt x="2145" y="1920"/>
                    </a:cubicBezTo>
                    <a:cubicBezTo>
                      <a:pt x="2210" y="1915"/>
                      <a:pt x="2250" y="1838"/>
                      <a:pt x="2325" y="1575"/>
                    </a:cubicBezTo>
                    <a:cubicBezTo>
                      <a:pt x="2400" y="1312"/>
                      <a:pt x="2515" y="587"/>
                      <a:pt x="2595" y="345"/>
                    </a:cubicBezTo>
                    <a:cubicBezTo>
                      <a:pt x="2675" y="103"/>
                      <a:pt x="2749" y="127"/>
                      <a:pt x="2806" y="120"/>
                    </a:cubicBezTo>
                    <a:cubicBezTo>
                      <a:pt x="2863" y="113"/>
                      <a:pt x="2894" y="153"/>
                      <a:pt x="2941" y="300"/>
                    </a:cubicBezTo>
                    <a:cubicBezTo>
                      <a:pt x="2988" y="447"/>
                      <a:pt x="3046" y="798"/>
                      <a:pt x="3091" y="1005"/>
                    </a:cubicBezTo>
                    <a:cubicBezTo>
                      <a:pt x="3136" y="1212"/>
                      <a:pt x="3163" y="1391"/>
                      <a:pt x="3211" y="1543"/>
                    </a:cubicBezTo>
                    <a:cubicBezTo>
                      <a:pt x="3259" y="1695"/>
                      <a:pt x="3314" y="1916"/>
                      <a:pt x="3376" y="1919"/>
                    </a:cubicBezTo>
                    <a:cubicBezTo>
                      <a:pt x="3438" y="1922"/>
                      <a:pt x="3509" y="1834"/>
                      <a:pt x="3586" y="1559"/>
                    </a:cubicBezTo>
                    <a:cubicBezTo>
                      <a:pt x="3663" y="1284"/>
                      <a:pt x="3741" y="485"/>
                      <a:pt x="3841" y="270"/>
                    </a:cubicBezTo>
                    <a:cubicBezTo>
                      <a:pt x="3941" y="55"/>
                      <a:pt x="4096" y="65"/>
                      <a:pt x="4186" y="270"/>
                    </a:cubicBezTo>
                    <a:cubicBezTo>
                      <a:pt x="4276" y="475"/>
                      <a:pt x="4316" y="1228"/>
                      <a:pt x="4381" y="1500"/>
                    </a:cubicBezTo>
                    <a:cubicBezTo>
                      <a:pt x="4446" y="1772"/>
                      <a:pt x="4506" y="1893"/>
                      <a:pt x="4576" y="1905"/>
                    </a:cubicBezTo>
                    <a:cubicBezTo>
                      <a:pt x="4646" y="1917"/>
                      <a:pt x="4727" y="1828"/>
                      <a:pt x="4800" y="1575"/>
                    </a:cubicBezTo>
                    <a:cubicBezTo>
                      <a:pt x="4873" y="1322"/>
                      <a:pt x="4941" y="630"/>
                      <a:pt x="5011" y="390"/>
                    </a:cubicBezTo>
                    <a:cubicBezTo>
                      <a:pt x="5081" y="150"/>
                      <a:pt x="5166" y="135"/>
                      <a:pt x="5221" y="135"/>
                    </a:cubicBezTo>
                    <a:cubicBezTo>
                      <a:pt x="5276" y="135"/>
                      <a:pt x="5300" y="243"/>
                      <a:pt x="5340" y="390"/>
                    </a:cubicBezTo>
                    <a:cubicBezTo>
                      <a:pt x="5380" y="537"/>
                      <a:pt x="5436" y="889"/>
                      <a:pt x="5461" y="1020"/>
                    </a:cubicBezTo>
                  </a:path>
                </a:pathLst>
              </a:custGeom>
              <a:noFill/>
              <a:ln w="2857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9465" name="Freeform 73"/>
              <p:cNvSpPr>
                <a:spLocks/>
              </p:cNvSpPr>
              <p:nvPr/>
            </p:nvSpPr>
            <p:spPr bwMode="auto">
              <a:xfrm>
                <a:off x="6886" y="9405"/>
                <a:ext cx="2639" cy="1925"/>
              </a:xfrm>
              <a:custGeom>
                <a:avLst/>
                <a:gdLst/>
                <a:ahLst/>
                <a:cxnLst>
                  <a:cxn ang="0">
                    <a:pos x="0" y="1018"/>
                  </a:cxn>
                  <a:cxn ang="0">
                    <a:pos x="120" y="1590"/>
                  </a:cxn>
                  <a:cxn ang="0">
                    <a:pos x="285" y="1920"/>
                  </a:cxn>
                  <a:cxn ang="0">
                    <a:pos x="495" y="1560"/>
                  </a:cxn>
                  <a:cxn ang="0">
                    <a:pos x="795" y="225"/>
                  </a:cxn>
                  <a:cxn ang="0">
                    <a:pos x="1035" y="210"/>
                  </a:cxn>
                  <a:cxn ang="0">
                    <a:pos x="1200" y="840"/>
                  </a:cxn>
                  <a:cxn ang="0">
                    <a:pos x="1365" y="1603"/>
                  </a:cxn>
                  <a:cxn ang="0">
                    <a:pos x="1575" y="1920"/>
                  </a:cxn>
                  <a:cxn ang="0">
                    <a:pos x="1755" y="1575"/>
                  </a:cxn>
                  <a:cxn ang="0">
                    <a:pos x="2025" y="345"/>
                  </a:cxn>
                  <a:cxn ang="0">
                    <a:pos x="2235" y="120"/>
                  </a:cxn>
                  <a:cxn ang="0">
                    <a:pos x="2370" y="300"/>
                  </a:cxn>
                  <a:cxn ang="0">
                    <a:pos x="2520" y="1005"/>
                  </a:cxn>
                  <a:cxn ang="0">
                    <a:pos x="2640" y="1543"/>
                  </a:cxn>
                </a:cxnLst>
                <a:rect l="0" t="0" r="r" b="b"/>
                <a:pathLst>
                  <a:path w="2640" h="1925">
                    <a:moveTo>
                      <a:pt x="0" y="1018"/>
                    </a:moveTo>
                    <a:cubicBezTo>
                      <a:pt x="20" y="1113"/>
                      <a:pt x="73" y="1440"/>
                      <a:pt x="120" y="1590"/>
                    </a:cubicBezTo>
                    <a:cubicBezTo>
                      <a:pt x="167" y="1740"/>
                      <a:pt x="223" y="1925"/>
                      <a:pt x="285" y="1920"/>
                    </a:cubicBezTo>
                    <a:cubicBezTo>
                      <a:pt x="347" y="1915"/>
                      <a:pt x="410" y="1842"/>
                      <a:pt x="495" y="1560"/>
                    </a:cubicBezTo>
                    <a:cubicBezTo>
                      <a:pt x="580" y="1278"/>
                      <a:pt x="705" y="450"/>
                      <a:pt x="795" y="225"/>
                    </a:cubicBezTo>
                    <a:cubicBezTo>
                      <a:pt x="885" y="0"/>
                      <a:pt x="967" y="108"/>
                      <a:pt x="1035" y="210"/>
                    </a:cubicBezTo>
                    <a:cubicBezTo>
                      <a:pt x="1103" y="312"/>
                      <a:pt x="1145" y="608"/>
                      <a:pt x="1200" y="840"/>
                    </a:cubicBezTo>
                    <a:cubicBezTo>
                      <a:pt x="1255" y="1071"/>
                      <a:pt x="1303" y="1423"/>
                      <a:pt x="1365" y="1603"/>
                    </a:cubicBezTo>
                    <a:cubicBezTo>
                      <a:pt x="1427" y="1783"/>
                      <a:pt x="1510" y="1925"/>
                      <a:pt x="1575" y="1920"/>
                    </a:cubicBezTo>
                    <a:cubicBezTo>
                      <a:pt x="1640" y="1915"/>
                      <a:pt x="1680" y="1838"/>
                      <a:pt x="1755" y="1575"/>
                    </a:cubicBezTo>
                    <a:cubicBezTo>
                      <a:pt x="1830" y="1312"/>
                      <a:pt x="1945" y="587"/>
                      <a:pt x="2025" y="345"/>
                    </a:cubicBezTo>
                    <a:cubicBezTo>
                      <a:pt x="2105" y="103"/>
                      <a:pt x="2178" y="127"/>
                      <a:pt x="2235" y="120"/>
                    </a:cubicBezTo>
                    <a:cubicBezTo>
                      <a:pt x="2292" y="113"/>
                      <a:pt x="2323" y="153"/>
                      <a:pt x="2370" y="300"/>
                    </a:cubicBezTo>
                    <a:cubicBezTo>
                      <a:pt x="2417" y="447"/>
                      <a:pt x="2475" y="798"/>
                      <a:pt x="2520" y="1005"/>
                    </a:cubicBezTo>
                    <a:cubicBezTo>
                      <a:pt x="2565" y="1212"/>
                      <a:pt x="2620" y="1453"/>
                      <a:pt x="2640" y="1543"/>
                    </a:cubicBezTo>
                  </a:path>
                </a:pathLst>
              </a:custGeom>
              <a:noFill/>
              <a:ln w="2857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9464" name="Freeform 72"/>
              <p:cNvSpPr>
                <a:spLocks/>
              </p:cNvSpPr>
              <p:nvPr/>
            </p:nvSpPr>
            <p:spPr bwMode="auto">
              <a:xfrm>
                <a:off x="1425" y="9189"/>
                <a:ext cx="1369" cy="2474"/>
              </a:xfrm>
              <a:custGeom>
                <a:avLst/>
                <a:gdLst/>
                <a:ahLst/>
                <a:cxnLst>
                  <a:cxn ang="0">
                    <a:pos x="0" y="725"/>
                  </a:cxn>
                  <a:cxn ang="0">
                    <a:pos x="21" y="445"/>
                  </a:cxn>
                  <a:cxn ang="0">
                    <a:pos x="90" y="188"/>
                  </a:cxn>
                  <a:cxn ang="0">
                    <a:pos x="152" y="703"/>
                  </a:cxn>
                  <a:cxn ang="0">
                    <a:pos x="221" y="0"/>
                  </a:cxn>
                  <a:cxn ang="0">
                    <a:pos x="341" y="703"/>
                  </a:cxn>
                  <a:cxn ang="0">
                    <a:pos x="444" y="205"/>
                  </a:cxn>
                  <a:cxn ang="0">
                    <a:pos x="529" y="1543"/>
                  </a:cxn>
                  <a:cxn ang="0">
                    <a:pos x="666" y="1234"/>
                  </a:cxn>
                  <a:cxn ang="0">
                    <a:pos x="804" y="2383"/>
                  </a:cxn>
                  <a:cxn ang="0">
                    <a:pos x="924" y="1783"/>
                  </a:cxn>
                  <a:cxn ang="0">
                    <a:pos x="1112" y="1971"/>
                  </a:cxn>
                  <a:cxn ang="0">
                    <a:pos x="1215" y="651"/>
                  </a:cxn>
                  <a:cxn ang="0">
                    <a:pos x="1369" y="771"/>
                  </a:cxn>
                </a:cxnLst>
                <a:rect l="0" t="0" r="r" b="b"/>
                <a:pathLst>
                  <a:path w="1369" h="2474">
                    <a:moveTo>
                      <a:pt x="0" y="725"/>
                    </a:moveTo>
                    <a:cubicBezTo>
                      <a:pt x="4" y="678"/>
                      <a:pt x="6" y="534"/>
                      <a:pt x="21" y="445"/>
                    </a:cubicBezTo>
                    <a:cubicBezTo>
                      <a:pt x="36" y="356"/>
                      <a:pt x="68" y="145"/>
                      <a:pt x="90" y="188"/>
                    </a:cubicBezTo>
                    <a:cubicBezTo>
                      <a:pt x="112" y="231"/>
                      <a:pt x="130" y="734"/>
                      <a:pt x="152" y="703"/>
                    </a:cubicBezTo>
                    <a:cubicBezTo>
                      <a:pt x="174" y="672"/>
                      <a:pt x="190" y="0"/>
                      <a:pt x="221" y="0"/>
                    </a:cubicBezTo>
                    <a:cubicBezTo>
                      <a:pt x="252" y="0"/>
                      <a:pt x="304" y="669"/>
                      <a:pt x="341" y="703"/>
                    </a:cubicBezTo>
                    <a:cubicBezTo>
                      <a:pt x="378" y="737"/>
                      <a:pt x="413" y="65"/>
                      <a:pt x="444" y="205"/>
                    </a:cubicBezTo>
                    <a:cubicBezTo>
                      <a:pt x="475" y="345"/>
                      <a:pt x="492" y="1372"/>
                      <a:pt x="529" y="1543"/>
                    </a:cubicBezTo>
                    <a:cubicBezTo>
                      <a:pt x="566" y="1714"/>
                      <a:pt x="620" y="1094"/>
                      <a:pt x="666" y="1234"/>
                    </a:cubicBezTo>
                    <a:cubicBezTo>
                      <a:pt x="712" y="1374"/>
                      <a:pt x="761" y="2292"/>
                      <a:pt x="804" y="2383"/>
                    </a:cubicBezTo>
                    <a:cubicBezTo>
                      <a:pt x="847" y="2474"/>
                      <a:pt x="873" y="1852"/>
                      <a:pt x="924" y="1783"/>
                    </a:cubicBezTo>
                    <a:cubicBezTo>
                      <a:pt x="975" y="1714"/>
                      <a:pt x="1063" y="2160"/>
                      <a:pt x="1112" y="1971"/>
                    </a:cubicBezTo>
                    <a:cubicBezTo>
                      <a:pt x="1161" y="1782"/>
                      <a:pt x="1172" y="851"/>
                      <a:pt x="1215" y="651"/>
                    </a:cubicBezTo>
                    <a:cubicBezTo>
                      <a:pt x="1258" y="451"/>
                      <a:pt x="1337" y="746"/>
                      <a:pt x="1369" y="771"/>
                    </a:cubicBezTo>
                  </a:path>
                </a:pathLst>
              </a:custGeom>
              <a:noFill/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9463" name="Freeform 71"/>
              <p:cNvSpPr>
                <a:spLocks/>
              </p:cNvSpPr>
              <p:nvPr/>
            </p:nvSpPr>
            <p:spPr bwMode="auto">
              <a:xfrm>
                <a:off x="2777" y="9354"/>
                <a:ext cx="1252" cy="2101"/>
              </a:xfrm>
              <a:custGeom>
                <a:avLst/>
                <a:gdLst/>
                <a:ahLst/>
                <a:cxnLst>
                  <a:cxn ang="0">
                    <a:pos x="0" y="555"/>
                  </a:cxn>
                  <a:cxn ang="0">
                    <a:pos x="103" y="23"/>
                  </a:cxn>
                  <a:cxn ang="0">
                    <a:pos x="206" y="418"/>
                  </a:cxn>
                  <a:cxn ang="0">
                    <a:pos x="309" y="229"/>
                  </a:cxn>
                  <a:cxn ang="0">
                    <a:pos x="394" y="1240"/>
                  </a:cxn>
                  <a:cxn ang="0">
                    <a:pos x="514" y="1103"/>
                  </a:cxn>
                  <a:cxn ang="0">
                    <a:pos x="583" y="1858"/>
                  </a:cxn>
                  <a:cxn ang="0">
                    <a:pos x="652" y="1669"/>
                  </a:cxn>
                  <a:cxn ang="0">
                    <a:pos x="754" y="2098"/>
                  </a:cxn>
                  <a:cxn ang="0">
                    <a:pos x="840" y="1652"/>
                  </a:cxn>
                  <a:cxn ang="0">
                    <a:pos x="1012" y="1772"/>
                  </a:cxn>
                  <a:cxn ang="0">
                    <a:pos x="1149" y="503"/>
                  </a:cxn>
                  <a:cxn ang="0">
                    <a:pos x="1252" y="658"/>
                  </a:cxn>
                </a:cxnLst>
                <a:rect l="0" t="0" r="r" b="b"/>
                <a:pathLst>
                  <a:path w="1252" h="2101">
                    <a:moveTo>
                      <a:pt x="0" y="555"/>
                    </a:moveTo>
                    <a:cubicBezTo>
                      <a:pt x="17" y="466"/>
                      <a:pt x="69" y="46"/>
                      <a:pt x="103" y="23"/>
                    </a:cubicBezTo>
                    <a:cubicBezTo>
                      <a:pt x="137" y="0"/>
                      <a:pt x="172" y="384"/>
                      <a:pt x="206" y="418"/>
                    </a:cubicBezTo>
                    <a:cubicBezTo>
                      <a:pt x="240" y="452"/>
                      <a:pt x="278" y="92"/>
                      <a:pt x="309" y="229"/>
                    </a:cubicBezTo>
                    <a:cubicBezTo>
                      <a:pt x="340" y="366"/>
                      <a:pt x="360" y="1094"/>
                      <a:pt x="394" y="1240"/>
                    </a:cubicBezTo>
                    <a:cubicBezTo>
                      <a:pt x="428" y="1386"/>
                      <a:pt x="483" y="1000"/>
                      <a:pt x="514" y="1103"/>
                    </a:cubicBezTo>
                    <a:cubicBezTo>
                      <a:pt x="545" y="1206"/>
                      <a:pt x="560" y="1764"/>
                      <a:pt x="583" y="1858"/>
                    </a:cubicBezTo>
                    <a:cubicBezTo>
                      <a:pt x="606" y="1952"/>
                      <a:pt x="624" y="1629"/>
                      <a:pt x="652" y="1669"/>
                    </a:cubicBezTo>
                    <a:cubicBezTo>
                      <a:pt x="680" y="1709"/>
                      <a:pt x="723" y="2101"/>
                      <a:pt x="754" y="2098"/>
                    </a:cubicBezTo>
                    <a:cubicBezTo>
                      <a:pt x="785" y="2095"/>
                      <a:pt x="797" y="1706"/>
                      <a:pt x="840" y="1652"/>
                    </a:cubicBezTo>
                    <a:cubicBezTo>
                      <a:pt x="883" y="1598"/>
                      <a:pt x="961" y="1963"/>
                      <a:pt x="1012" y="1772"/>
                    </a:cubicBezTo>
                    <a:cubicBezTo>
                      <a:pt x="1063" y="1581"/>
                      <a:pt x="1109" y="689"/>
                      <a:pt x="1149" y="503"/>
                    </a:cubicBezTo>
                    <a:cubicBezTo>
                      <a:pt x="1189" y="317"/>
                      <a:pt x="1231" y="626"/>
                      <a:pt x="1252" y="658"/>
                    </a:cubicBezTo>
                  </a:path>
                </a:pathLst>
              </a:custGeom>
              <a:noFill/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9462" name="Freeform 70"/>
              <p:cNvSpPr>
                <a:spLocks/>
              </p:cNvSpPr>
              <p:nvPr/>
            </p:nvSpPr>
            <p:spPr bwMode="auto">
              <a:xfrm>
                <a:off x="4011" y="9412"/>
                <a:ext cx="1200" cy="2048"/>
              </a:xfrm>
              <a:custGeom>
                <a:avLst/>
                <a:gdLst/>
                <a:ahLst/>
                <a:cxnLst>
                  <a:cxn ang="0">
                    <a:pos x="0" y="548"/>
                  </a:cxn>
                  <a:cxn ang="0">
                    <a:pos x="86" y="51"/>
                  </a:cxn>
                  <a:cxn ang="0">
                    <a:pos x="172" y="240"/>
                  </a:cxn>
                  <a:cxn ang="0">
                    <a:pos x="309" y="85"/>
                  </a:cxn>
                  <a:cxn ang="0">
                    <a:pos x="395" y="651"/>
                  </a:cxn>
                  <a:cxn ang="0">
                    <a:pos x="480" y="548"/>
                  </a:cxn>
                  <a:cxn ang="0">
                    <a:pos x="515" y="1302"/>
                  </a:cxn>
                  <a:cxn ang="0">
                    <a:pos x="618" y="1268"/>
                  </a:cxn>
                  <a:cxn ang="0">
                    <a:pos x="772" y="1971"/>
                  </a:cxn>
                  <a:cxn ang="0">
                    <a:pos x="892" y="1731"/>
                  </a:cxn>
                  <a:cxn ang="0">
                    <a:pos x="1012" y="1748"/>
                  </a:cxn>
                  <a:cxn ang="0">
                    <a:pos x="1098" y="874"/>
                  </a:cxn>
                  <a:cxn ang="0">
                    <a:pos x="1200" y="548"/>
                  </a:cxn>
                </a:cxnLst>
                <a:rect l="0" t="0" r="r" b="b"/>
                <a:pathLst>
                  <a:path w="1200" h="2048">
                    <a:moveTo>
                      <a:pt x="0" y="548"/>
                    </a:moveTo>
                    <a:cubicBezTo>
                      <a:pt x="14" y="462"/>
                      <a:pt x="57" y="102"/>
                      <a:pt x="86" y="51"/>
                    </a:cubicBezTo>
                    <a:cubicBezTo>
                      <a:pt x="115" y="0"/>
                      <a:pt x="135" y="234"/>
                      <a:pt x="172" y="240"/>
                    </a:cubicBezTo>
                    <a:cubicBezTo>
                      <a:pt x="209" y="246"/>
                      <a:pt x="272" y="17"/>
                      <a:pt x="309" y="85"/>
                    </a:cubicBezTo>
                    <a:cubicBezTo>
                      <a:pt x="346" y="153"/>
                      <a:pt x="367" y="574"/>
                      <a:pt x="395" y="651"/>
                    </a:cubicBezTo>
                    <a:cubicBezTo>
                      <a:pt x="423" y="728"/>
                      <a:pt x="460" y="440"/>
                      <a:pt x="480" y="548"/>
                    </a:cubicBezTo>
                    <a:cubicBezTo>
                      <a:pt x="500" y="656"/>
                      <a:pt x="492" y="1182"/>
                      <a:pt x="515" y="1302"/>
                    </a:cubicBezTo>
                    <a:cubicBezTo>
                      <a:pt x="538" y="1422"/>
                      <a:pt x="575" y="1157"/>
                      <a:pt x="618" y="1268"/>
                    </a:cubicBezTo>
                    <a:cubicBezTo>
                      <a:pt x="661" y="1379"/>
                      <a:pt x="726" y="1894"/>
                      <a:pt x="772" y="1971"/>
                    </a:cubicBezTo>
                    <a:cubicBezTo>
                      <a:pt x="818" y="2048"/>
                      <a:pt x="852" y="1768"/>
                      <a:pt x="892" y="1731"/>
                    </a:cubicBezTo>
                    <a:cubicBezTo>
                      <a:pt x="932" y="1694"/>
                      <a:pt x="978" y="1891"/>
                      <a:pt x="1012" y="1748"/>
                    </a:cubicBezTo>
                    <a:cubicBezTo>
                      <a:pt x="1046" y="1605"/>
                      <a:pt x="1067" y="1074"/>
                      <a:pt x="1098" y="874"/>
                    </a:cubicBezTo>
                    <a:cubicBezTo>
                      <a:pt x="1129" y="674"/>
                      <a:pt x="1179" y="616"/>
                      <a:pt x="1200" y="548"/>
                    </a:cubicBezTo>
                  </a:path>
                </a:pathLst>
              </a:custGeom>
              <a:noFill/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59460" name="Text Box 68"/>
            <p:cNvSpPr txBox="1">
              <a:spLocks noChangeArrowheads="1"/>
            </p:cNvSpPr>
            <p:nvPr/>
          </p:nvSpPr>
          <p:spPr bwMode="auto">
            <a:xfrm>
              <a:off x="501" y="9909"/>
              <a:ext cx="789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1402" tIns="30701" rIns="61402" bIns="307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φ</a:t>
              </a:r>
              <a:r>
                <a:rPr kumimoji="0" lang="pl-PL" sz="2400" b="0" i="1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</a:t>
              </a:r>
              <a:endPara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459" name="Text Box 67"/>
            <p:cNvSpPr txBox="1">
              <a:spLocks noChangeArrowheads="1"/>
            </p:cNvSpPr>
            <p:nvPr/>
          </p:nvSpPr>
          <p:spPr bwMode="auto">
            <a:xfrm>
              <a:off x="893" y="8282"/>
              <a:ext cx="652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1402" tIns="30701" rIns="61402" bIns="307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φ</a:t>
              </a:r>
              <a:endPara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458" name="AutoShape 66"/>
            <p:cNvSpPr>
              <a:spLocks noChangeShapeType="1"/>
            </p:cNvSpPr>
            <p:nvPr/>
          </p:nvSpPr>
          <p:spPr bwMode="auto">
            <a:xfrm>
              <a:off x="9051" y="9577"/>
              <a:ext cx="1338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457" name="AutoShape 65"/>
            <p:cNvSpPr>
              <a:spLocks noChangeShapeType="1"/>
            </p:cNvSpPr>
            <p:nvPr/>
          </p:nvSpPr>
          <p:spPr bwMode="auto">
            <a:xfrm>
              <a:off x="10063" y="13560"/>
              <a:ext cx="0" cy="857"/>
            </a:xfrm>
            <a:prstGeom prst="straightConnector1">
              <a:avLst/>
            </a:prstGeom>
            <a:noFill/>
            <a:ln w="9525">
              <a:noFill/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456" name="AutoShape 64"/>
            <p:cNvSpPr>
              <a:spLocks noChangeShapeType="1"/>
            </p:cNvSpPr>
            <p:nvPr/>
          </p:nvSpPr>
          <p:spPr bwMode="auto">
            <a:xfrm>
              <a:off x="6154" y="14280"/>
              <a:ext cx="1132" cy="0"/>
            </a:xfrm>
            <a:prstGeom prst="straightConnector1">
              <a:avLst/>
            </a:prstGeom>
            <a:noFill/>
            <a:ln w="9525">
              <a:noFill/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455" name="AutoShape 63"/>
            <p:cNvSpPr>
              <a:spLocks noChangeShapeType="1"/>
            </p:cNvSpPr>
            <p:nvPr/>
          </p:nvSpPr>
          <p:spPr bwMode="auto">
            <a:xfrm>
              <a:off x="9960" y="9578"/>
              <a:ext cx="1" cy="8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454" name="Text Box 62"/>
            <p:cNvSpPr txBox="1">
              <a:spLocks noChangeArrowheads="1"/>
            </p:cNvSpPr>
            <p:nvPr/>
          </p:nvSpPr>
          <p:spPr bwMode="auto">
            <a:xfrm>
              <a:off x="9960" y="9492"/>
              <a:ext cx="1200" cy="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1402" tIns="30701" rIns="61402" bIns="307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zz</a:t>
              </a:r>
              <a:r>
                <a:rPr kumimoji="0" lang="pl-PL" sz="2400" b="0" i="1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r>
                <a:rPr kumimoji="0" lang="pl-PL" sz="24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φ</a:t>
              </a:r>
              <a:r>
                <a:rPr kumimoji="0" lang="pl-PL" sz="2400" b="0" i="1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</a:t>
              </a:r>
              <a:endPara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453" name="Text Box 61"/>
            <p:cNvSpPr txBox="1">
              <a:spLocks noChangeArrowheads="1"/>
            </p:cNvSpPr>
            <p:nvPr/>
          </p:nvSpPr>
          <p:spPr bwMode="auto">
            <a:xfrm>
              <a:off x="10163" y="12873"/>
              <a:ext cx="532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1402" tIns="30701" rIns="61402" bIns="307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</a:t>
              </a:r>
              <a:endPara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82" name="Łącznik prosty ze strzałką 81"/>
          <p:cNvCxnSpPr/>
          <p:nvPr/>
        </p:nvCxnSpPr>
        <p:spPr>
          <a:xfrm rot="10800000">
            <a:off x="6553200" y="929640"/>
            <a:ext cx="48768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pole tekstowe 82"/>
          <p:cNvSpPr txBox="1"/>
          <p:nvPr/>
        </p:nvSpPr>
        <p:spPr>
          <a:xfrm>
            <a:off x="1554480" y="5943600"/>
            <a:ext cx="240792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00B050"/>
                </a:solidFill>
              </a:rPr>
              <a:t>tłumienie drgań</a:t>
            </a:r>
            <a:endParaRPr lang="pl-PL" sz="2400" b="1" i="1" dirty="0">
              <a:solidFill>
                <a:srgbClr val="00B050"/>
              </a:solidFill>
            </a:endParaRPr>
          </a:p>
        </p:txBody>
      </p:sp>
      <p:sp>
        <p:nvSpPr>
          <p:cNvPr id="84" name="Strzałka w górę 83"/>
          <p:cNvSpPr/>
          <p:nvPr/>
        </p:nvSpPr>
        <p:spPr>
          <a:xfrm>
            <a:off x="1356360" y="5532120"/>
            <a:ext cx="1127760" cy="396240"/>
          </a:xfrm>
          <a:prstGeom prst="upArrow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34</a:t>
            </a:fld>
            <a:endParaRPr lang="pl-PL"/>
          </a:p>
        </p:txBody>
      </p:sp>
      <p:grpSp>
        <p:nvGrpSpPr>
          <p:cNvPr id="89" name="Grupa 88"/>
          <p:cNvGrpSpPr/>
          <p:nvPr/>
        </p:nvGrpSpPr>
        <p:grpSpPr>
          <a:xfrm>
            <a:off x="596265" y="948690"/>
            <a:ext cx="7497995" cy="2693670"/>
            <a:chOff x="596265" y="923220"/>
            <a:chExt cx="6105525" cy="2193420"/>
          </a:xfrm>
        </p:grpSpPr>
        <p:grpSp>
          <p:nvGrpSpPr>
            <p:cNvPr id="3" name="Grupa 2"/>
            <p:cNvGrpSpPr/>
            <p:nvPr/>
          </p:nvGrpSpPr>
          <p:grpSpPr>
            <a:xfrm>
              <a:off x="596265" y="923220"/>
              <a:ext cx="2933701" cy="2193420"/>
              <a:chOff x="-28575" y="4559865"/>
              <a:chExt cx="2933701" cy="2193420"/>
            </a:xfrm>
          </p:grpSpPr>
          <p:grpSp>
            <p:nvGrpSpPr>
              <p:cNvPr id="4" name="Grupa 161"/>
              <p:cNvGrpSpPr/>
              <p:nvPr/>
            </p:nvGrpSpPr>
            <p:grpSpPr>
              <a:xfrm>
                <a:off x="114300" y="4559865"/>
                <a:ext cx="2790826" cy="2193420"/>
                <a:chOff x="114300" y="4531290"/>
                <a:chExt cx="2790826" cy="2193420"/>
              </a:xfrm>
            </p:grpSpPr>
            <p:cxnSp>
              <p:nvCxnSpPr>
                <p:cNvPr id="6" name="Łącznik prosty 5"/>
                <p:cNvCxnSpPr/>
                <p:nvPr/>
              </p:nvCxnSpPr>
              <p:spPr>
                <a:xfrm rot="5400000">
                  <a:off x="-408709" y="5673436"/>
                  <a:ext cx="1704109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Łącznik prosty 6"/>
                <p:cNvCxnSpPr/>
                <p:nvPr/>
              </p:nvCxnSpPr>
              <p:spPr>
                <a:xfrm>
                  <a:off x="346364" y="6414655"/>
                  <a:ext cx="229985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Łącznik prosty 7"/>
                <p:cNvCxnSpPr/>
                <p:nvPr/>
              </p:nvCxnSpPr>
              <p:spPr>
                <a:xfrm>
                  <a:off x="415636" y="5153891"/>
                  <a:ext cx="2216728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" name="Grupa 64"/>
                <p:cNvGrpSpPr/>
                <p:nvPr/>
              </p:nvGrpSpPr>
              <p:grpSpPr>
                <a:xfrm>
                  <a:off x="1033030" y="4863799"/>
                  <a:ext cx="526471" cy="609612"/>
                  <a:chOff x="5500255" y="5597224"/>
                  <a:chExt cx="526471" cy="609612"/>
                </a:xfrm>
              </p:grpSpPr>
              <p:grpSp>
                <p:nvGrpSpPr>
                  <p:cNvPr id="33" name="Grupa 60"/>
                  <p:cNvGrpSpPr/>
                  <p:nvPr/>
                </p:nvGrpSpPr>
                <p:grpSpPr>
                  <a:xfrm>
                    <a:off x="5500255" y="5680359"/>
                    <a:ext cx="277086" cy="526477"/>
                    <a:chOff x="5500255" y="5680359"/>
                    <a:chExt cx="277086" cy="526477"/>
                  </a:xfrm>
                </p:grpSpPr>
                <p:sp>
                  <p:nvSpPr>
                    <p:cNvPr id="37" name="Łuk 36"/>
                    <p:cNvSpPr/>
                    <p:nvPr/>
                  </p:nvSpPr>
                  <p:spPr>
                    <a:xfrm>
                      <a:off x="5500255" y="5680364"/>
                      <a:ext cx="263236" cy="526472"/>
                    </a:xfrm>
                    <a:prstGeom prst="arc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  <p:sp>
                  <p:nvSpPr>
                    <p:cNvPr id="38" name="Łuk 37"/>
                    <p:cNvSpPr/>
                    <p:nvPr/>
                  </p:nvSpPr>
                  <p:spPr>
                    <a:xfrm flipH="1">
                      <a:off x="5514105" y="5680359"/>
                      <a:ext cx="263236" cy="526472"/>
                    </a:xfrm>
                    <a:prstGeom prst="arc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</p:grpSp>
              <p:grpSp>
                <p:nvGrpSpPr>
                  <p:cNvPr id="34" name="Grupa 61"/>
                  <p:cNvGrpSpPr/>
                  <p:nvPr/>
                </p:nvGrpSpPr>
                <p:grpSpPr>
                  <a:xfrm flipV="1">
                    <a:off x="5749640" y="5597224"/>
                    <a:ext cx="277086" cy="526477"/>
                    <a:chOff x="5500255" y="5680359"/>
                    <a:chExt cx="277086" cy="526477"/>
                  </a:xfrm>
                </p:grpSpPr>
                <p:sp>
                  <p:nvSpPr>
                    <p:cNvPr id="35" name="Łuk 34"/>
                    <p:cNvSpPr/>
                    <p:nvPr/>
                  </p:nvSpPr>
                  <p:spPr>
                    <a:xfrm>
                      <a:off x="5500255" y="5680364"/>
                      <a:ext cx="263236" cy="526472"/>
                    </a:xfrm>
                    <a:prstGeom prst="arc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  <p:sp>
                  <p:nvSpPr>
                    <p:cNvPr id="36" name="Łuk 35"/>
                    <p:cNvSpPr/>
                    <p:nvPr/>
                  </p:nvSpPr>
                  <p:spPr>
                    <a:xfrm flipH="1">
                      <a:off x="5514105" y="5680359"/>
                      <a:ext cx="263236" cy="526472"/>
                    </a:xfrm>
                    <a:prstGeom prst="arc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</p:grpSp>
            </p:grpSp>
            <p:grpSp>
              <p:nvGrpSpPr>
                <p:cNvPr id="10" name="Grupa 65"/>
                <p:cNvGrpSpPr/>
                <p:nvPr/>
              </p:nvGrpSpPr>
              <p:grpSpPr>
                <a:xfrm>
                  <a:off x="1528330" y="4863799"/>
                  <a:ext cx="526471" cy="609612"/>
                  <a:chOff x="5500255" y="5597224"/>
                  <a:chExt cx="526471" cy="609612"/>
                </a:xfrm>
              </p:grpSpPr>
              <p:grpSp>
                <p:nvGrpSpPr>
                  <p:cNvPr id="27" name="Grupa 66"/>
                  <p:cNvGrpSpPr/>
                  <p:nvPr/>
                </p:nvGrpSpPr>
                <p:grpSpPr>
                  <a:xfrm>
                    <a:off x="5500255" y="5680359"/>
                    <a:ext cx="277086" cy="526477"/>
                    <a:chOff x="5500255" y="5680359"/>
                    <a:chExt cx="277086" cy="526477"/>
                  </a:xfrm>
                </p:grpSpPr>
                <p:sp>
                  <p:nvSpPr>
                    <p:cNvPr id="31" name="Łuk 30"/>
                    <p:cNvSpPr/>
                    <p:nvPr/>
                  </p:nvSpPr>
                  <p:spPr>
                    <a:xfrm>
                      <a:off x="5500255" y="5680364"/>
                      <a:ext cx="263236" cy="526472"/>
                    </a:xfrm>
                    <a:prstGeom prst="arc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  <p:sp>
                  <p:nvSpPr>
                    <p:cNvPr id="32" name="Łuk 31"/>
                    <p:cNvSpPr/>
                    <p:nvPr/>
                  </p:nvSpPr>
                  <p:spPr>
                    <a:xfrm flipH="1">
                      <a:off x="5514105" y="5680359"/>
                      <a:ext cx="263236" cy="526472"/>
                    </a:xfrm>
                    <a:prstGeom prst="arc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</p:grpSp>
              <p:grpSp>
                <p:nvGrpSpPr>
                  <p:cNvPr id="28" name="Grupa 67"/>
                  <p:cNvGrpSpPr/>
                  <p:nvPr/>
                </p:nvGrpSpPr>
                <p:grpSpPr>
                  <a:xfrm flipV="1">
                    <a:off x="5749640" y="5597224"/>
                    <a:ext cx="277086" cy="526477"/>
                    <a:chOff x="5500255" y="5680359"/>
                    <a:chExt cx="277086" cy="526477"/>
                  </a:xfrm>
                </p:grpSpPr>
                <p:sp>
                  <p:nvSpPr>
                    <p:cNvPr id="29" name="Łuk 28"/>
                    <p:cNvSpPr/>
                    <p:nvPr/>
                  </p:nvSpPr>
                  <p:spPr>
                    <a:xfrm>
                      <a:off x="5500255" y="5680364"/>
                      <a:ext cx="263236" cy="526472"/>
                    </a:xfrm>
                    <a:prstGeom prst="arc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  <p:sp>
                  <p:nvSpPr>
                    <p:cNvPr id="30" name="Łuk 29"/>
                    <p:cNvSpPr/>
                    <p:nvPr/>
                  </p:nvSpPr>
                  <p:spPr>
                    <a:xfrm flipH="1">
                      <a:off x="5514105" y="5680359"/>
                      <a:ext cx="263236" cy="526472"/>
                    </a:xfrm>
                    <a:prstGeom prst="arc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</p:grpSp>
            </p:grpSp>
            <p:grpSp>
              <p:nvGrpSpPr>
                <p:cNvPr id="11" name="Grupa 72"/>
                <p:cNvGrpSpPr/>
                <p:nvPr/>
              </p:nvGrpSpPr>
              <p:grpSpPr>
                <a:xfrm>
                  <a:off x="2023630" y="4863799"/>
                  <a:ext cx="526471" cy="609612"/>
                  <a:chOff x="5500255" y="5597224"/>
                  <a:chExt cx="526471" cy="609612"/>
                </a:xfrm>
              </p:grpSpPr>
              <p:grpSp>
                <p:nvGrpSpPr>
                  <p:cNvPr id="21" name="Grupa 73"/>
                  <p:cNvGrpSpPr/>
                  <p:nvPr/>
                </p:nvGrpSpPr>
                <p:grpSpPr>
                  <a:xfrm>
                    <a:off x="5500255" y="5680359"/>
                    <a:ext cx="277086" cy="526477"/>
                    <a:chOff x="5500255" y="5680359"/>
                    <a:chExt cx="277086" cy="526477"/>
                  </a:xfrm>
                </p:grpSpPr>
                <p:sp>
                  <p:nvSpPr>
                    <p:cNvPr id="25" name="Łuk 24"/>
                    <p:cNvSpPr/>
                    <p:nvPr/>
                  </p:nvSpPr>
                  <p:spPr>
                    <a:xfrm>
                      <a:off x="5500255" y="5680364"/>
                      <a:ext cx="263236" cy="526472"/>
                    </a:xfrm>
                    <a:prstGeom prst="arc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  <p:sp>
                  <p:nvSpPr>
                    <p:cNvPr id="26" name="Łuk 25"/>
                    <p:cNvSpPr/>
                    <p:nvPr/>
                  </p:nvSpPr>
                  <p:spPr>
                    <a:xfrm flipH="1">
                      <a:off x="5514105" y="5680359"/>
                      <a:ext cx="263236" cy="526472"/>
                    </a:xfrm>
                    <a:prstGeom prst="arc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</p:grpSp>
              <p:grpSp>
                <p:nvGrpSpPr>
                  <p:cNvPr id="22" name="Grupa 74"/>
                  <p:cNvGrpSpPr/>
                  <p:nvPr/>
                </p:nvGrpSpPr>
                <p:grpSpPr>
                  <a:xfrm flipV="1">
                    <a:off x="5749640" y="5597224"/>
                    <a:ext cx="277086" cy="526477"/>
                    <a:chOff x="5500255" y="5680359"/>
                    <a:chExt cx="277086" cy="526477"/>
                  </a:xfrm>
                </p:grpSpPr>
                <p:sp>
                  <p:nvSpPr>
                    <p:cNvPr id="23" name="Łuk 22"/>
                    <p:cNvSpPr/>
                    <p:nvPr/>
                  </p:nvSpPr>
                  <p:spPr>
                    <a:xfrm>
                      <a:off x="5500255" y="5680364"/>
                      <a:ext cx="263236" cy="526472"/>
                    </a:xfrm>
                    <a:prstGeom prst="arc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  <p:sp>
                  <p:nvSpPr>
                    <p:cNvPr id="24" name="Łuk 23"/>
                    <p:cNvSpPr/>
                    <p:nvPr/>
                  </p:nvSpPr>
                  <p:spPr>
                    <a:xfrm flipH="1">
                      <a:off x="5514105" y="5680359"/>
                      <a:ext cx="263236" cy="526472"/>
                    </a:xfrm>
                    <a:prstGeom prst="arc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</p:grpSp>
            </p:grpSp>
            <p:grpSp>
              <p:nvGrpSpPr>
                <p:cNvPr id="12" name="Grupa 86"/>
                <p:cNvGrpSpPr/>
                <p:nvPr/>
              </p:nvGrpSpPr>
              <p:grpSpPr>
                <a:xfrm>
                  <a:off x="537730" y="4854274"/>
                  <a:ext cx="526471" cy="609612"/>
                  <a:chOff x="5500255" y="5597224"/>
                  <a:chExt cx="526471" cy="609612"/>
                </a:xfrm>
              </p:grpSpPr>
              <p:grpSp>
                <p:nvGrpSpPr>
                  <p:cNvPr id="15" name="Grupa 87"/>
                  <p:cNvGrpSpPr/>
                  <p:nvPr/>
                </p:nvGrpSpPr>
                <p:grpSpPr>
                  <a:xfrm>
                    <a:off x="5500255" y="5680359"/>
                    <a:ext cx="277086" cy="526477"/>
                    <a:chOff x="5500255" y="5680359"/>
                    <a:chExt cx="277086" cy="526477"/>
                  </a:xfrm>
                </p:grpSpPr>
                <p:sp>
                  <p:nvSpPr>
                    <p:cNvPr id="19" name="Łuk 18"/>
                    <p:cNvSpPr/>
                    <p:nvPr/>
                  </p:nvSpPr>
                  <p:spPr>
                    <a:xfrm>
                      <a:off x="5500255" y="5680364"/>
                      <a:ext cx="263236" cy="526472"/>
                    </a:xfrm>
                    <a:prstGeom prst="arc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  <p:sp>
                  <p:nvSpPr>
                    <p:cNvPr id="20" name="Łuk 19"/>
                    <p:cNvSpPr/>
                    <p:nvPr/>
                  </p:nvSpPr>
                  <p:spPr>
                    <a:xfrm flipH="1">
                      <a:off x="5514105" y="5680359"/>
                      <a:ext cx="263236" cy="526472"/>
                    </a:xfrm>
                    <a:prstGeom prst="arc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</p:grpSp>
              <p:grpSp>
                <p:nvGrpSpPr>
                  <p:cNvPr id="16" name="Grupa 88"/>
                  <p:cNvGrpSpPr/>
                  <p:nvPr/>
                </p:nvGrpSpPr>
                <p:grpSpPr>
                  <a:xfrm flipV="1">
                    <a:off x="5749640" y="5597224"/>
                    <a:ext cx="277086" cy="526477"/>
                    <a:chOff x="5500255" y="5680359"/>
                    <a:chExt cx="277086" cy="526477"/>
                  </a:xfrm>
                </p:grpSpPr>
                <p:sp>
                  <p:nvSpPr>
                    <p:cNvPr id="17" name="Łuk 16"/>
                    <p:cNvSpPr/>
                    <p:nvPr/>
                  </p:nvSpPr>
                  <p:spPr>
                    <a:xfrm>
                      <a:off x="5500255" y="5680364"/>
                      <a:ext cx="263236" cy="526472"/>
                    </a:xfrm>
                    <a:prstGeom prst="arc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  <p:sp>
                  <p:nvSpPr>
                    <p:cNvPr id="18" name="Łuk 17"/>
                    <p:cNvSpPr/>
                    <p:nvPr/>
                  </p:nvSpPr>
                  <p:spPr>
                    <a:xfrm flipH="1">
                      <a:off x="5514105" y="5680359"/>
                      <a:ext cx="263236" cy="526472"/>
                    </a:xfrm>
                    <a:prstGeom prst="arc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</p:grpSp>
            </p:grpSp>
            <p:sp>
              <p:nvSpPr>
                <p:cNvPr id="13" name="pole tekstowe 12"/>
                <p:cNvSpPr txBox="1"/>
                <p:nvPr/>
              </p:nvSpPr>
              <p:spPr>
                <a:xfrm>
                  <a:off x="114300" y="4531290"/>
                  <a:ext cx="638175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i="1" dirty="0" smtClean="0"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pl-PL" sz="2000" baseline="-250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pl-PL" sz="20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pole tekstowe 13"/>
                <p:cNvSpPr txBox="1"/>
                <p:nvPr/>
              </p:nvSpPr>
              <p:spPr>
                <a:xfrm>
                  <a:off x="2562226" y="6324600"/>
                  <a:ext cx="34290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i="1" dirty="0" smtClean="0"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lang="pl-PL" sz="20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" name="pole tekstowe 4"/>
              <p:cNvSpPr txBox="1"/>
              <p:nvPr/>
            </p:nvSpPr>
            <p:spPr>
              <a:xfrm>
                <a:off x="-28575" y="4953000"/>
                <a:ext cx="6000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pl-PL" sz="2000" i="1" baseline="-25000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pl-PL" sz="20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9" name="Grupa 38"/>
            <p:cNvGrpSpPr/>
            <p:nvPr/>
          </p:nvGrpSpPr>
          <p:grpSpPr>
            <a:xfrm>
              <a:off x="2533863" y="1013789"/>
              <a:ext cx="4167927" cy="2059036"/>
              <a:chOff x="1909023" y="4637099"/>
              <a:chExt cx="4167927" cy="2059036"/>
            </a:xfrm>
          </p:grpSpPr>
          <p:grpSp>
            <p:nvGrpSpPr>
              <p:cNvPr id="40" name="Grupa 96"/>
              <p:cNvGrpSpPr/>
              <p:nvPr/>
            </p:nvGrpSpPr>
            <p:grpSpPr>
              <a:xfrm>
                <a:off x="3652405" y="5042185"/>
                <a:ext cx="490970" cy="234665"/>
                <a:chOff x="6176530" y="5985160"/>
                <a:chExt cx="490970" cy="234665"/>
              </a:xfrm>
            </p:grpSpPr>
            <p:grpSp>
              <p:nvGrpSpPr>
                <p:cNvPr id="69" name="Grupa 80"/>
                <p:cNvGrpSpPr/>
                <p:nvPr/>
              </p:nvGrpSpPr>
              <p:grpSpPr>
                <a:xfrm>
                  <a:off x="6176530" y="5994685"/>
                  <a:ext cx="252845" cy="225140"/>
                  <a:chOff x="5500255" y="5680359"/>
                  <a:chExt cx="277086" cy="526477"/>
                </a:xfrm>
              </p:grpSpPr>
              <p:sp>
                <p:nvSpPr>
                  <p:cNvPr id="73" name="Łuk 72"/>
                  <p:cNvSpPr/>
                  <p:nvPr/>
                </p:nvSpPr>
                <p:spPr>
                  <a:xfrm>
                    <a:off x="5500255" y="5680364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74" name="Łuk 73"/>
                  <p:cNvSpPr/>
                  <p:nvPr/>
                </p:nvSpPr>
                <p:spPr>
                  <a:xfrm flipH="1">
                    <a:off x="5514105" y="5680359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  <p:grpSp>
              <p:nvGrpSpPr>
                <p:cNvPr id="70" name="Grupa 93"/>
                <p:cNvGrpSpPr/>
                <p:nvPr/>
              </p:nvGrpSpPr>
              <p:grpSpPr>
                <a:xfrm flipV="1">
                  <a:off x="6414655" y="5985160"/>
                  <a:ext cx="252845" cy="225140"/>
                  <a:chOff x="5500255" y="5680359"/>
                  <a:chExt cx="277086" cy="526477"/>
                </a:xfrm>
              </p:grpSpPr>
              <p:sp>
                <p:nvSpPr>
                  <p:cNvPr id="71" name="Łuk 70"/>
                  <p:cNvSpPr/>
                  <p:nvPr/>
                </p:nvSpPr>
                <p:spPr>
                  <a:xfrm>
                    <a:off x="5500255" y="5680364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72" name="Łuk 71"/>
                  <p:cNvSpPr/>
                  <p:nvPr/>
                </p:nvSpPr>
                <p:spPr>
                  <a:xfrm flipH="1">
                    <a:off x="5514105" y="5680359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</p:grpSp>
          <p:grpSp>
            <p:nvGrpSpPr>
              <p:cNvPr id="41" name="Grupa 97"/>
              <p:cNvGrpSpPr/>
              <p:nvPr/>
            </p:nvGrpSpPr>
            <p:grpSpPr>
              <a:xfrm>
                <a:off x="4128655" y="5042185"/>
                <a:ext cx="490970" cy="234665"/>
                <a:chOff x="6176530" y="5985160"/>
                <a:chExt cx="490970" cy="234665"/>
              </a:xfrm>
            </p:grpSpPr>
            <p:grpSp>
              <p:nvGrpSpPr>
                <p:cNvPr id="63" name="Grupa 98"/>
                <p:cNvGrpSpPr/>
                <p:nvPr/>
              </p:nvGrpSpPr>
              <p:grpSpPr>
                <a:xfrm>
                  <a:off x="6176530" y="5994685"/>
                  <a:ext cx="252845" cy="225140"/>
                  <a:chOff x="5500255" y="5680359"/>
                  <a:chExt cx="277086" cy="526477"/>
                </a:xfrm>
              </p:grpSpPr>
              <p:sp>
                <p:nvSpPr>
                  <p:cNvPr id="67" name="Łuk 66"/>
                  <p:cNvSpPr/>
                  <p:nvPr/>
                </p:nvSpPr>
                <p:spPr>
                  <a:xfrm>
                    <a:off x="5500255" y="5680364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68" name="Łuk 67"/>
                  <p:cNvSpPr/>
                  <p:nvPr/>
                </p:nvSpPr>
                <p:spPr>
                  <a:xfrm flipH="1">
                    <a:off x="5514105" y="5680359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  <p:grpSp>
              <p:nvGrpSpPr>
                <p:cNvPr id="64" name="Grupa 99"/>
                <p:cNvGrpSpPr/>
                <p:nvPr/>
              </p:nvGrpSpPr>
              <p:grpSpPr>
                <a:xfrm flipV="1">
                  <a:off x="6414655" y="5985160"/>
                  <a:ext cx="252845" cy="225140"/>
                  <a:chOff x="5500255" y="5680359"/>
                  <a:chExt cx="277086" cy="526477"/>
                </a:xfrm>
              </p:grpSpPr>
              <p:sp>
                <p:nvSpPr>
                  <p:cNvPr id="65" name="Łuk 64"/>
                  <p:cNvSpPr/>
                  <p:nvPr/>
                </p:nvSpPr>
                <p:spPr>
                  <a:xfrm>
                    <a:off x="5500255" y="5680364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66" name="Łuk 65"/>
                  <p:cNvSpPr/>
                  <p:nvPr/>
                </p:nvSpPr>
                <p:spPr>
                  <a:xfrm flipH="1">
                    <a:off x="5514105" y="5680359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</p:grpSp>
          <p:grpSp>
            <p:nvGrpSpPr>
              <p:cNvPr id="42" name="Grupa 104"/>
              <p:cNvGrpSpPr/>
              <p:nvPr/>
            </p:nvGrpSpPr>
            <p:grpSpPr>
              <a:xfrm>
                <a:off x="4604905" y="5051710"/>
                <a:ext cx="490970" cy="234665"/>
                <a:chOff x="6176530" y="5985160"/>
                <a:chExt cx="490970" cy="234665"/>
              </a:xfrm>
            </p:grpSpPr>
            <p:grpSp>
              <p:nvGrpSpPr>
                <p:cNvPr id="57" name="Grupa 105"/>
                <p:cNvGrpSpPr/>
                <p:nvPr/>
              </p:nvGrpSpPr>
              <p:grpSpPr>
                <a:xfrm>
                  <a:off x="6176530" y="5994685"/>
                  <a:ext cx="252845" cy="225140"/>
                  <a:chOff x="5500255" y="5680359"/>
                  <a:chExt cx="277086" cy="526477"/>
                </a:xfrm>
              </p:grpSpPr>
              <p:sp>
                <p:nvSpPr>
                  <p:cNvPr id="61" name="Łuk 60"/>
                  <p:cNvSpPr/>
                  <p:nvPr/>
                </p:nvSpPr>
                <p:spPr>
                  <a:xfrm>
                    <a:off x="5500255" y="5680364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62" name="Łuk 61"/>
                  <p:cNvSpPr/>
                  <p:nvPr/>
                </p:nvSpPr>
                <p:spPr>
                  <a:xfrm flipH="1">
                    <a:off x="5514105" y="5680359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  <p:grpSp>
              <p:nvGrpSpPr>
                <p:cNvPr id="58" name="Grupa 106"/>
                <p:cNvGrpSpPr/>
                <p:nvPr/>
              </p:nvGrpSpPr>
              <p:grpSpPr>
                <a:xfrm flipV="1">
                  <a:off x="6414655" y="5985160"/>
                  <a:ext cx="252845" cy="225140"/>
                  <a:chOff x="5500255" y="5680359"/>
                  <a:chExt cx="277086" cy="526477"/>
                </a:xfrm>
              </p:grpSpPr>
              <p:sp>
                <p:nvSpPr>
                  <p:cNvPr id="59" name="Łuk 58"/>
                  <p:cNvSpPr/>
                  <p:nvPr/>
                </p:nvSpPr>
                <p:spPr>
                  <a:xfrm>
                    <a:off x="5500255" y="5680364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60" name="Łuk 59"/>
                  <p:cNvSpPr/>
                  <p:nvPr/>
                </p:nvSpPr>
                <p:spPr>
                  <a:xfrm flipH="1">
                    <a:off x="5514105" y="5680359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</p:grpSp>
          <p:cxnSp>
            <p:nvCxnSpPr>
              <p:cNvPr id="43" name="Łącznik prosty 42"/>
              <p:cNvCxnSpPr/>
              <p:nvPr/>
            </p:nvCxnSpPr>
            <p:spPr>
              <a:xfrm rot="5400000">
                <a:off x="2733675" y="5715000"/>
                <a:ext cx="165735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/>
              <p:cNvCxnSpPr/>
              <p:nvPr/>
            </p:nvCxnSpPr>
            <p:spPr>
              <a:xfrm>
                <a:off x="3505200" y="6410325"/>
                <a:ext cx="2057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>
              <a:xfrm>
                <a:off x="3514725" y="5162550"/>
                <a:ext cx="17145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pole tekstowe 45"/>
              <p:cNvSpPr txBox="1"/>
              <p:nvPr/>
            </p:nvSpPr>
            <p:spPr>
              <a:xfrm>
                <a:off x="3291816" y="4637099"/>
                <a:ext cx="5715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pl-P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pole tekstowe 46"/>
              <p:cNvSpPr txBox="1"/>
              <p:nvPr/>
            </p:nvSpPr>
            <p:spPr>
              <a:xfrm>
                <a:off x="5495926" y="6296025"/>
                <a:ext cx="3429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pl-P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pole tekstowe 47"/>
              <p:cNvSpPr txBox="1"/>
              <p:nvPr/>
            </p:nvSpPr>
            <p:spPr>
              <a:xfrm>
                <a:off x="3057525" y="4991100"/>
                <a:ext cx="6000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pl-PL" sz="2000" i="1" baseline="-25000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pl-PL" sz="20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9" name="Łącznik prosty 48"/>
              <p:cNvCxnSpPr>
                <a:stCxn id="68" idx="0"/>
              </p:cNvCxnSpPr>
              <p:nvPr/>
            </p:nvCxnSpPr>
            <p:spPr>
              <a:xfrm flipH="1" flipV="1">
                <a:off x="4010025" y="5048250"/>
                <a:ext cx="251371" cy="34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ze strzałką 49"/>
              <p:cNvCxnSpPr/>
              <p:nvPr/>
            </p:nvCxnSpPr>
            <p:spPr>
              <a:xfrm rot="5400000">
                <a:off x="3895725" y="4924425"/>
                <a:ext cx="2667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>
              <a:xfrm rot="5400000">
                <a:off x="3967163" y="5100637"/>
                <a:ext cx="123825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ze strzałką 51"/>
              <p:cNvCxnSpPr/>
              <p:nvPr/>
            </p:nvCxnSpPr>
            <p:spPr>
              <a:xfrm rot="5400000" flipH="1" flipV="1">
                <a:off x="3709988" y="5472113"/>
                <a:ext cx="63817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pole tekstowe 52"/>
              <p:cNvSpPr txBox="1"/>
              <p:nvPr/>
            </p:nvSpPr>
            <p:spPr>
              <a:xfrm>
                <a:off x="3969412" y="5438775"/>
                <a:ext cx="887496" cy="325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2000" i="1" dirty="0" err="1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pl-PL" sz="2000" i="1" baseline="-25000" dirty="0" err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pl-PL" sz="2000" i="1" dirty="0" smtClean="0"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lang="pl-PL" sz="2000" i="1" baseline="-250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pl-P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4" name="Łącznik prosty 53"/>
              <p:cNvCxnSpPr>
                <a:stCxn id="62" idx="0"/>
              </p:cNvCxnSpPr>
              <p:nvPr/>
            </p:nvCxnSpPr>
            <p:spPr>
              <a:xfrm>
                <a:off x="4737646" y="5061235"/>
                <a:ext cx="729704" cy="60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y ze strzałką 54"/>
              <p:cNvCxnSpPr/>
              <p:nvPr/>
            </p:nvCxnSpPr>
            <p:spPr>
              <a:xfrm rot="5400000">
                <a:off x="4633913" y="5738812"/>
                <a:ext cx="13430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pole tekstowe 55"/>
              <p:cNvSpPr txBox="1"/>
              <p:nvPr/>
            </p:nvSpPr>
            <p:spPr>
              <a:xfrm>
                <a:off x="5305425" y="5695950"/>
                <a:ext cx="77152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err="1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pl-PL" sz="2000" i="1" baseline="-25000" dirty="0" err="1" smtClean="0">
                    <a:latin typeface="Times New Roman" pitchFamily="18" charset="0"/>
                    <a:cs typeface="Times New Roman" pitchFamily="18" charset="0"/>
                  </a:rPr>
                  <a:t>max</a:t>
                </a:r>
                <a:endParaRPr lang="pl-P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8" name="Łącznik prosty ze strzałką 97"/>
              <p:cNvCxnSpPr/>
              <p:nvPr/>
            </p:nvCxnSpPr>
            <p:spPr>
              <a:xfrm rot="5400000" flipH="1" flipV="1">
                <a:off x="1612741" y="5484523"/>
                <a:ext cx="63817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pole tekstowe 98"/>
              <p:cNvSpPr txBox="1"/>
              <p:nvPr/>
            </p:nvSpPr>
            <p:spPr>
              <a:xfrm>
                <a:off x="1909023" y="5451185"/>
                <a:ext cx="431112" cy="325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pl-PL" sz="2000" i="1" baseline="-250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pl-P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0" name="Łącznik prosty ze strzałką 99"/>
              <p:cNvCxnSpPr/>
              <p:nvPr/>
            </p:nvCxnSpPr>
            <p:spPr>
              <a:xfrm rot="5400000">
                <a:off x="1798478" y="4825147"/>
                <a:ext cx="2667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pole tekstowe 74"/>
          <p:cNvSpPr txBox="1"/>
          <p:nvPr/>
        </p:nvSpPr>
        <p:spPr>
          <a:xfrm>
            <a:off x="579120" y="0"/>
            <a:ext cx="836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/>
              <a:t>Moment M przechodzący przez człon podatny na resztę UPN </a:t>
            </a:r>
            <a:endParaRPr lang="pl-PL" sz="2400" b="1" dirty="0"/>
          </a:p>
        </p:txBody>
      </p:sp>
      <p:cxnSp>
        <p:nvCxnSpPr>
          <p:cNvPr id="78" name="Łącznik prosty ze strzałką 77"/>
          <p:cNvCxnSpPr/>
          <p:nvPr/>
        </p:nvCxnSpPr>
        <p:spPr>
          <a:xfrm>
            <a:off x="2011680" y="441960"/>
            <a:ext cx="2468880" cy="762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2040" y="4130040"/>
            <a:ext cx="3190068" cy="762000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4441" y="5349240"/>
            <a:ext cx="3276600" cy="501127"/>
          </a:xfrm>
          <a:prstGeom prst="rect">
            <a:avLst/>
          </a:prstGeom>
          <a:noFill/>
        </p:spPr>
      </p:pic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4" name="Łącznik prosty 93"/>
          <p:cNvCxnSpPr/>
          <p:nvPr/>
        </p:nvCxnSpPr>
        <p:spPr>
          <a:xfrm rot="10800000">
            <a:off x="2956560" y="1447801"/>
            <a:ext cx="338596" cy="11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Łącznik prosty 101"/>
          <p:cNvCxnSpPr/>
          <p:nvPr/>
        </p:nvCxnSpPr>
        <p:spPr>
          <a:xfrm rot="5400000">
            <a:off x="2834640" y="1600200"/>
            <a:ext cx="335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pole tekstowe 102"/>
          <p:cNvSpPr txBox="1"/>
          <p:nvPr/>
        </p:nvSpPr>
        <p:spPr>
          <a:xfrm>
            <a:off x="5516880" y="4008120"/>
            <a:ext cx="2865120" cy="461665"/>
          </a:xfrm>
          <a:prstGeom prst="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B050"/>
                </a:solidFill>
              </a:rPr>
              <a:t>łagodzenie obciążeń</a:t>
            </a:r>
            <a:endParaRPr lang="pl-PL" sz="2400" b="1" dirty="0">
              <a:solidFill>
                <a:srgbClr val="00B050"/>
              </a:solidFill>
            </a:endParaRPr>
          </a:p>
        </p:txBody>
      </p:sp>
      <p:cxnSp>
        <p:nvCxnSpPr>
          <p:cNvPr id="105" name="Łącznik prosty ze strzałką 104"/>
          <p:cNvCxnSpPr/>
          <p:nvPr/>
        </p:nvCxnSpPr>
        <p:spPr>
          <a:xfrm rot="5400000" flipH="1" flipV="1">
            <a:off x="5486400" y="2956560"/>
            <a:ext cx="1981200" cy="12192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/>
        </p:nvSpPr>
        <p:spPr>
          <a:xfrm>
            <a:off x="180109" y="180109"/>
            <a:ext cx="4724400" cy="886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Wygięta strzałka 1"/>
          <p:cNvSpPr/>
          <p:nvPr/>
        </p:nvSpPr>
        <p:spPr>
          <a:xfrm flipH="1" flipV="1">
            <a:off x="6345372" y="-96985"/>
            <a:ext cx="980070" cy="13258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885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35527" y="166255"/>
            <a:ext cx="5015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+ M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= M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i="1" dirty="0" err="1" smtClean="0">
                <a:latin typeface="Times New Roman"/>
                <a:cs typeface="Times New Roman"/>
              </a:rPr>
              <a:t>·M</a:t>
            </a:r>
            <a:r>
              <a:rPr lang="pl-PL" sz="2400" i="1" baseline="-25000" dirty="0" err="1" smtClean="0">
                <a:latin typeface="Times New Roman"/>
                <a:cs typeface="Times New Roman"/>
              </a:rPr>
              <a:t>a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5223127" y="2895596"/>
            <a:ext cx="3920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współczynnik przenoszenia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wzmocnienia lub łagodzenia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l-PL" sz="2400" i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obciążenia</a:t>
            </a:r>
            <a:endParaRPr lang="pl-PL" sz="2400" i="1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5264727" y="4718858"/>
            <a:ext cx="3315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częstość drgań własnych</a:t>
            </a:r>
          </a:p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(swobodnych)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Symbol zastępczy numeru slajd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35</a:t>
            </a:fld>
            <a:endParaRPr lang="pl-PL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32" name="Grupa 31"/>
          <p:cNvGrpSpPr/>
          <p:nvPr/>
        </p:nvGrpSpPr>
        <p:grpSpPr>
          <a:xfrm>
            <a:off x="256274" y="1223351"/>
            <a:ext cx="4849126" cy="5451769"/>
            <a:chOff x="256274" y="1223351"/>
            <a:chExt cx="4849126" cy="5451769"/>
          </a:xfrm>
        </p:grpSpPr>
        <p:grpSp>
          <p:nvGrpSpPr>
            <p:cNvPr id="4" name="Grupa 25"/>
            <p:cNvGrpSpPr/>
            <p:nvPr/>
          </p:nvGrpSpPr>
          <p:grpSpPr>
            <a:xfrm>
              <a:off x="256274" y="1223351"/>
              <a:ext cx="4849126" cy="5451769"/>
              <a:chOff x="332474" y="1787231"/>
              <a:chExt cx="4849126" cy="5451769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22438" y="3229498"/>
                <a:ext cx="4095750" cy="1819275"/>
              </a:xfrm>
              <a:prstGeom prst="rect">
                <a:avLst/>
              </a:prstGeom>
              <a:noFill/>
            </p:spPr>
          </p:pic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55120" y="5088778"/>
                <a:ext cx="1952625" cy="1133475"/>
              </a:xfrm>
              <a:prstGeom prst="rect">
                <a:avLst/>
              </a:prstGeom>
              <a:noFill/>
            </p:spPr>
          </p:pic>
          <p:sp>
            <p:nvSpPr>
              <p:cNvPr id="22" name="Prostokąt 21"/>
              <p:cNvSpPr/>
              <p:nvPr/>
            </p:nvSpPr>
            <p:spPr>
              <a:xfrm>
                <a:off x="332474" y="1787231"/>
                <a:ext cx="4849126" cy="5451769"/>
              </a:xfrm>
              <a:prstGeom prst="rect">
                <a:avLst/>
              </a:prstGeom>
              <a:noFill/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pic>
          <p:nvPicPr>
            <p:cNvPr id="62465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1341120"/>
              <a:ext cx="1343025" cy="409575"/>
            </a:xfrm>
            <a:prstGeom prst="rect">
              <a:avLst/>
            </a:prstGeom>
            <a:noFill/>
          </p:spPr>
        </p:pic>
        <p:pic>
          <p:nvPicPr>
            <p:cNvPr id="62468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44880" y="1798320"/>
              <a:ext cx="1476375" cy="800100"/>
            </a:xfrm>
            <a:prstGeom prst="rect">
              <a:avLst/>
            </a:prstGeom>
            <a:noFill/>
          </p:spPr>
        </p:pic>
        <p:pic>
          <p:nvPicPr>
            <p:cNvPr id="62471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4040" y="5775960"/>
              <a:ext cx="1028700" cy="752475"/>
            </a:xfrm>
            <a:prstGeom prst="rect">
              <a:avLst/>
            </a:prstGeom>
            <a:noFill/>
          </p:spPr>
        </p:pic>
      </p:grp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5364480" y="5974080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solidFill>
                  <a:srgbClr val="6666FF"/>
                </a:solidFill>
              </a:rPr>
              <a:t>współczynnik tłumienia</a:t>
            </a:r>
            <a:endParaRPr lang="pl-PL" sz="2400" i="1" dirty="0">
              <a:solidFill>
                <a:srgbClr val="66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356" y="299554"/>
            <a:ext cx="6051231" cy="478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36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862548" y="5582602"/>
            <a:ext cx="4319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Warunek doboru cech członu podatnego (np. sprzęgła) do UPN</a:t>
            </a:r>
          </a:p>
          <a:p>
            <a:endParaRPr lang="pl-PL" sz="2400" dirty="0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9680" y="5700826"/>
            <a:ext cx="1619250" cy="742950"/>
          </a:xfrm>
          <a:prstGeom prst="rect">
            <a:avLst/>
          </a:prstGeom>
          <a:noFill/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83920" y="5531082"/>
            <a:ext cx="2667000" cy="10668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a 45"/>
          <p:cNvGrpSpPr/>
          <p:nvPr/>
        </p:nvGrpSpPr>
        <p:grpSpPr>
          <a:xfrm>
            <a:off x="-6812" y="4033404"/>
            <a:ext cx="6023429" cy="2491772"/>
            <a:chOff x="2917371" y="209550"/>
            <a:chExt cx="6023429" cy="2491772"/>
          </a:xfrm>
        </p:grpSpPr>
        <p:sp>
          <p:nvSpPr>
            <p:cNvPr id="4" name="Prostokąt 3"/>
            <p:cNvSpPr/>
            <p:nvPr/>
          </p:nvSpPr>
          <p:spPr>
            <a:xfrm>
              <a:off x="3439886" y="1930400"/>
              <a:ext cx="1422400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7" name="Grupa 26"/>
            <p:cNvGrpSpPr/>
            <p:nvPr/>
          </p:nvGrpSpPr>
          <p:grpSpPr>
            <a:xfrm>
              <a:off x="2917371" y="711273"/>
              <a:ext cx="6023429" cy="1990049"/>
              <a:chOff x="2917371" y="4426857"/>
              <a:chExt cx="6023429" cy="1990049"/>
            </a:xfrm>
          </p:grpSpPr>
          <p:sp>
            <p:nvSpPr>
              <p:cNvPr id="18" name="Prostokąt 17"/>
              <p:cNvSpPr/>
              <p:nvPr/>
            </p:nvSpPr>
            <p:spPr>
              <a:xfrm>
                <a:off x="5239657" y="4586514"/>
                <a:ext cx="725714" cy="1785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7" name="Łącznik prosty 6"/>
              <p:cNvCxnSpPr/>
              <p:nvPr/>
            </p:nvCxnSpPr>
            <p:spPr>
              <a:xfrm>
                <a:off x="2931886" y="6371771"/>
                <a:ext cx="5979885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Łącznik prosty 8"/>
              <p:cNvCxnSpPr/>
              <p:nvPr/>
            </p:nvCxnSpPr>
            <p:spPr>
              <a:xfrm>
                <a:off x="2917371" y="6415318"/>
                <a:ext cx="6023429" cy="1588"/>
              </a:xfrm>
              <a:prstGeom prst="line">
                <a:avLst/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Prostokąt 9"/>
              <p:cNvSpPr/>
              <p:nvPr/>
            </p:nvSpPr>
            <p:spPr>
              <a:xfrm>
                <a:off x="3236686" y="5486400"/>
                <a:ext cx="1277257" cy="8853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1" name="Prostokąt 10"/>
              <p:cNvSpPr/>
              <p:nvPr/>
            </p:nvSpPr>
            <p:spPr>
              <a:xfrm>
                <a:off x="4513943" y="5776686"/>
                <a:ext cx="188685" cy="2177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2" name="Prostokąt 11"/>
              <p:cNvSpPr/>
              <p:nvPr/>
            </p:nvSpPr>
            <p:spPr>
              <a:xfrm>
                <a:off x="5048704" y="5769429"/>
                <a:ext cx="188685" cy="2177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3" name="Prostokąt 12"/>
              <p:cNvSpPr/>
              <p:nvPr/>
            </p:nvSpPr>
            <p:spPr>
              <a:xfrm>
                <a:off x="4702628" y="5660571"/>
                <a:ext cx="362857" cy="435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15" name="Łącznik prosty 14"/>
              <p:cNvCxnSpPr/>
              <p:nvPr/>
            </p:nvCxnSpPr>
            <p:spPr>
              <a:xfrm rot="16200000" flipH="1">
                <a:off x="4651828" y="5878285"/>
                <a:ext cx="435429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Łącznik prosty 16"/>
              <p:cNvCxnSpPr/>
              <p:nvPr/>
            </p:nvCxnSpPr>
            <p:spPr>
              <a:xfrm>
                <a:off x="4368800" y="5878285"/>
                <a:ext cx="1161143" cy="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Prostokąt 18"/>
              <p:cNvSpPr/>
              <p:nvPr/>
            </p:nvSpPr>
            <p:spPr>
              <a:xfrm>
                <a:off x="5965371" y="4920343"/>
                <a:ext cx="159658" cy="3628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/>
              <p:cNvSpPr/>
              <p:nvPr/>
            </p:nvSpPr>
            <p:spPr>
              <a:xfrm>
                <a:off x="6429829" y="4927599"/>
                <a:ext cx="181429" cy="3628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" name="Prostokąt 21"/>
              <p:cNvSpPr/>
              <p:nvPr/>
            </p:nvSpPr>
            <p:spPr>
              <a:xfrm>
                <a:off x="6110514" y="4847771"/>
                <a:ext cx="319315" cy="5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3" name="Prostokąt 22"/>
              <p:cNvSpPr/>
              <p:nvPr/>
            </p:nvSpPr>
            <p:spPr>
              <a:xfrm>
                <a:off x="6608989" y="4426857"/>
                <a:ext cx="2162629" cy="19449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25" name="Łącznik prosty 24"/>
              <p:cNvCxnSpPr/>
              <p:nvPr/>
            </p:nvCxnSpPr>
            <p:spPr>
              <a:xfrm>
                <a:off x="5849257" y="5080000"/>
                <a:ext cx="1074057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pole tekstowe 28"/>
            <p:cNvSpPr txBox="1"/>
            <p:nvPr/>
          </p:nvSpPr>
          <p:spPr>
            <a:xfrm>
              <a:off x="3267075" y="1819275"/>
              <a:ext cx="8001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latin typeface="Times New Roman" pitchFamily="18" charset="0"/>
                  <a:cs typeface="Times New Roman" pitchFamily="18" charset="0"/>
                </a:rPr>
                <a:t>silnik</a:t>
              </a:r>
              <a:endParaRPr lang="pl-P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6638924" y="1514475"/>
              <a:ext cx="22193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latin typeface="Times New Roman" pitchFamily="18" charset="0"/>
                  <a:cs typeface="Times New Roman" pitchFamily="18" charset="0"/>
                </a:rPr>
                <a:t>zespół wykonawczy </a:t>
              </a:r>
            </a:p>
          </p:txBody>
        </p:sp>
        <p:sp>
          <p:nvSpPr>
            <p:cNvPr id="31" name="pole tekstowe 30"/>
            <p:cNvSpPr txBox="1"/>
            <p:nvPr/>
          </p:nvSpPr>
          <p:spPr>
            <a:xfrm>
              <a:off x="3609975" y="552450"/>
              <a:ext cx="12858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latin typeface="Times New Roman" pitchFamily="18" charset="0"/>
                  <a:cs typeface="Times New Roman" pitchFamily="18" charset="0"/>
                </a:rPr>
                <a:t>przekładnia</a:t>
              </a:r>
              <a:endParaRPr lang="pl-P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pole tekstowe 31"/>
            <p:cNvSpPr txBox="1"/>
            <p:nvPr/>
          </p:nvSpPr>
          <p:spPr>
            <a:xfrm>
              <a:off x="3305175" y="1104900"/>
              <a:ext cx="18573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latin typeface="Times New Roman" pitchFamily="18" charset="0"/>
                  <a:cs typeface="Times New Roman" pitchFamily="18" charset="0"/>
                </a:rPr>
                <a:t>sprzęgło podatne</a:t>
              </a:r>
              <a:endParaRPr lang="pl-PL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Łącznik prosty 35"/>
            <p:cNvCxnSpPr/>
            <p:nvPr/>
          </p:nvCxnSpPr>
          <p:spPr>
            <a:xfrm rot="16200000" flipH="1">
              <a:off x="4244697" y="1444347"/>
              <a:ext cx="564118" cy="54768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Łącznik prosty 37"/>
            <p:cNvCxnSpPr/>
            <p:nvPr/>
          </p:nvCxnSpPr>
          <p:spPr>
            <a:xfrm>
              <a:off x="4895850" y="813316"/>
              <a:ext cx="476250" cy="35825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pole tekstowe 38"/>
            <p:cNvSpPr txBox="1"/>
            <p:nvPr/>
          </p:nvSpPr>
          <p:spPr>
            <a:xfrm>
              <a:off x="5038733" y="209550"/>
              <a:ext cx="27860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latin typeface="Times New Roman" pitchFamily="18" charset="0"/>
                  <a:cs typeface="Times New Roman" pitchFamily="18" charset="0"/>
                </a:rPr>
                <a:t>sprzęgło sztywne (skrętnie)</a:t>
              </a:r>
              <a:endParaRPr lang="pl-PL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Łącznik prosty 40"/>
            <p:cNvCxnSpPr/>
            <p:nvPr/>
          </p:nvCxnSpPr>
          <p:spPr>
            <a:xfrm rot="16200000" flipH="1">
              <a:off x="5719763" y="747712"/>
              <a:ext cx="733425" cy="3429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Łuk 41"/>
            <p:cNvSpPr/>
            <p:nvPr/>
          </p:nvSpPr>
          <p:spPr>
            <a:xfrm>
              <a:off x="4343401" y="2000250"/>
              <a:ext cx="76200" cy="333375"/>
            </a:xfrm>
            <a:prstGeom prst="arc">
              <a:avLst>
                <a:gd name="adj1" fmla="val 16200000"/>
                <a:gd name="adj2" fmla="val 8423351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Łuk 42"/>
            <p:cNvSpPr/>
            <p:nvPr/>
          </p:nvSpPr>
          <p:spPr>
            <a:xfrm>
              <a:off x="5410201" y="1990725"/>
              <a:ext cx="76200" cy="333375"/>
            </a:xfrm>
            <a:prstGeom prst="arc">
              <a:avLst>
                <a:gd name="adj1" fmla="val 16200000"/>
                <a:gd name="adj2" fmla="val 8423351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pole tekstowe 43"/>
            <p:cNvSpPr txBox="1"/>
            <p:nvPr/>
          </p:nvSpPr>
          <p:spPr>
            <a:xfrm>
              <a:off x="4000500" y="2152650"/>
              <a:ext cx="4571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i="1" dirty="0" smtClean="0"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lang="pl-PL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pl-PL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pole tekstowe 44"/>
            <p:cNvSpPr txBox="1"/>
            <p:nvPr/>
          </p:nvSpPr>
          <p:spPr>
            <a:xfrm>
              <a:off x="5391151" y="2162175"/>
              <a:ext cx="4381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i="1" dirty="0" smtClean="0"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lang="pl-PL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pl-PL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pole tekstowe 46"/>
          <p:cNvSpPr txBox="1"/>
          <p:nvPr/>
        </p:nvSpPr>
        <p:spPr>
          <a:xfrm>
            <a:off x="0" y="0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Zadanie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  UPN, przedstawiony na rysunku, składa się z dwóch części połączonych za pomocą sprzęgła podatnego. Masowe momenty bezwładności 1.części i 2.części, zredukowane do osi wałków 1 i 2, wynoszą odpowiednio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. Charakterystyka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sztywnościowa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sprzęgła jest liniowa, a współczynnik jego sztywności skrętnej wynosi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. Tłumienie w napędzanym układzie jest określone za pomocą współczynnika </a:t>
            </a:r>
            <a:r>
              <a:rPr lang="pl-PL" sz="2000" i="1" dirty="0" smtClean="0">
                <a:latin typeface="Times New Roman"/>
                <a:cs typeface="Times New Roman"/>
              </a:rPr>
              <a:t>h</a:t>
            </a:r>
            <a:r>
              <a:rPr lang="pl-PL" sz="2000" dirty="0" smtClean="0">
                <a:latin typeface="Times New Roman"/>
                <a:cs typeface="Times New Roman"/>
              </a:rPr>
              <a:t>. W okresie ustalonej</a:t>
            </a:r>
          </a:p>
          <a:p>
            <a:r>
              <a:rPr lang="pl-PL" sz="2000" dirty="0" smtClean="0">
                <a:latin typeface="Times New Roman"/>
                <a:cs typeface="Times New Roman"/>
              </a:rPr>
              <a:t>pracy układu moment oporów ruchu w jego 2.części jest stały i wynosi </a:t>
            </a:r>
            <a:r>
              <a:rPr lang="pl-PL" sz="2000" i="1" dirty="0" smtClean="0">
                <a:latin typeface="Times New Roman"/>
                <a:cs typeface="Times New Roman"/>
              </a:rPr>
              <a:t>M</a:t>
            </a:r>
            <a:r>
              <a:rPr lang="pl-PL" sz="2000" baseline="-25000" dirty="0" smtClean="0">
                <a:latin typeface="Times New Roman"/>
                <a:cs typeface="Times New Roman"/>
              </a:rPr>
              <a:t>2</a:t>
            </a:r>
            <a:r>
              <a:rPr lang="pl-PL" sz="2000" dirty="0" smtClean="0">
                <a:latin typeface="Times New Roman"/>
                <a:cs typeface="Times New Roman"/>
              </a:rPr>
              <a:t>= </a:t>
            </a:r>
            <a:r>
              <a:rPr lang="pl-PL" sz="2000" i="1" dirty="0" smtClean="0">
                <a:latin typeface="Times New Roman"/>
                <a:cs typeface="Times New Roman"/>
              </a:rPr>
              <a:t>M</a:t>
            </a:r>
            <a:r>
              <a:rPr lang="pl-PL" sz="2000" i="1" baseline="-25000" dirty="0" smtClean="0">
                <a:latin typeface="Times New Roman"/>
                <a:cs typeface="Times New Roman"/>
              </a:rPr>
              <a:t>m</a:t>
            </a:r>
            <a:r>
              <a:rPr lang="pl-PL" sz="2000" i="1" dirty="0" smtClean="0">
                <a:latin typeface="Times New Roman"/>
                <a:cs typeface="Times New Roman"/>
              </a:rPr>
              <a:t> </a:t>
            </a:r>
            <a:r>
              <a:rPr lang="pl-PL" sz="2000" dirty="0" smtClean="0">
                <a:latin typeface="Times New Roman"/>
                <a:cs typeface="Times New Roman"/>
              </a:rPr>
              <a:t>, </a:t>
            </a:r>
            <a:r>
              <a:rPr lang="pl-PL" sz="2000" dirty="0" err="1" smtClean="0">
                <a:latin typeface="Times New Roman"/>
                <a:cs typeface="Times New Roman"/>
              </a:rPr>
              <a:t>nato</a:t>
            </a:r>
            <a:r>
              <a:rPr lang="pl-PL" sz="2000" dirty="0" smtClean="0">
                <a:latin typeface="Times New Roman"/>
                <a:cs typeface="Times New Roman"/>
              </a:rPr>
              <a:t>-</a:t>
            </a:r>
          </a:p>
          <a:p>
            <a:r>
              <a:rPr lang="pl-PL" sz="2000" dirty="0" smtClean="0">
                <a:latin typeface="Times New Roman"/>
                <a:cs typeface="Times New Roman"/>
              </a:rPr>
              <a:t>miast moment czynny od silnika zmienia się zgodnie z funkcją </a:t>
            </a:r>
            <a:r>
              <a:rPr lang="pl-PL" sz="2000" i="1" dirty="0" smtClean="0">
                <a:latin typeface="Times New Roman"/>
                <a:cs typeface="Times New Roman"/>
              </a:rPr>
              <a:t>M</a:t>
            </a:r>
            <a:r>
              <a:rPr lang="pl-PL" sz="2000" baseline="-25000" dirty="0" smtClean="0">
                <a:latin typeface="Times New Roman"/>
                <a:cs typeface="Times New Roman"/>
              </a:rPr>
              <a:t>1</a:t>
            </a:r>
            <a:r>
              <a:rPr lang="pl-PL" sz="2000" dirty="0" smtClean="0">
                <a:latin typeface="Times New Roman"/>
                <a:cs typeface="Times New Roman"/>
              </a:rPr>
              <a:t>(</a:t>
            </a:r>
            <a:r>
              <a:rPr lang="pl-PL" sz="2000" i="1" dirty="0" smtClean="0">
                <a:latin typeface="Times New Roman"/>
                <a:cs typeface="Times New Roman"/>
              </a:rPr>
              <a:t>t</a:t>
            </a:r>
            <a:r>
              <a:rPr lang="pl-PL" sz="2000" dirty="0" smtClean="0">
                <a:latin typeface="Times New Roman"/>
                <a:cs typeface="Times New Roman"/>
              </a:rPr>
              <a:t>) = </a:t>
            </a:r>
            <a:r>
              <a:rPr lang="pl-PL" sz="2000" i="1" dirty="0" err="1" smtClean="0">
                <a:latin typeface="Times New Roman"/>
                <a:cs typeface="Times New Roman"/>
              </a:rPr>
              <a:t>M</a:t>
            </a:r>
            <a:r>
              <a:rPr lang="pl-PL" sz="2000" i="1" baseline="-25000" dirty="0" err="1" smtClean="0">
                <a:latin typeface="Times New Roman"/>
                <a:cs typeface="Times New Roman"/>
              </a:rPr>
              <a:t>m</a:t>
            </a:r>
            <a:r>
              <a:rPr lang="pl-PL" sz="2000" i="1" dirty="0" err="1" smtClean="0">
                <a:latin typeface="Times New Roman"/>
                <a:cs typeface="Times New Roman"/>
              </a:rPr>
              <a:t>+M</a:t>
            </a:r>
            <a:r>
              <a:rPr lang="pl-PL" sz="2000" i="1" baseline="-25000" dirty="0" err="1" smtClean="0">
                <a:latin typeface="Times New Roman"/>
                <a:cs typeface="Times New Roman"/>
              </a:rPr>
              <a:t>a</a:t>
            </a:r>
            <a:r>
              <a:rPr lang="pl-PL" sz="2000" baseline="-25000" dirty="0" smtClean="0">
                <a:latin typeface="Times New Roman"/>
                <a:cs typeface="Times New Roman"/>
              </a:rPr>
              <a:t> </a:t>
            </a:r>
            <a:r>
              <a:rPr lang="pl-PL" sz="2000" dirty="0" smtClean="0">
                <a:latin typeface="Times New Roman"/>
                <a:cs typeface="Times New Roman"/>
              </a:rPr>
              <a:t>sin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sz="2000" dirty="0" smtClean="0">
                <a:latin typeface="Times New Roman"/>
                <a:cs typeface="Times New Roman"/>
              </a:rPr>
              <a:t> . </a:t>
            </a:r>
          </a:p>
          <a:p>
            <a:r>
              <a:rPr lang="pl-PL" sz="2000" dirty="0" smtClean="0">
                <a:latin typeface="Times New Roman"/>
                <a:cs typeface="Times New Roman"/>
              </a:rPr>
              <a:t>Zmienność momentu </a:t>
            </a:r>
            <a:r>
              <a:rPr lang="pl-PL" sz="2000" i="1" dirty="0" smtClean="0">
                <a:latin typeface="Times New Roman"/>
                <a:cs typeface="Times New Roman"/>
              </a:rPr>
              <a:t>M</a:t>
            </a:r>
            <a:r>
              <a:rPr lang="pl-PL" sz="2000" baseline="-25000" dirty="0" smtClean="0">
                <a:latin typeface="Times New Roman"/>
                <a:cs typeface="Times New Roman"/>
              </a:rPr>
              <a:t>1</a:t>
            </a:r>
            <a:r>
              <a:rPr lang="pl-PL" sz="2000" dirty="0" smtClean="0">
                <a:latin typeface="Times New Roman"/>
                <a:cs typeface="Times New Roman"/>
              </a:rPr>
              <a:t>(</a:t>
            </a:r>
            <a:r>
              <a:rPr lang="pl-PL" sz="2000" i="1" dirty="0" smtClean="0">
                <a:latin typeface="Times New Roman"/>
                <a:cs typeface="Times New Roman"/>
              </a:rPr>
              <a:t>t</a:t>
            </a:r>
            <a:r>
              <a:rPr lang="pl-PL" sz="2000" dirty="0" smtClean="0">
                <a:latin typeface="Times New Roman"/>
                <a:cs typeface="Times New Roman"/>
              </a:rPr>
              <a:t>) wywołuje zmiany obciążeń elementów 2.części UPN.</a:t>
            </a:r>
          </a:p>
          <a:p>
            <a:r>
              <a:rPr lang="pl-PL" sz="2000" dirty="0" smtClean="0">
                <a:latin typeface="Times New Roman"/>
                <a:cs typeface="Times New Roman"/>
              </a:rPr>
              <a:t>Należy wyznaczyć, o ile zmniejszy się maksymalny moment na wałku 2 oraz amplituda </a:t>
            </a:r>
          </a:p>
          <a:p>
            <a:r>
              <a:rPr lang="pl-PL" sz="2000" dirty="0" smtClean="0">
                <a:latin typeface="Times New Roman"/>
                <a:cs typeface="Times New Roman"/>
              </a:rPr>
              <a:t>tego momentu w okresie ustalonej pracy układu, jeśli podatność sprzęgła zwiększy się dwukrotnie.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6927300" y="3823865"/>
            <a:ext cx="198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u="sng" dirty="0" smtClean="0">
                <a:latin typeface="Times New Roman" pitchFamily="18" charset="0"/>
                <a:cs typeface="Times New Roman" pitchFamily="18" charset="0"/>
              </a:rPr>
              <a:t>Dane</a:t>
            </a:r>
          </a:p>
          <a:p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= 1 kg·m</a:t>
            </a:r>
            <a:r>
              <a:rPr lang="pl-PL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= 3 kg·m</a:t>
            </a:r>
            <a:r>
              <a:rPr lang="pl-PL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c=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kN·m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/rad</a:t>
            </a:r>
          </a:p>
          <a:p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000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N·m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000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N·m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120 1/s</a:t>
            </a:r>
          </a:p>
          <a:p>
            <a:r>
              <a:rPr lang="pl-PL" sz="2000" i="1" dirty="0" smtClean="0">
                <a:latin typeface="Times New Roman"/>
                <a:cs typeface="Times New Roman"/>
              </a:rPr>
              <a:t>h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N·m·s</a:t>
            </a:r>
            <a:endParaRPr lang="pl-PL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Symbol zastępczy numeru slajdu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37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84005" cy="4467225"/>
            <a:chOff x="0" y="0"/>
            <a:chExt cx="9184005" cy="4467225"/>
          </a:xfrm>
        </p:grpSpPr>
        <p:sp>
          <p:nvSpPr>
            <p:cNvPr id="3" name="pole tekstowe 2"/>
            <p:cNvSpPr txBox="1"/>
            <p:nvPr/>
          </p:nvSpPr>
          <p:spPr>
            <a:xfrm>
              <a:off x="0" y="0"/>
              <a:ext cx="2078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Rozwiązanie</a:t>
              </a:r>
              <a:endParaRPr lang="pl-PL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pole tekstowe 3"/>
            <p:cNvSpPr txBox="1"/>
            <p:nvPr/>
          </p:nvSpPr>
          <p:spPr>
            <a:xfrm>
              <a:off x="0" y="498764"/>
              <a:ext cx="5001491" cy="26776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Założenia upraszczające: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- wszystkie elementy UPN, prócz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 sprzęgła podatnego, są doskonale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 sztywne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- charakterystyka sprzęgła podatnego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jest liniowa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- opory ruchu − stałe w czasie</a:t>
              </a: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5753100" y="1971675"/>
              <a:ext cx="50482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sz="20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pl-P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6067426" y="619125"/>
              <a:ext cx="52387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pl-PL" sz="20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pl-P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7972425" y="523875"/>
              <a:ext cx="4476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pl-PL" sz="20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pl-P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Strzałka w prawo 7"/>
            <p:cNvSpPr/>
            <p:nvPr/>
          </p:nvSpPr>
          <p:spPr>
            <a:xfrm>
              <a:off x="5010150" y="1247775"/>
              <a:ext cx="466725" cy="1123950"/>
            </a:xfrm>
            <a:prstGeom prst="rightArrow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9" name="Grupa 43"/>
            <p:cNvGrpSpPr/>
            <p:nvPr/>
          </p:nvGrpSpPr>
          <p:grpSpPr>
            <a:xfrm>
              <a:off x="6054461" y="923984"/>
              <a:ext cx="3129544" cy="2419353"/>
              <a:chOff x="6054461" y="923984"/>
              <a:chExt cx="3129544" cy="2419353"/>
            </a:xfrm>
          </p:grpSpPr>
          <p:cxnSp>
            <p:nvCxnSpPr>
              <p:cNvPr id="16" name="Łącznik prosty 15"/>
              <p:cNvCxnSpPr/>
              <p:nvPr/>
            </p:nvCxnSpPr>
            <p:spPr>
              <a:xfrm>
                <a:off x="7836478" y="1906730"/>
                <a:ext cx="207819" cy="1588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Łącznik prosty 16"/>
              <p:cNvCxnSpPr/>
              <p:nvPr/>
            </p:nvCxnSpPr>
            <p:spPr>
              <a:xfrm>
                <a:off x="6668366" y="1902401"/>
                <a:ext cx="207819" cy="1588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Prostokąt 17"/>
              <p:cNvSpPr/>
              <p:nvPr/>
            </p:nvSpPr>
            <p:spPr>
              <a:xfrm>
                <a:off x="6276109" y="1316182"/>
                <a:ext cx="304800" cy="969818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8233064" y="1066797"/>
                <a:ext cx="401781" cy="1468582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20" name="Łącznik prosty 19"/>
              <p:cNvCxnSpPr/>
              <p:nvPr/>
            </p:nvCxnSpPr>
            <p:spPr>
              <a:xfrm>
                <a:off x="6054461" y="1801091"/>
                <a:ext cx="2673927" cy="1588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y 20"/>
              <p:cNvCxnSpPr>
                <a:stCxn id="18" idx="3"/>
                <a:endCxn id="19" idx="1"/>
              </p:cNvCxnSpPr>
              <p:nvPr/>
            </p:nvCxnSpPr>
            <p:spPr>
              <a:xfrm flipV="1">
                <a:off x="6580909" y="1801088"/>
                <a:ext cx="1652155" cy="3"/>
              </a:xfrm>
              <a:prstGeom prst="line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Łącznik prosty 21"/>
              <p:cNvCxnSpPr/>
              <p:nvPr/>
            </p:nvCxnSpPr>
            <p:spPr>
              <a:xfrm>
                <a:off x="6664035" y="1717964"/>
                <a:ext cx="20781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Łącznik prosty 22"/>
              <p:cNvCxnSpPr/>
              <p:nvPr/>
            </p:nvCxnSpPr>
            <p:spPr>
              <a:xfrm>
                <a:off x="6664030" y="1870364"/>
                <a:ext cx="20781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Łącznik prosty 23"/>
              <p:cNvCxnSpPr/>
              <p:nvPr/>
            </p:nvCxnSpPr>
            <p:spPr>
              <a:xfrm>
                <a:off x="7827818" y="1713634"/>
                <a:ext cx="20781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24"/>
              <p:cNvCxnSpPr/>
              <p:nvPr/>
            </p:nvCxnSpPr>
            <p:spPr>
              <a:xfrm>
                <a:off x="7832149" y="1870365"/>
                <a:ext cx="20781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y 25"/>
              <p:cNvCxnSpPr/>
              <p:nvPr/>
            </p:nvCxnSpPr>
            <p:spPr>
              <a:xfrm>
                <a:off x="7841673" y="1676400"/>
                <a:ext cx="207819" cy="1588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y 26"/>
              <p:cNvCxnSpPr/>
              <p:nvPr/>
            </p:nvCxnSpPr>
            <p:spPr>
              <a:xfrm>
                <a:off x="6664037" y="1690254"/>
                <a:ext cx="207819" cy="1588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Łuk 27"/>
              <p:cNvSpPr/>
              <p:nvPr/>
            </p:nvSpPr>
            <p:spPr>
              <a:xfrm>
                <a:off x="6076950" y="1562100"/>
                <a:ext cx="104775" cy="495300"/>
              </a:xfrm>
              <a:prstGeom prst="arc">
                <a:avLst>
                  <a:gd name="adj1" fmla="val 16200000"/>
                  <a:gd name="adj2" fmla="val 7919233"/>
                </a:avLst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9" name="Łuk 28"/>
              <p:cNvSpPr/>
              <p:nvPr/>
            </p:nvSpPr>
            <p:spPr>
              <a:xfrm>
                <a:off x="8742045" y="1543050"/>
                <a:ext cx="104775" cy="495300"/>
              </a:xfrm>
              <a:prstGeom prst="arc">
                <a:avLst>
                  <a:gd name="adj1" fmla="val 16200000"/>
                  <a:gd name="adj2" fmla="val 7919233"/>
                </a:avLst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pole tekstowe 29"/>
              <p:cNvSpPr txBox="1"/>
              <p:nvPr/>
            </p:nvSpPr>
            <p:spPr>
              <a:xfrm>
                <a:off x="8660130" y="1983105"/>
                <a:ext cx="5238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pl-PL" sz="20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pl-P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1" name="Łącznik prosty 30"/>
              <p:cNvCxnSpPr>
                <a:stCxn id="6" idx="2"/>
              </p:cNvCxnSpPr>
              <p:nvPr/>
            </p:nvCxnSpPr>
            <p:spPr>
              <a:xfrm rot="16200000" flipH="1">
                <a:off x="6146037" y="1202561"/>
                <a:ext cx="504765" cy="138112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/>
              <p:cNvCxnSpPr>
                <a:stCxn id="7" idx="2"/>
              </p:cNvCxnSpPr>
              <p:nvPr/>
            </p:nvCxnSpPr>
            <p:spPr>
              <a:xfrm rot="16200000" flipH="1">
                <a:off x="8141524" y="978723"/>
                <a:ext cx="371415" cy="26193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pole tekstowe 32"/>
              <p:cNvSpPr txBox="1"/>
              <p:nvPr/>
            </p:nvSpPr>
            <p:spPr>
              <a:xfrm>
                <a:off x="7172325" y="990600"/>
                <a:ext cx="6762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pl-PL" sz="20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pl-PL" sz="2000" i="1" dirty="0" smtClean="0">
                    <a:latin typeface="Times New Roman" pitchFamily="18" charset="0"/>
                    <a:cs typeface="Times New Roman" pitchFamily="18" charset="0"/>
                  </a:rPr>
                  <a:t> h</a:t>
                </a:r>
                <a:endParaRPr lang="pl-P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4" name="Łącznik prosty 33"/>
              <p:cNvCxnSpPr/>
              <p:nvPr/>
            </p:nvCxnSpPr>
            <p:spPr>
              <a:xfrm rot="5400000">
                <a:off x="7031862" y="1474023"/>
                <a:ext cx="485715" cy="16668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pole tekstowe 34"/>
              <p:cNvSpPr txBox="1"/>
              <p:nvPr/>
            </p:nvSpPr>
            <p:spPr>
              <a:xfrm>
                <a:off x="6248400" y="2624139"/>
                <a:ext cx="53816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latin typeface="Times New Roman" pitchFamily="18" charset="0"/>
                    <a:cs typeface="Times New Roman" pitchFamily="18" charset="0"/>
                  </a:rPr>
                  <a:t>φ</a:t>
                </a:r>
                <a:r>
                  <a:rPr lang="pl-PL" sz="20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pl-P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6" name="Łącznik prosty 35"/>
              <p:cNvCxnSpPr/>
              <p:nvPr/>
            </p:nvCxnSpPr>
            <p:spPr>
              <a:xfrm rot="5400000">
                <a:off x="6262688" y="2538412"/>
                <a:ext cx="333375" cy="381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pole tekstowe 36"/>
              <p:cNvSpPr txBox="1"/>
              <p:nvPr/>
            </p:nvSpPr>
            <p:spPr>
              <a:xfrm>
                <a:off x="8220075" y="2943227"/>
                <a:ext cx="4857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latin typeface="Times New Roman" pitchFamily="18" charset="0"/>
                    <a:cs typeface="Times New Roman" pitchFamily="18" charset="0"/>
                  </a:rPr>
                  <a:t>φ</a:t>
                </a:r>
                <a:r>
                  <a:rPr lang="pl-PL" sz="20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pl-P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8" name="Łącznik prosty 37"/>
              <p:cNvCxnSpPr/>
              <p:nvPr/>
            </p:nvCxnSpPr>
            <p:spPr>
              <a:xfrm rot="5400000">
                <a:off x="8229600" y="2790825"/>
                <a:ext cx="3810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pole tekstowe 9"/>
            <p:cNvSpPr txBox="1"/>
            <p:nvPr/>
          </p:nvSpPr>
          <p:spPr>
            <a:xfrm>
              <a:off x="857250" y="3343275"/>
              <a:ext cx="8001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200" dirty="0" smtClean="0"/>
                <a:t>. . .</a:t>
              </a:r>
            </a:p>
            <a:p>
              <a:r>
                <a:rPr lang="pl-PL" sz="3200" dirty="0" smtClean="0"/>
                <a:t>. . .</a:t>
              </a:r>
              <a:endParaRPr lang="pl-PL" sz="3200" dirty="0"/>
            </a:p>
          </p:txBody>
        </p:sp>
        <p:sp>
          <p:nvSpPr>
            <p:cNvPr id="11" name="Nawias klamrowy zamykający 10"/>
            <p:cNvSpPr/>
            <p:nvPr/>
          </p:nvSpPr>
          <p:spPr>
            <a:xfrm>
              <a:off x="2471300" y="3514725"/>
              <a:ext cx="236219" cy="95250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2973520" y="3543290"/>
              <a:ext cx="28315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Dwa równania ruchu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(p. Mechanika)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Nawias klamrowy zamykający 12"/>
            <p:cNvSpPr/>
            <p:nvPr/>
          </p:nvSpPr>
          <p:spPr>
            <a:xfrm>
              <a:off x="5727120" y="3514724"/>
              <a:ext cx="236219" cy="95250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Strzałka w prawo 13"/>
            <p:cNvSpPr/>
            <p:nvPr/>
          </p:nvSpPr>
          <p:spPr>
            <a:xfrm>
              <a:off x="6082125" y="3671417"/>
              <a:ext cx="595745" cy="637309"/>
            </a:xfrm>
            <a:prstGeom prst="rightArrow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6788727" y="3713017"/>
              <a:ext cx="2355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) = </a:t>
              </a:r>
              <a:r>
                <a:rPr lang="el-GR" sz="2400" dirty="0" smtClean="0">
                  <a:latin typeface="Times New Roman"/>
                  <a:cs typeface="Times New Roman"/>
                </a:rPr>
                <a:t>φ</a:t>
              </a:r>
              <a:r>
                <a:rPr lang="pl-PL" sz="2400" baseline="-25000" dirty="0" smtClean="0">
                  <a:latin typeface="Times New Roman"/>
                  <a:cs typeface="Times New Roman"/>
                </a:rPr>
                <a:t>2</a:t>
              </a:r>
              <a:r>
                <a:rPr lang="pl-PL" sz="2400" dirty="0" smtClean="0">
                  <a:latin typeface="Times New Roman"/>
                  <a:cs typeface="Times New Roman"/>
                </a:rPr>
                <a:t>(</a:t>
              </a:r>
              <a:r>
                <a:rPr lang="pl-PL" sz="2400" i="1" dirty="0" smtClean="0">
                  <a:latin typeface="Times New Roman"/>
                  <a:cs typeface="Times New Roman"/>
                </a:rPr>
                <a:t>t</a:t>
              </a:r>
              <a:r>
                <a:rPr lang="pl-PL" sz="2400" dirty="0" smtClean="0">
                  <a:latin typeface="Times New Roman"/>
                  <a:cs typeface="Times New Roman"/>
                </a:rPr>
                <a:t>)- </a:t>
              </a:r>
              <a:r>
                <a:rPr lang="el-GR" sz="2400" dirty="0" smtClean="0">
                  <a:latin typeface="Times New Roman"/>
                  <a:cs typeface="Times New Roman"/>
                </a:rPr>
                <a:t>φ</a:t>
              </a:r>
              <a:r>
                <a:rPr lang="pl-PL" sz="2400" baseline="-25000" dirty="0" smtClean="0">
                  <a:latin typeface="Times New Roman"/>
                  <a:cs typeface="Times New Roman"/>
                </a:rPr>
                <a:t>1</a:t>
              </a:r>
              <a:r>
                <a:rPr lang="pl-PL" sz="2400" dirty="0" smtClean="0">
                  <a:latin typeface="Times New Roman"/>
                  <a:cs typeface="Times New Roman"/>
                </a:rPr>
                <a:t>(</a:t>
              </a:r>
              <a:r>
                <a:rPr lang="pl-PL" sz="2400" i="1" dirty="0" smtClean="0">
                  <a:latin typeface="Times New Roman"/>
                  <a:cs typeface="Times New Roman"/>
                </a:rPr>
                <a:t>t</a:t>
              </a:r>
              <a:r>
                <a:rPr lang="pl-PL" sz="2400" dirty="0" smtClean="0">
                  <a:latin typeface="Times New Roman"/>
                  <a:cs typeface="Times New Roman"/>
                </a:rPr>
                <a:t>)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Symbol zastępczy numeru slajdu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38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upa 164"/>
          <p:cNvGrpSpPr/>
          <p:nvPr/>
        </p:nvGrpSpPr>
        <p:grpSpPr>
          <a:xfrm>
            <a:off x="0" y="0"/>
            <a:ext cx="9189720" cy="4467225"/>
            <a:chOff x="0" y="0"/>
            <a:chExt cx="9189720" cy="4467225"/>
          </a:xfrm>
        </p:grpSpPr>
        <p:sp>
          <p:nvSpPr>
            <p:cNvPr id="2" name="pole tekstowe 1"/>
            <p:cNvSpPr txBox="1"/>
            <p:nvPr/>
          </p:nvSpPr>
          <p:spPr>
            <a:xfrm>
              <a:off x="0" y="0"/>
              <a:ext cx="2078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Rozwiązanie</a:t>
              </a:r>
              <a:endParaRPr lang="pl-PL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pole tekstowe 2"/>
            <p:cNvSpPr txBox="1"/>
            <p:nvPr/>
          </p:nvSpPr>
          <p:spPr>
            <a:xfrm>
              <a:off x="0" y="498764"/>
              <a:ext cx="5001491" cy="26776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Założenia upraszczające: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- wszystkie elementy UPN, prócz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 sprzęgła podatnego, są doskonale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 sztywne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- charakterystyka sprzęgła podatnego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jest liniowa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- opory ruchu - stałe w czasie</a:t>
              </a:r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5753100" y="1971675"/>
              <a:ext cx="50482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sz="20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pl-P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6067426" y="619125"/>
              <a:ext cx="52387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pl-PL" sz="20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pl-P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pole tekstowe 25"/>
            <p:cNvSpPr txBox="1"/>
            <p:nvPr/>
          </p:nvSpPr>
          <p:spPr>
            <a:xfrm>
              <a:off x="7972425" y="523875"/>
              <a:ext cx="4476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pl-PL" sz="20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pl-P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Strzałka w prawo 33"/>
            <p:cNvSpPr/>
            <p:nvPr/>
          </p:nvSpPr>
          <p:spPr>
            <a:xfrm>
              <a:off x="5010150" y="1247775"/>
              <a:ext cx="466725" cy="1123950"/>
            </a:xfrm>
            <a:prstGeom prst="rightArrow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4" name="Grupa 43"/>
            <p:cNvGrpSpPr/>
            <p:nvPr/>
          </p:nvGrpSpPr>
          <p:grpSpPr>
            <a:xfrm>
              <a:off x="6054461" y="923984"/>
              <a:ext cx="3135259" cy="2419353"/>
              <a:chOff x="6054461" y="923984"/>
              <a:chExt cx="3135259" cy="2419353"/>
            </a:xfrm>
          </p:grpSpPr>
          <p:cxnSp>
            <p:nvCxnSpPr>
              <p:cNvPr id="19" name="Łącznik prosty 18"/>
              <p:cNvCxnSpPr/>
              <p:nvPr/>
            </p:nvCxnSpPr>
            <p:spPr>
              <a:xfrm>
                <a:off x="7836478" y="1906730"/>
                <a:ext cx="207819" cy="1588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6668366" y="1902401"/>
                <a:ext cx="207819" cy="1588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Prostokąt 3"/>
              <p:cNvSpPr/>
              <p:nvPr/>
            </p:nvSpPr>
            <p:spPr>
              <a:xfrm>
                <a:off x="6276109" y="1316182"/>
                <a:ext cx="304800" cy="969818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/>
              <p:cNvSpPr/>
              <p:nvPr/>
            </p:nvSpPr>
            <p:spPr>
              <a:xfrm>
                <a:off x="8233064" y="1066797"/>
                <a:ext cx="401781" cy="1468582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7" name="Łącznik prosty 6"/>
              <p:cNvCxnSpPr/>
              <p:nvPr/>
            </p:nvCxnSpPr>
            <p:spPr>
              <a:xfrm>
                <a:off x="6054461" y="1801091"/>
                <a:ext cx="2673927" cy="1588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Łącznik prosty 9"/>
              <p:cNvCxnSpPr>
                <a:stCxn id="4" idx="3"/>
                <a:endCxn id="5" idx="1"/>
              </p:cNvCxnSpPr>
              <p:nvPr/>
            </p:nvCxnSpPr>
            <p:spPr>
              <a:xfrm flipV="1">
                <a:off x="6580909" y="1801088"/>
                <a:ext cx="1652155" cy="3"/>
              </a:xfrm>
              <a:prstGeom prst="line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11"/>
              <p:cNvCxnSpPr/>
              <p:nvPr/>
            </p:nvCxnSpPr>
            <p:spPr>
              <a:xfrm>
                <a:off x="6664035" y="1717964"/>
                <a:ext cx="20781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Łącznik prosty 12"/>
              <p:cNvCxnSpPr/>
              <p:nvPr/>
            </p:nvCxnSpPr>
            <p:spPr>
              <a:xfrm>
                <a:off x="6664030" y="1870364"/>
                <a:ext cx="20781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13"/>
              <p:cNvCxnSpPr/>
              <p:nvPr/>
            </p:nvCxnSpPr>
            <p:spPr>
              <a:xfrm>
                <a:off x="7827818" y="1713634"/>
                <a:ext cx="20781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7832149" y="1870365"/>
                <a:ext cx="20781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Łącznik prosty 16"/>
              <p:cNvCxnSpPr/>
              <p:nvPr/>
            </p:nvCxnSpPr>
            <p:spPr>
              <a:xfrm>
                <a:off x="7841673" y="1676400"/>
                <a:ext cx="207819" cy="1588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17"/>
              <p:cNvCxnSpPr/>
              <p:nvPr/>
            </p:nvCxnSpPr>
            <p:spPr>
              <a:xfrm>
                <a:off x="6664037" y="1690254"/>
                <a:ext cx="207819" cy="1588"/>
              </a:xfrm>
              <a:prstGeom prst="line">
                <a:avLst/>
              </a:prstGeom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Łuk 19"/>
              <p:cNvSpPr/>
              <p:nvPr/>
            </p:nvSpPr>
            <p:spPr>
              <a:xfrm>
                <a:off x="6076950" y="1562100"/>
                <a:ext cx="104775" cy="495300"/>
              </a:xfrm>
              <a:prstGeom prst="arc">
                <a:avLst>
                  <a:gd name="adj1" fmla="val 16200000"/>
                  <a:gd name="adj2" fmla="val 7919233"/>
                </a:avLst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Łuk 20"/>
              <p:cNvSpPr/>
              <p:nvPr/>
            </p:nvSpPr>
            <p:spPr>
              <a:xfrm>
                <a:off x="8739189" y="1543050"/>
                <a:ext cx="104775" cy="495300"/>
              </a:xfrm>
              <a:prstGeom prst="arc">
                <a:avLst>
                  <a:gd name="adj1" fmla="val 16200000"/>
                  <a:gd name="adj2" fmla="val 7919233"/>
                </a:avLst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ole tekstowe 23"/>
              <p:cNvSpPr txBox="1"/>
              <p:nvPr/>
            </p:nvSpPr>
            <p:spPr>
              <a:xfrm>
                <a:off x="8665845" y="1967865"/>
                <a:ext cx="5238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pl-PL" sz="20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pl-P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8" name="Łącznik prosty 27"/>
              <p:cNvCxnSpPr>
                <a:stCxn id="25" idx="2"/>
              </p:cNvCxnSpPr>
              <p:nvPr/>
            </p:nvCxnSpPr>
            <p:spPr>
              <a:xfrm rot="16200000" flipH="1">
                <a:off x="6146037" y="1202561"/>
                <a:ext cx="504765" cy="138112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/>
              <p:cNvCxnSpPr>
                <a:stCxn id="26" idx="2"/>
              </p:cNvCxnSpPr>
              <p:nvPr/>
            </p:nvCxnSpPr>
            <p:spPr>
              <a:xfrm rot="16200000" flipH="1">
                <a:off x="8141524" y="978723"/>
                <a:ext cx="371415" cy="26193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pole tekstowe 30"/>
              <p:cNvSpPr txBox="1"/>
              <p:nvPr/>
            </p:nvSpPr>
            <p:spPr>
              <a:xfrm>
                <a:off x="7172325" y="990600"/>
                <a:ext cx="9144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pl-PL" sz="20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pl-PL" sz="2000" i="1" dirty="0" smtClean="0">
                    <a:latin typeface="Times New Roman" pitchFamily="18" charset="0"/>
                    <a:cs typeface="Times New Roman" pitchFamily="18" charset="0"/>
                  </a:rPr>
                  <a:t>h </a:t>
                </a:r>
                <a:endParaRPr lang="pl-P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3" name="Łącznik prosty 32"/>
              <p:cNvCxnSpPr/>
              <p:nvPr/>
            </p:nvCxnSpPr>
            <p:spPr>
              <a:xfrm rot="5400000">
                <a:off x="7031862" y="1474023"/>
                <a:ext cx="485715" cy="16668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pole tekstowe 34"/>
              <p:cNvSpPr txBox="1"/>
              <p:nvPr/>
            </p:nvSpPr>
            <p:spPr>
              <a:xfrm>
                <a:off x="6248400" y="2609851"/>
                <a:ext cx="55245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latin typeface="Times New Roman" pitchFamily="18" charset="0"/>
                    <a:cs typeface="Times New Roman" pitchFamily="18" charset="0"/>
                  </a:rPr>
                  <a:t>φ</a:t>
                </a:r>
                <a:r>
                  <a:rPr lang="pl-PL" sz="20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pl-P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7" name="Łącznik prosty 36"/>
              <p:cNvCxnSpPr/>
              <p:nvPr/>
            </p:nvCxnSpPr>
            <p:spPr>
              <a:xfrm rot="5400000">
                <a:off x="6262688" y="2538412"/>
                <a:ext cx="333375" cy="381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pole tekstowe 37"/>
              <p:cNvSpPr txBox="1"/>
              <p:nvPr/>
            </p:nvSpPr>
            <p:spPr>
              <a:xfrm>
                <a:off x="8220075" y="2943227"/>
                <a:ext cx="4857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latin typeface="Times New Roman" pitchFamily="18" charset="0"/>
                    <a:cs typeface="Times New Roman" pitchFamily="18" charset="0"/>
                  </a:rPr>
                  <a:t>φ</a:t>
                </a:r>
                <a:r>
                  <a:rPr lang="pl-PL" sz="20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pl-P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0" name="Łącznik prosty 39"/>
              <p:cNvCxnSpPr/>
              <p:nvPr/>
            </p:nvCxnSpPr>
            <p:spPr>
              <a:xfrm rot="5400000">
                <a:off x="8229600" y="2790825"/>
                <a:ext cx="3810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pole tekstowe 40"/>
            <p:cNvSpPr txBox="1"/>
            <p:nvPr/>
          </p:nvSpPr>
          <p:spPr>
            <a:xfrm>
              <a:off x="857250" y="3343275"/>
              <a:ext cx="8001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200" dirty="0" smtClean="0"/>
                <a:t>. . .</a:t>
              </a:r>
            </a:p>
            <a:p>
              <a:r>
                <a:rPr lang="pl-PL" sz="3200" dirty="0" smtClean="0"/>
                <a:t>. . .</a:t>
              </a:r>
              <a:endParaRPr lang="pl-PL" sz="3200" dirty="0"/>
            </a:p>
          </p:txBody>
        </p:sp>
        <p:sp>
          <p:nvSpPr>
            <p:cNvPr id="42" name="Nawias klamrowy zamykający 41"/>
            <p:cNvSpPr/>
            <p:nvPr/>
          </p:nvSpPr>
          <p:spPr>
            <a:xfrm>
              <a:off x="2471300" y="3514725"/>
              <a:ext cx="236219" cy="95250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pole tekstowe 42"/>
            <p:cNvSpPr txBox="1"/>
            <p:nvPr/>
          </p:nvSpPr>
          <p:spPr>
            <a:xfrm>
              <a:off x="2973520" y="3543290"/>
              <a:ext cx="28315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Dwa równania ruchu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(p. Mechanika)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Nawias klamrowy zamykający 35"/>
            <p:cNvSpPr/>
            <p:nvPr/>
          </p:nvSpPr>
          <p:spPr>
            <a:xfrm>
              <a:off x="5727120" y="3514724"/>
              <a:ext cx="236219" cy="95250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Strzałka w prawo 38"/>
            <p:cNvSpPr/>
            <p:nvPr/>
          </p:nvSpPr>
          <p:spPr>
            <a:xfrm>
              <a:off x="6082125" y="3671417"/>
              <a:ext cx="595745" cy="637309"/>
            </a:xfrm>
            <a:prstGeom prst="rightArrow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pole tekstowe 44"/>
            <p:cNvSpPr txBox="1"/>
            <p:nvPr/>
          </p:nvSpPr>
          <p:spPr>
            <a:xfrm>
              <a:off x="6788727" y="3713017"/>
              <a:ext cx="2355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) = </a:t>
              </a:r>
              <a:r>
                <a:rPr lang="el-GR" sz="2400" dirty="0" smtClean="0">
                  <a:latin typeface="Times New Roman"/>
                  <a:cs typeface="Times New Roman"/>
                </a:rPr>
                <a:t>φ</a:t>
              </a:r>
              <a:r>
                <a:rPr lang="pl-PL" sz="2400" baseline="-25000" dirty="0" smtClean="0">
                  <a:latin typeface="Times New Roman"/>
                  <a:cs typeface="Times New Roman"/>
                </a:rPr>
                <a:t>2</a:t>
              </a:r>
              <a:r>
                <a:rPr lang="pl-PL" sz="2400" dirty="0" smtClean="0">
                  <a:latin typeface="Times New Roman"/>
                  <a:cs typeface="Times New Roman"/>
                </a:rPr>
                <a:t>(</a:t>
              </a:r>
              <a:r>
                <a:rPr lang="pl-PL" sz="2400" i="1" dirty="0" smtClean="0">
                  <a:latin typeface="Times New Roman"/>
                  <a:cs typeface="Times New Roman"/>
                </a:rPr>
                <a:t>t</a:t>
              </a:r>
              <a:r>
                <a:rPr lang="pl-PL" sz="2400" dirty="0" smtClean="0">
                  <a:latin typeface="Times New Roman"/>
                  <a:cs typeface="Times New Roman"/>
                </a:rPr>
                <a:t>)- </a:t>
              </a:r>
              <a:r>
                <a:rPr lang="el-GR" sz="2400" dirty="0" smtClean="0">
                  <a:latin typeface="Times New Roman"/>
                  <a:cs typeface="Times New Roman"/>
                </a:rPr>
                <a:t>φ</a:t>
              </a:r>
              <a:r>
                <a:rPr lang="pl-PL" sz="2400" baseline="-25000" dirty="0" smtClean="0">
                  <a:latin typeface="Times New Roman"/>
                  <a:cs typeface="Times New Roman"/>
                </a:rPr>
                <a:t>1</a:t>
              </a:r>
              <a:r>
                <a:rPr lang="pl-PL" sz="2400" dirty="0" smtClean="0">
                  <a:latin typeface="Times New Roman"/>
                  <a:cs typeface="Times New Roman"/>
                </a:rPr>
                <a:t>(</a:t>
              </a:r>
              <a:r>
                <a:rPr lang="pl-PL" sz="2400" i="1" dirty="0" smtClean="0">
                  <a:latin typeface="Times New Roman"/>
                  <a:cs typeface="Times New Roman"/>
                </a:rPr>
                <a:t>t</a:t>
              </a:r>
              <a:r>
                <a:rPr lang="pl-PL" sz="2400" dirty="0" smtClean="0">
                  <a:latin typeface="Times New Roman"/>
                  <a:cs typeface="Times New Roman"/>
                </a:rPr>
                <a:t>)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7" name="Łącznik prosty ze strzałką 46"/>
          <p:cNvCxnSpPr/>
          <p:nvPr/>
        </p:nvCxnSpPr>
        <p:spPr>
          <a:xfrm rot="5400000">
            <a:off x="6670964" y="4578927"/>
            <a:ext cx="734291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ole tekstowe 47"/>
          <p:cNvSpPr txBox="1"/>
          <p:nvPr/>
        </p:nvSpPr>
        <p:spPr>
          <a:xfrm>
            <a:off x="6760949" y="4987623"/>
            <a:ext cx="9421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3" name="Grupa 162"/>
          <p:cNvGrpSpPr/>
          <p:nvPr/>
        </p:nvGrpSpPr>
        <p:grpSpPr>
          <a:xfrm>
            <a:off x="-28575" y="4514850"/>
            <a:ext cx="2933701" cy="2305110"/>
            <a:chOff x="-28575" y="4448175"/>
            <a:chExt cx="2933701" cy="2305110"/>
          </a:xfrm>
        </p:grpSpPr>
        <p:grpSp>
          <p:nvGrpSpPr>
            <p:cNvPr id="162" name="Grupa 161"/>
            <p:cNvGrpSpPr/>
            <p:nvPr/>
          </p:nvGrpSpPr>
          <p:grpSpPr>
            <a:xfrm>
              <a:off x="114300" y="4448175"/>
              <a:ext cx="2790826" cy="2305110"/>
              <a:chOff x="114300" y="4419600"/>
              <a:chExt cx="2790826" cy="2305110"/>
            </a:xfrm>
          </p:grpSpPr>
          <p:cxnSp>
            <p:nvCxnSpPr>
              <p:cNvPr id="50" name="Łącznik prosty 49"/>
              <p:cNvCxnSpPr/>
              <p:nvPr/>
            </p:nvCxnSpPr>
            <p:spPr>
              <a:xfrm rot="5400000">
                <a:off x="-408709" y="5673436"/>
                <a:ext cx="170410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>
              <a:xfrm>
                <a:off x="346364" y="6414655"/>
                <a:ext cx="2299854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/>
              <p:cNvCxnSpPr/>
              <p:nvPr/>
            </p:nvCxnSpPr>
            <p:spPr>
              <a:xfrm>
                <a:off x="415636" y="5153891"/>
                <a:ext cx="2216728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Grupa 64"/>
              <p:cNvGrpSpPr/>
              <p:nvPr/>
            </p:nvGrpSpPr>
            <p:grpSpPr>
              <a:xfrm>
                <a:off x="1033030" y="4863799"/>
                <a:ext cx="526471" cy="609612"/>
                <a:chOff x="5500255" y="5597224"/>
                <a:chExt cx="526471" cy="609612"/>
              </a:xfrm>
            </p:grpSpPr>
            <p:grpSp>
              <p:nvGrpSpPr>
                <p:cNvPr id="61" name="Grupa 60"/>
                <p:cNvGrpSpPr/>
                <p:nvPr/>
              </p:nvGrpSpPr>
              <p:grpSpPr>
                <a:xfrm>
                  <a:off x="5500255" y="5680359"/>
                  <a:ext cx="277086" cy="526477"/>
                  <a:chOff x="5500255" y="5680359"/>
                  <a:chExt cx="277086" cy="526477"/>
                </a:xfrm>
              </p:grpSpPr>
              <p:sp>
                <p:nvSpPr>
                  <p:cNvPr id="59" name="Łuk 58"/>
                  <p:cNvSpPr/>
                  <p:nvPr/>
                </p:nvSpPr>
                <p:spPr>
                  <a:xfrm>
                    <a:off x="5500255" y="5680364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60" name="Łuk 59"/>
                  <p:cNvSpPr/>
                  <p:nvPr/>
                </p:nvSpPr>
                <p:spPr>
                  <a:xfrm flipH="1">
                    <a:off x="5514105" y="5680359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  <p:grpSp>
              <p:nvGrpSpPr>
                <p:cNvPr id="62" name="Grupa 61"/>
                <p:cNvGrpSpPr/>
                <p:nvPr/>
              </p:nvGrpSpPr>
              <p:grpSpPr>
                <a:xfrm flipV="1">
                  <a:off x="5749640" y="5597224"/>
                  <a:ext cx="277086" cy="526477"/>
                  <a:chOff x="5500255" y="5680359"/>
                  <a:chExt cx="277086" cy="526477"/>
                </a:xfrm>
              </p:grpSpPr>
              <p:sp>
                <p:nvSpPr>
                  <p:cNvPr id="63" name="Łuk 62"/>
                  <p:cNvSpPr/>
                  <p:nvPr/>
                </p:nvSpPr>
                <p:spPr>
                  <a:xfrm>
                    <a:off x="5500255" y="5680364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64" name="Łuk 63"/>
                  <p:cNvSpPr/>
                  <p:nvPr/>
                </p:nvSpPr>
                <p:spPr>
                  <a:xfrm flipH="1">
                    <a:off x="5514105" y="5680359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</p:grpSp>
          <p:grpSp>
            <p:nvGrpSpPr>
              <p:cNvPr id="66" name="Grupa 65"/>
              <p:cNvGrpSpPr/>
              <p:nvPr/>
            </p:nvGrpSpPr>
            <p:grpSpPr>
              <a:xfrm>
                <a:off x="1528330" y="4863799"/>
                <a:ext cx="526471" cy="609612"/>
                <a:chOff x="5500255" y="5597224"/>
                <a:chExt cx="526471" cy="609612"/>
              </a:xfrm>
            </p:grpSpPr>
            <p:grpSp>
              <p:nvGrpSpPr>
                <p:cNvPr id="67" name="Grupa 66"/>
                <p:cNvGrpSpPr/>
                <p:nvPr/>
              </p:nvGrpSpPr>
              <p:grpSpPr>
                <a:xfrm>
                  <a:off x="5500255" y="5680359"/>
                  <a:ext cx="277086" cy="526477"/>
                  <a:chOff x="5500255" y="5680359"/>
                  <a:chExt cx="277086" cy="526477"/>
                </a:xfrm>
              </p:grpSpPr>
              <p:sp>
                <p:nvSpPr>
                  <p:cNvPr id="71" name="Łuk 70"/>
                  <p:cNvSpPr/>
                  <p:nvPr/>
                </p:nvSpPr>
                <p:spPr>
                  <a:xfrm>
                    <a:off x="5500255" y="5680364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72" name="Łuk 71"/>
                  <p:cNvSpPr/>
                  <p:nvPr/>
                </p:nvSpPr>
                <p:spPr>
                  <a:xfrm flipH="1">
                    <a:off x="5514105" y="5680359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  <p:grpSp>
              <p:nvGrpSpPr>
                <p:cNvPr id="68" name="Grupa 67"/>
                <p:cNvGrpSpPr/>
                <p:nvPr/>
              </p:nvGrpSpPr>
              <p:grpSpPr>
                <a:xfrm flipV="1">
                  <a:off x="5749640" y="5597224"/>
                  <a:ext cx="277086" cy="526477"/>
                  <a:chOff x="5500255" y="5680359"/>
                  <a:chExt cx="277086" cy="526477"/>
                </a:xfrm>
              </p:grpSpPr>
              <p:sp>
                <p:nvSpPr>
                  <p:cNvPr id="69" name="Łuk 68"/>
                  <p:cNvSpPr/>
                  <p:nvPr/>
                </p:nvSpPr>
                <p:spPr>
                  <a:xfrm>
                    <a:off x="5500255" y="5680364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70" name="Łuk 69"/>
                  <p:cNvSpPr/>
                  <p:nvPr/>
                </p:nvSpPr>
                <p:spPr>
                  <a:xfrm flipH="1">
                    <a:off x="5514105" y="5680359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</p:grpSp>
          <p:grpSp>
            <p:nvGrpSpPr>
              <p:cNvPr id="73" name="Grupa 72"/>
              <p:cNvGrpSpPr/>
              <p:nvPr/>
            </p:nvGrpSpPr>
            <p:grpSpPr>
              <a:xfrm>
                <a:off x="2023630" y="4863799"/>
                <a:ext cx="526471" cy="609612"/>
                <a:chOff x="5500255" y="5597224"/>
                <a:chExt cx="526471" cy="609612"/>
              </a:xfrm>
            </p:grpSpPr>
            <p:grpSp>
              <p:nvGrpSpPr>
                <p:cNvPr id="74" name="Grupa 73"/>
                <p:cNvGrpSpPr/>
                <p:nvPr/>
              </p:nvGrpSpPr>
              <p:grpSpPr>
                <a:xfrm>
                  <a:off x="5500255" y="5680359"/>
                  <a:ext cx="277086" cy="526477"/>
                  <a:chOff x="5500255" y="5680359"/>
                  <a:chExt cx="277086" cy="526477"/>
                </a:xfrm>
              </p:grpSpPr>
              <p:sp>
                <p:nvSpPr>
                  <p:cNvPr id="78" name="Łuk 77"/>
                  <p:cNvSpPr/>
                  <p:nvPr/>
                </p:nvSpPr>
                <p:spPr>
                  <a:xfrm>
                    <a:off x="5500255" y="5680364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79" name="Łuk 78"/>
                  <p:cNvSpPr/>
                  <p:nvPr/>
                </p:nvSpPr>
                <p:spPr>
                  <a:xfrm flipH="1">
                    <a:off x="5514105" y="5680359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  <p:grpSp>
              <p:nvGrpSpPr>
                <p:cNvPr id="75" name="Grupa 74"/>
                <p:cNvGrpSpPr/>
                <p:nvPr/>
              </p:nvGrpSpPr>
              <p:grpSpPr>
                <a:xfrm flipV="1">
                  <a:off x="5749640" y="5597224"/>
                  <a:ext cx="277086" cy="526477"/>
                  <a:chOff x="5500255" y="5680359"/>
                  <a:chExt cx="277086" cy="526477"/>
                </a:xfrm>
              </p:grpSpPr>
              <p:sp>
                <p:nvSpPr>
                  <p:cNvPr id="76" name="Łuk 75"/>
                  <p:cNvSpPr/>
                  <p:nvPr/>
                </p:nvSpPr>
                <p:spPr>
                  <a:xfrm>
                    <a:off x="5500255" y="5680364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77" name="Łuk 76"/>
                  <p:cNvSpPr/>
                  <p:nvPr/>
                </p:nvSpPr>
                <p:spPr>
                  <a:xfrm flipH="1">
                    <a:off x="5514105" y="5680359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</p:grpSp>
          <p:grpSp>
            <p:nvGrpSpPr>
              <p:cNvPr id="87" name="Grupa 86"/>
              <p:cNvGrpSpPr/>
              <p:nvPr/>
            </p:nvGrpSpPr>
            <p:grpSpPr>
              <a:xfrm>
                <a:off x="537730" y="4854274"/>
                <a:ext cx="526471" cy="609612"/>
                <a:chOff x="5500255" y="5597224"/>
                <a:chExt cx="526471" cy="609612"/>
              </a:xfrm>
            </p:grpSpPr>
            <p:grpSp>
              <p:nvGrpSpPr>
                <p:cNvPr id="88" name="Grupa 87"/>
                <p:cNvGrpSpPr/>
                <p:nvPr/>
              </p:nvGrpSpPr>
              <p:grpSpPr>
                <a:xfrm>
                  <a:off x="5500255" y="5680359"/>
                  <a:ext cx="277086" cy="526477"/>
                  <a:chOff x="5500255" y="5680359"/>
                  <a:chExt cx="277086" cy="526477"/>
                </a:xfrm>
              </p:grpSpPr>
              <p:sp>
                <p:nvSpPr>
                  <p:cNvPr id="92" name="Łuk 91"/>
                  <p:cNvSpPr/>
                  <p:nvPr/>
                </p:nvSpPr>
                <p:spPr>
                  <a:xfrm>
                    <a:off x="5500255" y="5680364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93" name="Łuk 92"/>
                  <p:cNvSpPr/>
                  <p:nvPr/>
                </p:nvSpPr>
                <p:spPr>
                  <a:xfrm flipH="1">
                    <a:off x="5514105" y="5680359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  <p:grpSp>
              <p:nvGrpSpPr>
                <p:cNvPr id="89" name="Grupa 88"/>
                <p:cNvGrpSpPr/>
                <p:nvPr/>
              </p:nvGrpSpPr>
              <p:grpSpPr>
                <a:xfrm flipV="1">
                  <a:off x="5749640" y="5597224"/>
                  <a:ext cx="277086" cy="526477"/>
                  <a:chOff x="5500255" y="5680359"/>
                  <a:chExt cx="277086" cy="526477"/>
                </a:xfrm>
              </p:grpSpPr>
              <p:sp>
                <p:nvSpPr>
                  <p:cNvPr id="90" name="Łuk 89"/>
                  <p:cNvSpPr/>
                  <p:nvPr/>
                </p:nvSpPr>
                <p:spPr>
                  <a:xfrm>
                    <a:off x="5500255" y="5680364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91" name="Łuk 90"/>
                  <p:cNvSpPr/>
                  <p:nvPr/>
                </p:nvSpPr>
                <p:spPr>
                  <a:xfrm flipH="1">
                    <a:off x="5514105" y="5680359"/>
                    <a:ext cx="263236" cy="526472"/>
                  </a:xfrm>
                  <a:prstGeom prst="arc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</p:grpSp>
          <p:sp>
            <p:nvSpPr>
              <p:cNvPr id="132" name="pole tekstowe 131"/>
              <p:cNvSpPr txBox="1"/>
              <p:nvPr/>
            </p:nvSpPr>
            <p:spPr>
              <a:xfrm>
                <a:off x="114300" y="4419600"/>
                <a:ext cx="6381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pl-PL" sz="20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pl-P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pole tekstowe 134"/>
              <p:cNvSpPr txBox="1"/>
              <p:nvPr/>
            </p:nvSpPr>
            <p:spPr>
              <a:xfrm>
                <a:off x="2562226" y="6324600"/>
                <a:ext cx="3429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pl-P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7" name="pole tekstowe 136"/>
            <p:cNvSpPr txBox="1"/>
            <p:nvPr/>
          </p:nvSpPr>
          <p:spPr>
            <a:xfrm>
              <a:off x="-28575" y="4953000"/>
              <a:ext cx="6000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sz="2000" i="1" baseline="-25000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pl-PL" sz="20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4" name="Grupa 163"/>
          <p:cNvGrpSpPr/>
          <p:nvPr/>
        </p:nvGrpSpPr>
        <p:grpSpPr>
          <a:xfrm>
            <a:off x="3057525" y="4676775"/>
            <a:ext cx="3019425" cy="2114610"/>
            <a:chOff x="3057525" y="4581525"/>
            <a:chExt cx="3019425" cy="2114610"/>
          </a:xfrm>
        </p:grpSpPr>
        <p:grpSp>
          <p:nvGrpSpPr>
            <p:cNvPr id="97" name="Grupa 96"/>
            <p:cNvGrpSpPr/>
            <p:nvPr/>
          </p:nvGrpSpPr>
          <p:grpSpPr>
            <a:xfrm>
              <a:off x="3652405" y="5042185"/>
              <a:ext cx="490970" cy="234665"/>
              <a:chOff x="6176530" y="5985160"/>
              <a:chExt cx="490970" cy="234665"/>
            </a:xfrm>
          </p:grpSpPr>
          <p:grpSp>
            <p:nvGrpSpPr>
              <p:cNvPr id="81" name="Grupa 80"/>
              <p:cNvGrpSpPr/>
              <p:nvPr/>
            </p:nvGrpSpPr>
            <p:grpSpPr>
              <a:xfrm>
                <a:off x="6176530" y="5994685"/>
                <a:ext cx="252845" cy="225140"/>
                <a:chOff x="5500255" y="5680359"/>
                <a:chExt cx="277086" cy="526477"/>
              </a:xfrm>
            </p:grpSpPr>
            <p:sp>
              <p:nvSpPr>
                <p:cNvPr id="85" name="Łuk 84"/>
                <p:cNvSpPr/>
                <p:nvPr/>
              </p:nvSpPr>
              <p:spPr>
                <a:xfrm>
                  <a:off x="5500255" y="5680364"/>
                  <a:ext cx="263236" cy="526472"/>
                </a:xfrm>
                <a:prstGeom prst="arc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86" name="Łuk 85"/>
                <p:cNvSpPr/>
                <p:nvPr/>
              </p:nvSpPr>
              <p:spPr>
                <a:xfrm flipH="1">
                  <a:off x="5514105" y="5680359"/>
                  <a:ext cx="263236" cy="526472"/>
                </a:xfrm>
                <a:prstGeom prst="arc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grpSp>
            <p:nvGrpSpPr>
              <p:cNvPr id="94" name="Grupa 93"/>
              <p:cNvGrpSpPr/>
              <p:nvPr/>
            </p:nvGrpSpPr>
            <p:grpSpPr>
              <a:xfrm flipV="1">
                <a:off x="6414655" y="5985160"/>
                <a:ext cx="252845" cy="225140"/>
                <a:chOff x="5500255" y="5680359"/>
                <a:chExt cx="277086" cy="526477"/>
              </a:xfrm>
            </p:grpSpPr>
            <p:sp>
              <p:nvSpPr>
                <p:cNvPr id="95" name="Łuk 94"/>
                <p:cNvSpPr/>
                <p:nvPr/>
              </p:nvSpPr>
              <p:spPr>
                <a:xfrm>
                  <a:off x="5500255" y="5680364"/>
                  <a:ext cx="263236" cy="526472"/>
                </a:xfrm>
                <a:prstGeom prst="arc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96" name="Łuk 95"/>
                <p:cNvSpPr/>
                <p:nvPr/>
              </p:nvSpPr>
              <p:spPr>
                <a:xfrm flipH="1">
                  <a:off x="5514105" y="5680359"/>
                  <a:ext cx="263236" cy="526472"/>
                </a:xfrm>
                <a:prstGeom prst="arc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</p:grpSp>
        <p:grpSp>
          <p:nvGrpSpPr>
            <p:cNvPr id="98" name="Grupa 97"/>
            <p:cNvGrpSpPr/>
            <p:nvPr/>
          </p:nvGrpSpPr>
          <p:grpSpPr>
            <a:xfrm>
              <a:off x="4128655" y="5042185"/>
              <a:ext cx="490970" cy="234665"/>
              <a:chOff x="6176530" y="5985160"/>
              <a:chExt cx="490970" cy="234665"/>
            </a:xfrm>
          </p:grpSpPr>
          <p:grpSp>
            <p:nvGrpSpPr>
              <p:cNvPr id="99" name="Grupa 98"/>
              <p:cNvGrpSpPr/>
              <p:nvPr/>
            </p:nvGrpSpPr>
            <p:grpSpPr>
              <a:xfrm>
                <a:off x="6176530" y="5994685"/>
                <a:ext cx="252845" cy="225140"/>
                <a:chOff x="5500255" y="5680359"/>
                <a:chExt cx="277086" cy="526477"/>
              </a:xfrm>
            </p:grpSpPr>
            <p:sp>
              <p:nvSpPr>
                <p:cNvPr id="103" name="Łuk 102"/>
                <p:cNvSpPr/>
                <p:nvPr/>
              </p:nvSpPr>
              <p:spPr>
                <a:xfrm>
                  <a:off x="5500255" y="5680364"/>
                  <a:ext cx="263236" cy="526472"/>
                </a:xfrm>
                <a:prstGeom prst="arc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04" name="Łuk 103"/>
                <p:cNvSpPr/>
                <p:nvPr/>
              </p:nvSpPr>
              <p:spPr>
                <a:xfrm flipH="1">
                  <a:off x="5514105" y="5680359"/>
                  <a:ext cx="263236" cy="526472"/>
                </a:xfrm>
                <a:prstGeom prst="arc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grpSp>
            <p:nvGrpSpPr>
              <p:cNvPr id="100" name="Grupa 99"/>
              <p:cNvGrpSpPr/>
              <p:nvPr/>
            </p:nvGrpSpPr>
            <p:grpSpPr>
              <a:xfrm flipV="1">
                <a:off x="6414655" y="5985160"/>
                <a:ext cx="252845" cy="225140"/>
                <a:chOff x="5500255" y="5680359"/>
                <a:chExt cx="277086" cy="526477"/>
              </a:xfrm>
            </p:grpSpPr>
            <p:sp>
              <p:nvSpPr>
                <p:cNvPr id="101" name="Łuk 100"/>
                <p:cNvSpPr/>
                <p:nvPr/>
              </p:nvSpPr>
              <p:spPr>
                <a:xfrm>
                  <a:off x="5500255" y="5680364"/>
                  <a:ext cx="263236" cy="526472"/>
                </a:xfrm>
                <a:prstGeom prst="arc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02" name="Łuk 101"/>
                <p:cNvSpPr/>
                <p:nvPr/>
              </p:nvSpPr>
              <p:spPr>
                <a:xfrm flipH="1">
                  <a:off x="5514105" y="5680359"/>
                  <a:ext cx="263236" cy="526472"/>
                </a:xfrm>
                <a:prstGeom prst="arc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</p:grpSp>
        <p:grpSp>
          <p:nvGrpSpPr>
            <p:cNvPr id="105" name="Grupa 104"/>
            <p:cNvGrpSpPr/>
            <p:nvPr/>
          </p:nvGrpSpPr>
          <p:grpSpPr>
            <a:xfrm>
              <a:off x="4604905" y="5051710"/>
              <a:ext cx="490970" cy="234665"/>
              <a:chOff x="6176530" y="5985160"/>
              <a:chExt cx="490970" cy="234665"/>
            </a:xfrm>
          </p:grpSpPr>
          <p:grpSp>
            <p:nvGrpSpPr>
              <p:cNvPr id="106" name="Grupa 105"/>
              <p:cNvGrpSpPr/>
              <p:nvPr/>
            </p:nvGrpSpPr>
            <p:grpSpPr>
              <a:xfrm>
                <a:off x="6176530" y="5994685"/>
                <a:ext cx="252845" cy="225140"/>
                <a:chOff x="5500255" y="5680359"/>
                <a:chExt cx="277086" cy="526477"/>
              </a:xfrm>
            </p:grpSpPr>
            <p:sp>
              <p:nvSpPr>
                <p:cNvPr id="110" name="Łuk 109"/>
                <p:cNvSpPr/>
                <p:nvPr/>
              </p:nvSpPr>
              <p:spPr>
                <a:xfrm>
                  <a:off x="5500255" y="5680364"/>
                  <a:ext cx="263236" cy="526472"/>
                </a:xfrm>
                <a:prstGeom prst="arc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11" name="Łuk 110"/>
                <p:cNvSpPr/>
                <p:nvPr/>
              </p:nvSpPr>
              <p:spPr>
                <a:xfrm flipH="1">
                  <a:off x="5514105" y="5680359"/>
                  <a:ext cx="263236" cy="526472"/>
                </a:xfrm>
                <a:prstGeom prst="arc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grpSp>
            <p:nvGrpSpPr>
              <p:cNvPr id="107" name="Grupa 106"/>
              <p:cNvGrpSpPr/>
              <p:nvPr/>
            </p:nvGrpSpPr>
            <p:grpSpPr>
              <a:xfrm flipV="1">
                <a:off x="6414655" y="5985160"/>
                <a:ext cx="252845" cy="225140"/>
                <a:chOff x="5500255" y="5680359"/>
                <a:chExt cx="277086" cy="526477"/>
              </a:xfrm>
            </p:grpSpPr>
            <p:sp>
              <p:nvSpPr>
                <p:cNvPr id="108" name="Łuk 107"/>
                <p:cNvSpPr/>
                <p:nvPr/>
              </p:nvSpPr>
              <p:spPr>
                <a:xfrm>
                  <a:off x="5500255" y="5680364"/>
                  <a:ext cx="263236" cy="526472"/>
                </a:xfrm>
                <a:prstGeom prst="arc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09" name="Łuk 108"/>
                <p:cNvSpPr/>
                <p:nvPr/>
              </p:nvSpPr>
              <p:spPr>
                <a:xfrm flipH="1">
                  <a:off x="5514105" y="5680359"/>
                  <a:ext cx="263236" cy="526472"/>
                </a:xfrm>
                <a:prstGeom prst="arc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</p:grpSp>
        <p:cxnSp>
          <p:nvCxnSpPr>
            <p:cNvPr id="127" name="Łącznik prosty 126"/>
            <p:cNvCxnSpPr/>
            <p:nvPr/>
          </p:nvCxnSpPr>
          <p:spPr>
            <a:xfrm rot="5400000">
              <a:off x="2733675" y="5715000"/>
              <a:ext cx="165735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Łącznik prosty 128"/>
            <p:cNvCxnSpPr/>
            <p:nvPr/>
          </p:nvCxnSpPr>
          <p:spPr>
            <a:xfrm>
              <a:off x="3505200" y="6410325"/>
              <a:ext cx="2057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Łącznik prosty 130"/>
            <p:cNvCxnSpPr/>
            <p:nvPr/>
          </p:nvCxnSpPr>
          <p:spPr>
            <a:xfrm>
              <a:off x="3514725" y="5162550"/>
              <a:ext cx="17145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pole tekstowe 132"/>
            <p:cNvSpPr txBox="1"/>
            <p:nvPr/>
          </p:nvSpPr>
          <p:spPr>
            <a:xfrm>
              <a:off x="3105150" y="4581525"/>
              <a:ext cx="5715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pl-P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pole tekstowe 133"/>
            <p:cNvSpPr txBox="1"/>
            <p:nvPr/>
          </p:nvSpPr>
          <p:spPr>
            <a:xfrm>
              <a:off x="5495926" y="6296025"/>
              <a:ext cx="3429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pl-P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pole tekstowe 135"/>
            <p:cNvSpPr txBox="1"/>
            <p:nvPr/>
          </p:nvSpPr>
          <p:spPr>
            <a:xfrm>
              <a:off x="3057525" y="4991100"/>
              <a:ext cx="6000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sz="2000" i="1" baseline="-25000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pl-PL" sz="20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0" name="Łącznik prosty 139"/>
            <p:cNvCxnSpPr>
              <a:stCxn id="104" idx="0"/>
            </p:cNvCxnSpPr>
            <p:nvPr/>
          </p:nvCxnSpPr>
          <p:spPr>
            <a:xfrm flipH="1" flipV="1">
              <a:off x="4010025" y="5048250"/>
              <a:ext cx="251371" cy="34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Łącznik prosty ze strzałką 143"/>
            <p:cNvCxnSpPr/>
            <p:nvPr/>
          </p:nvCxnSpPr>
          <p:spPr>
            <a:xfrm rot="5400000">
              <a:off x="3895725" y="4924425"/>
              <a:ext cx="2667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Łącznik prosty 145"/>
            <p:cNvCxnSpPr/>
            <p:nvPr/>
          </p:nvCxnSpPr>
          <p:spPr>
            <a:xfrm rot="5400000">
              <a:off x="3967163" y="5100637"/>
              <a:ext cx="12382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Łącznik prosty ze strzałką 147"/>
            <p:cNvCxnSpPr/>
            <p:nvPr/>
          </p:nvCxnSpPr>
          <p:spPr>
            <a:xfrm rot="5400000" flipH="1" flipV="1">
              <a:off x="3709988" y="5472113"/>
              <a:ext cx="63817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pole tekstowe 148"/>
            <p:cNvSpPr txBox="1"/>
            <p:nvPr/>
          </p:nvSpPr>
          <p:spPr>
            <a:xfrm>
              <a:off x="3981450" y="5438775"/>
              <a:ext cx="10985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i="1" dirty="0" err="1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pl-PL" sz="2000" i="1" baseline="-25000" dirty="0" err="1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pl-PL" sz="2000" i="1" dirty="0" smtClean="0">
                  <a:latin typeface="Times New Roman" pitchFamily="18" charset="0"/>
                  <a:cs typeface="Times New Roman" pitchFamily="18" charset="0"/>
                </a:rPr>
                <a:t> M</a:t>
              </a:r>
              <a:r>
                <a:rPr lang="pl-PL" sz="2000" i="1" baseline="-250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pl-P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3" name="Łącznik prosty 152"/>
            <p:cNvCxnSpPr>
              <a:stCxn id="111" idx="0"/>
            </p:cNvCxnSpPr>
            <p:nvPr/>
          </p:nvCxnSpPr>
          <p:spPr>
            <a:xfrm>
              <a:off x="4737646" y="5061235"/>
              <a:ext cx="729704" cy="60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Łącznik prosty ze strzałką 157"/>
            <p:cNvCxnSpPr/>
            <p:nvPr/>
          </p:nvCxnSpPr>
          <p:spPr>
            <a:xfrm rot="5400000">
              <a:off x="4633913" y="5738812"/>
              <a:ext cx="1343025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pole tekstowe 158"/>
            <p:cNvSpPr txBox="1"/>
            <p:nvPr/>
          </p:nvSpPr>
          <p:spPr>
            <a:xfrm>
              <a:off x="5305425" y="5695950"/>
              <a:ext cx="77152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i="1" dirty="0" err="1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sz="2000" i="1" baseline="-25000" dirty="0" err="1" smtClean="0">
                  <a:latin typeface="Times New Roman" pitchFamily="18" charset="0"/>
                  <a:cs typeface="Times New Roman" pitchFamily="18" charset="0"/>
                </a:rPr>
                <a:t>max</a:t>
              </a:r>
              <a:endParaRPr lang="pl-P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0" name="Elipsa 159"/>
          <p:cNvSpPr/>
          <p:nvPr/>
        </p:nvSpPr>
        <p:spPr>
          <a:xfrm>
            <a:off x="6619875" y="4943475"/>
            <a:ext cx="1047750" cy="628650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1" name="Łącznik prosty ze strzałką 160"/>
          <p:cNvCxnSpPr/>
          <p:nvPr/>
        </p:nvCxnSpPr>
        <p:spPr>
          <a:xfrm rot="10800000">
            <a:off x="6004214" y="5293302"/>
            <a:ext cx="734291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Strzałka w dół 167"/>
          <p:cNvSpPr/>
          <p:nvPr/>
        </p:nvSpPr>
        <p:spPr>
          <a:xfrm>
            <a:off x="6913417" y="5666508"/>
            <a:ext cx="484909" cy="1191491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6" name="Symbol zastępczy numeru slajdu 1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39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trzałka w prawo 44"/>
          <p:cNvSpPr/>
          <p:nvPr/>
        </p:nvSpPr>
        <p:spPr>
          <a:xfrm>
            <a:off x="2260600" y="8940800"/>
            <a:ext cx="444500" cy="400050"/>
          </a:xfrm>
          <a:prstGeom prst="rightArrow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Symbol zastępczy numeru slajd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4</a:t>
            </a:fld>
            <a:endParaRPr lang="pl-PL"/>
          </a:p>
        </p:txBody>
      </p:sp>
      <p:grpSp>
        <p:nvGrpSpPr>
          <p:cNvPr id="34" name="Grupa 33"/>
          <p:cNvGrpSpPr/>
          <p:nvPr/>
        </p:nvGrpSpPr>
        <p:grpSpPr>
          <a:xfrm>
            <a:off x="0" y="216433"/>
            <a:ext cx="9144000" cy="6267093"/>
            <a:chOff x="0" y="216433"/>
            <a:chExt cx="9144000" cy="6267093"/>
          </a:xfrm>
        </p:grpSpPr>
        <p:sp>
          <p:nvSpPr>
            <p:cNvPr id="3" name="pole tekstowe 2"/>
            <p:cNvSpPr txBox="1"/>
            <p:nvPr/>
          </p:nvSpPr>
          <p:spPr>
            <a:xfrm>
              <a:off x="357158" y="216433"/>
              <a:ext cx="8786842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Ruch w UPN :</a:t>
              </a:r>
            </a:p>
            <a:p>
              <a:pPr marL="442913" indent="-88900">
                <a:buFont typeface="Arial" pitchFamily="34" charset="0"/>
                <a:buChar char="•"/>
              </a:pP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nieustalony</a:t>
              </a:r>
            </a:p>
            <a:p>
              <a:r>
                <a:rPr lang="pl-PL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   - zmienny krótkotrwale (rozruch, hamowanie, uderzenia, …)</a:t>
              </a:r>
            </a:p>
            <a:p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  <a:p>
              <a:endParaRPr lang="pl-PL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  <a:p>
              <a:endParaRPr lang="pl-PL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pl-PL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  <a:p>
              <a:endParaRPr lang="pl-PL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pl-PL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  <a:p>
              <a:endParaRPr lang="pl-PL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0" y="120967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0" y="120967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pole tekstowe 28"/>
            <p:cNvSpPr txBox="1"/>
            <p:nvPr/>
          </p:nvSpPr>
          <p:spPr>
            <a:xfrm>
              <a:off x="4582852" y="5283197"/>
              <a:ext cx="332228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obciążenia wewnętrzne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nie są stałe w czasie, np.</a:t>
              </a:r>
            </a:p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   M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l-PL" sz="2400" dirty="0" smtClean="0">
                  <a:latin typeface="Times New Roman"/>
                  <a:cs typeface="Times New Roman"/>
                </a:rPr>
                <a:t>≠ </a:t>
              </a:r>
              <a:r>
                <a:rPr lang="pl-PL" sz="2400" dirty="0" err="1" smtClean="0">
                  <a:latin typeface="Times New Roman"/>
                  <a:cs typeface="Times New Roman"/>
                </a:rPr>
                <a:t>const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Strzałka w prawo 43"/>
            <p:cNvSpPr/>
            <p:nvPr/>
          </p:nvSpPr>
          <p:spPr>
            <a:xfrm rot="284104">
              <a:off x="2890680" y="5442156"/>
              <a:ext cx="1358080" cy="389593"/>
            </a:xfrm>
            <a:prstGeom prst="rightArrow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3" name="Grupa 32"/>
            <p:cNvGrpSpPr/>
            <p:nvPr/>
          </p:nvGrpSpPr>
          <p:grpSpPr>
            <a:xfrm>
              <a:off x="205066" y="3054943"/>
              <a:ext cx="5704279" cy="2932882"/>
              <a:chOff x="205066" y="3054943"/>
              <a:chExt cx="5704279" cy="2932882"/>
            </a:xfrm>
          </p:grpSpPr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09927" y="5139063"/>
                <a:ext cx="971550" cy="752475"/>
              </a:xfrm>
              <a:prstGeom prst="rect">
                <a:avLst/>
              </a:prstGeom>
              <a:noFill/>
            </p:spPr>
          </p:pic>
          <p:grpSp>
            <p:nvGrpSpPr>
              <p:cNvPr id="4" name="Grupa 94"/>
              <p:cNvGrpSpPr/>
              <p:nvPr/>
            </p:nvGrpSpPr>
            <p:grpSpPr>
              <a:xfrm>
                <a:off x="205066" y="3054943"/>
                <a:ext cx="5704279" cy="1635023"/>
                <a:chOff x="1060450" y="2273300"/>
                <a:chExt cx="4601087" cy="1318814"/>
              </a:xfrm>
            </p:grpSpPr>
            <p:cxnSp>
              <p:nvCxnSpPr>
                <p:cNvPr id="16" name="Łącznik prosty 15"/>
                <p:cNvCxnSpPr/>
                <p:nvPr/>
              </p:nvCxnSpPr>
              <p:spPr>
                <a:xfrm rot="5400000">
                  <a:off x="904875" y="2917825"/>
                  <a:ext cx="93345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Łącznik prosty 17"/>
                <p:cNvCxnSpPr/>
                <p:nvPr/>
              </p:nvCxnSpPr>
              <p:spPr>
                <a:xfrm>
                  <a:off x="1282700" y="3295650"/>
                  <a:ext cx="423319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pole tekstowe 22"/>
                <p:cNvSpPr txBox="1"/>
                <p:nvPr/>
              </p:nvSpPr>
              <p:spPr>
                <a:xfrm>
                  <a:off x="3016250" y="2525458"/>
                  <a:ext cx="53340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dirty="0" smtClean="0"/>
                    <a:t>….</a:t>
                  </a:r>
                  <a:endParaRPr lang="pl-PL" dirty="0"/>
                </a:p>
              </p:txBody>
            </p:sp>
            <p:sp>
              <p:nvSpPr>
                <p:cNvPr id="24" name="Dowolny kształt 23"/>
                <p:cNvSpPr/>
                <p:nvPr/>
              </p:nvSpPr>
              <p:spPr>
                <a:xfrm flipV="1">
                  <a:off x="3380509" y="2617919"/>
                  <a:ext cx="831273" cy="293253"/>
                </a:xfrm>
                <a:custGeom>
                  <a:avLst/>
                  <a:gdLst>
                    <a:gd name="connsiteX0" fmla="*/ 0 w 831273"/>
                    <a:gd name="connsiteY0" fmla="*/ 251690 h 293253"/>
                    <a:gd name="connsiteX1" fmla="*/ 443346 w 831273"/>
                    <a:gd name="connsiteY1" fmla="*/ 237836 h 293253"/>
                    <a:gd name="connsiteX2" fmla="*/ 526473 w 831273"/>
                    <a:gd name="connsiteY2" fmla="*/ 2309 h 293253"/>
                    <a:gd name="connsiteX3" fmla="*/ 651164 w 831273"/>
                    <a:gd name="connsiteY3" fmla="*/ 251690 h 293253"/>
                    <a:gd name="connsiteX4" fmla="*/ 831273 w 831273"/>
                    <a:gd name="connsiteY4" fmla="*/ 251690 h 293253"/>
                    <a:gd name="connsiteX5" fmla="*/ 831273 w 831273"/>
                    <a:gd name="connsiteY5" fmla="*/ 251690 h 293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1273" h="293253">
                      <a:moveTo>
                        <a:pt x="0" y="251690"/>
                      </a:moveTo>
                      <a:cubicBezTo>
                        <a:pt x="177800" y="265544"/>
                        <a:pt x="355601" y="279399"/>
                        <a:pt x="443346" y="237836"/>
                      </a:cubicBezTo>
                      <a:cubicBezTo>
                        <a:pt x="531091" y="196273"/>
                        <a:pt x="491837" y="0"/>
                        <a:pt x="526473" y="2309"/>
                      </a:cubicBezTo>
                      <a:cubicBezTo>
                        <a:pt x="561109" y="4618"/>
                        <a:pt x="600364" y="210127"/>
                        <a:pt x="651164" y="251690"/>
                      </a:cubicBezTo>
                      <a:cubicBezTo>
                        <a:pt x="701964" y="293253"/>
                        <a:pt x="831273" y="251690"/>
                        <a:pt x="831273" y="251690"/>
                      </a:cubicBezTo>
                      <a:lnTo>
                        <a:pt x="831273" y="251690"/>
                      </a:lnTo>
                    </a:path>
                  </a:pathLst>
                </a:cu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25" name="pole tekstowe 24"/>
                <p:cNvSpPr txBox="1"/>
                <p:nvPr/>
              </p:nvSpPr>
              <p:spPr>
                <a:xfrm>
                  <a:off x="1060450" y="2273300"/>
                  <a:ext cx="40005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000" i="1" dirty="0" smtClean="0">
                      <a:latin typeface="Times New Roman"/>
                      <a:cs typeface="Times New Roman"/>
                    </a:rPr>
                    <a:t>ω</a:t>
                  </a:r>
                  <a:endParaRPr lang="pl-PL" sz="2000" i="1" dirty="0"/>
                </a:p>
              </p:txBody>
            </p:sp>
            <p:sp>
              <p:nvSpPr>
                <p:cNvPr id="43" name="Dowolny kształt 42"/>
                <p:cNvSpPr/>
                <p:nvPr/>
              </p:nvSpPr>
              <p:spPr>
                <a:xfrm>
                  <a:off x="1371600" y="2789382"/>
                  <a:ext cx="1676400" cy="508000"/>
                </a:xfrm>
                <a:custGeom>
                  <a:avLst/>
                  <a:gdLst>
                    <a:gd name="connsiteX0" fmla="*/ 0 w 1676400"/>
                    <a:gd name="connsiteY0" fmla="*/ 508000 h 508000"/>
                    <a:gd name="connsiteX1" fmla="*/ 429491 w 1676400"/>
                    <a:gd name="connsiteY1" fmla="*/ 78509 h 508000"/>
                    <a:gd name="connsiteX2" fmla="*/ 1025236 w 1676400"/>
                    <a:gd name="connsiteY2" fmla="*/ 36945 h 508000"/>
                    <a:gd name="connsiteX3" fmla="*/ 1274618 w 1676400"/>
                    <a:gd name="connsiteY3" fmla="*/ 23091 h 508000"/>
                    <a:gd name="connsiteX4" fmla="*/ 1330036 w 1676400"/>
                    <a:gd name="connsiteY4" fmla="*/ 175491 h 508000"/>
                    <a:gd name="connsiteX5" fmla="*/ 1427018 w 1676400"/>
                    <a:gd name="connsiteY5" fmla="*/ 36945 h 508000"/>
                    <a:gd name="connsiteX6" fmla="*/ 1676400 w 1676400"/>
                    <a:gd name="connsiteY6" fmla="*/ 36945 h 508000"/>
                    <a:gd name="connsiteX7" fmla="*/ 1676400 w 1676400"/>
                    <a:gd name="connsiteY7" fmla="*/ 36945 h 50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76400" h="508000">
                      <a:moveTo>
                        <a:pt x="0" y="508000"/>
                      </a:moveTo>
                      <a:cubicBezTo>
                        <a:pt x="129309" y="332509"/>
                        <a:pt x="258618" y="157018"/>
                        <a:pt x="429491" y="78509"/>
                      </a:cubicBezTo>
                      <a:cubicBezTo>
                        <a:pt x="600364" y="0"/>
                        <a:pt x="884382" y="46181"/>
                        <a:pt x="1025236" y="36945"/>
                      </a:cubicBezTo>
                      <a:cubicBezTo>
                        <a:pt x="1166090" y="27709"/>
                        <a:pt x="1223818" y="0"/>
                        <a:pt x="1274618" y="23091"/>
                      </a:cubicBezTo>
                      <a:cubicBezTo>
                        <a:pt x="1325418" y="46182"/>
                        <a:pt x="1304636" y="173182"/>
                        <a:pt x="1330036" y="175491"/>
                      </a:cubicBezTo>
                      <a:cubicBezTo>
                        <a:pt x="1355436" y="177800"/>
                        <a:pt x="1369291" y="60036"/>
                        <a:pt x="1427018" y="36945"/>
                      </a:cubicBezTo>
                      <a:cubicBezTo>
                        <a:pt x="1484745" y="13854"/>
                        <a:pt x="1676400" y="36945"/>
                        <a:pt x="1676400" y="36945"/>
                      </a:cubicBezTo>
                      <a:lnTo>
                        <a:pt x="1676400" y="36945"/>
                      </a:lnTo>
                    </a:path>
                  </a:pathLst>
                </a:cu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54" name="pole tekstowe 53"/>
                <p:cNvSpPr txBox="1"/>
                <p:nvPr/>
              </p:nvSpPr>
              <p:spPr>
                <a:xfrm>
                  <a:off x="5261487" y="3192004"/>
                  <a:ext cx="40005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i="1" dirty="0" smtClean="0"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lang="pl-PL" sz="20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" name="Dowolny kształt 68"/>
                <p:cNvSpPr/>
                <p:nvPr/>
              </p:nvSpPr>
              <p:spPr>
                <a:xfrm rot="496499">
                  <a:off x="4506189" y="2913285"/>
                  <a:ext cx="727163" cy="324965"/>
                </a:xfrm>
                <a:custGeom>
                  <a:avLst/>
                  <a:gdLst>
                    <a:gd name="connsiteX0" fmla="*/ 0 w 796413"/>
                    <a:gd name="connsiteY0" fmla="*/ 61451 h 430160"/>
                    <a:gd name="connsiteX1" fmla="*/ 457200 w 796413"/>
                    <a:gd name="connsiteY1" fmla="*/ 61451 h 430160"/>
                    <a:gd name="connsiteX2" fmla="*/ 796413 w 796413"/>
                    <a:gd name="connsiteY2" fmla="*/ 430160 h 430160"/>
                    <a:gd name="connsiteX3" fmla="*/ 796413 w 796413"/>
                    <a:gd name="connsiteY3" fmla="*/ 430160 h 430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6413" h="430160">
                      <a:moveTo>
                        <a:pt x="0" y="61451"/>
                      </a:moveTo>
                      <a:cubicBezTo>
                        <a:pt x="162232" y="30725"/>
                        <a:pt x="324465" y="0"/>
                        <a:pt x="457200" y="61451"/>
                      </a:cubicBezTo>
                      <a:cubicBezTo>
                        <a:pt x="589935" y="122902"/>
                        <a:pt x="796413" y="430160"/>
                        <a:pt x="796413" y="430160"/>
                      </a:cubicBezTo>
                      <a:lnTo>
                        <a:pt x="796413" y="430160"/>
                      </a:lnTo>
                    </a:path>
                  </a:pathLst>
                </a:cu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70" name="pole tekstowe 69"/>
                <p:cNvSpPr txBox="1"/>
                <p:nvPr/>
              </p:nvSpPr>
              <p:spPr>
                <a:xfrm>
                  <a:off x="1991030" y="2477730"/>
                  <a:ext cx="11356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dirty="0" smtClean="0">
                      <a:latin typeface="Times New Roman" pitchFamily="18" charset="0"/>
                      <a:cs typeface="Times New Roman" pitchFamily="18" charset="0"/>
                    </a:rPr>
                    <a:t>zadanie 1</a:t>
                  </a:r>
                  <a:endParaRPr lang="pl-PL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1" name="pole tekstowe 70"/>
                <p:cNvSpPr txBox="1"/>
                <p:nvPr/>
              </p:nvSpPr>
              <p:spPr>
                <a:xfrm>
                  <a:off x="3352801" y="2320412"/>
                  <a:ext cx="11356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dirty="0" smtClean="0">
                      <a:latin typeface="Times New Roman" pitchFamily="18" charset="0"/>
                      <a:cs typeface="Times New Roman" pitchFamily="18" charset="0"/>
                    </a:rPr>
                    <a:t>zadanie 2</a:t>
                  </a:r>
                  <a:endParaRPr lang="pl-PL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" name="pole tekstowe 71"/>
                <p:cNvSpPr txBox="1"/>
                <p:nvPr/>
              </p:nvSpPr>
              <p:spPr>
                <a:xfrm>
                  <a:off x="4142041" y="2589369"/>
                  <a:ext cx="53340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dirty="0" smtClean="0"/>
                    <a:t>….</a:t>
                  </a:r>
                  <a:endParaRPr lang="pl-PL" dirty="0"/>
                </a:p>
              </p:txBody>
            </p:sp>
          </p:grpSp>
          <p:cxnSp>
            <p:nvCxnSpPr>
              <p:cNvPr id="97" name="Łącznik prosty ze strzałką 96"/>
              <p:cNvCxnSpPr/>
              <p:nvPr/>
            </p:nvCxnSpPr>
            <p:spPr>
              <a:xfrm rot="16200000" flipV="1">
                <a:off x="752191" y="4262265"/>
                <a:ext cx="958645" cy="66367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Łącznik prosty ze strzałką 98"/>
              <p:cNvCxnSpPr/>
              <p:nvPr/>
            </p:nvCxnSpPr>
            <p:spPr>
              <a:xfrm rot="5400000" flipH="1" flipV="1">
                <a:off x="1378998" y="4343382"/>
                <a:ext cx="1165122" cy="44244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Łącznik prosty ze strzałką 100"/>
              <p:cNvCxnSpPr>
                <a:stCxn id="1035" idx="0"/>
              </p:cNvCxnSpPr>
              <p:nvPr/>
            </p:nvCxnSpPr>
            <p:spPr>
              <a:xfrm rot="5400000" flipH="1" flipV="1">
                <a:off x="2080166" y="3620601"/>
                <a:ext cx="1333999" cy="1702927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Łącznik prosty ze strzałką 102"/>
              <p:cNvCxnSpPr/>
              <p:nvPr/>
            </p:nvCxnSpPr>
            <p:spPr>
              <a:xfrm flipV="1">
                <a:off x="2123790" y="4085283"/>
                <a:ext cx="3052917" cy="110612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Dowolny kształt 107"/>
              <p:cNvSpPr/>
              <p:nvPr/>
            </p:nvSpPr>
            <p:spPr>
              <a:xfrm>
                <a:off x="1121495" y="5117670"/>
                <a:ext cx="1444747" cy="870155"/>
              </a:xfrm>
              <a:custGeom>
                <a:avLst/>
                <a:gdLst>
                  <a:gd name="connsiteX0" fmla="*/ 1444747 w 1444747"/>
                  <a:gd name="connsiteY0" fmla="*/ 427703 h 870155"/>
                  <a:gd name="connsiteX1" fmla="*/ 1429998 w 1444747"/>
                  <a:gd name="connsiteY1" fmla="*/ 383458 h 870155"/>
                  <a:gd name="connsiteX2" fmla="*/ 1415250 w 1444747"/>
                  <a:gd name="connsiteY2" fmla="*/ 324464 h 870155"/>
                  <a:gd name="connsiteX3" fmla="*/ 1356256 w 1444747"/>
                  <a:gd name="connsiteY3" fmla="*/ 235974 h 870155"/>
                  <a:gd name="connsiteX4" fmla="*/ 1282515 w 1444747"/>
                  <a:gd name="connsiteY4" fmla="*/ 103239 h 870155"/>
                  <a:gd name="connsiteX5" fmla="*/ 1194024 w 1444747"/>
                  <a:gd name="connsiteY5" fmla="*/ 73742 h 870155"/>
                  <a:gd name="connsiteX6" fmla="*/ 943302 w 1444747"/>
                  <a:gd name="connsiteY6" fmla="*/ 73742 h 870155"/>
                  <a:gd name="connsiteX7" fmla="*/ 899056 w 1444747"/>
                  <a:gd name="connsiteY7" fmla="*/ 58993 h 870155"/>
                  <a:gd name="connsiteX8" fmla="*/ 840063 w 1444747"/>
                  <a:gd name="connsiteY8" fmla="*/ 44245 h 870155"/>
                  <a:gd name="connsiteX9" fmla="*/ 707327 w 1444747"/>
                  <a:gd name="connsiteY9" fmla="*/ 29497 h 870155"/>
                  <a:gd name="connsiteX10" fmla="*/ 648334 w 1444747"/>
                  <a:gd name="connsiteY10" fmla="*/ 14748 h 870155"/>
                  <a:gd name="connsiteX11" fmla="*/ 604089 w 1444747"/>
                  <a:gd name="connsiteY11" fmla="*/ 0 h 870155"/>
                  <a:gd name="connsiteX12" fmla="*/ 323869 w 1444747"/>
                  <a:gd name="connsiteY12" fmla="*/ 14748 h 870155"/>
                  <a:gd name="connsiteX13" fmla="*/ 250127 w 1444747"/>
                  <a:gd name="connsiteY13" fmla="*/ 29497 h 870155"/>
                  <a:gd name="connsiteX14" fmla="*/ 132140 w 1444747"/>
                  <a:gd name="connsiteY14" fmla="*/ 58993 h 870155"/>
                  <a:gd name="connsiteX15" fmla="*/ 87895 w 1444747"/>
                  <a:gd name="connsiteY15" fmla="*/ 88490 h 870155"/>
                  <a:gd name="connsiteX16" fmla="*/ 28902 w 1444747"/>
                  <a:gd name="connsiteY16" fmla="*/ 176980 h 870155"/>
                  <a:gd name="connsiteX17" fmla="*/ 28902 w 1444747"/>
                  <a:gd name="connsiteY17" fmla="*/ 501445 h 870155"/>
                  <a:gd name="connsiteX18" fmla="*/ 43650 w 1444747"/>
                  <a:gd name="connsiteY18" fmla="*/ 545690 h 870155"/>
                  <a:gd name="connsiteX19" fmla="*/ 73147 w 1444747"/>
                  <a:gd name="connsiteY19" fmla="*/ 589935 h 870155"/>
                  <a:gd name="connsiteX20" fmla="*/ 132140 w 1444747"/>
                  <a:gd name="connsiteY20" fmla="*/ 663677 h 870155"/>
                  <a:gd name="connsiteX21" fmla="*/ 205882 w 1444747"/>
                  <a:gd name="connsiteY21" fmla="*/ 722671 h 870155"/>
                  <a:gd name="connsiteX22" fmla="*/ 220631 w 1444747"/>
                  <a:gd name="connsiteY22" fmla="*/ 766916 h 870155"/>
                  <a:gd name="connsiteX23" fmla="*/ 368115 w 1444747"/>
                  <a:gd name="connsiteY23" fmla="*/ 855406 h 870155"/>
                  <a:gd name="connsiteX24" fmla="*/ 427108 w 1444747"/>
                  <a:gd name="connsiteY24" fmla="*/ 870155 h 870155"/>
                  <a:gd name="connsiteX25" fmla="*/ 987547 w 1444747"/>
                  <a:gd name="connsiteY25" fmla="*/ 855406 h 870155"/>
                  <a:gd name="connsiteX26" fmla="*/ 1194024 w 1444747"/>
                  <a:gd name="connsiteY26" fmla="*/ 825909 h 870155"/>
                  <a:gd name="connsiteX27" fmla="*/ 1238269 w 1444747"/>
                  <a:gd name="connsiteY27" fmla="*/ 781664 h 870155"/>
                  <a:gd name="connsiteX28" fmla="*/ 1326760 w 1444747"/>
                  <a:gd name="connsiteY28" fmla="*/ 722671 h 870155"/>
                  <a:gd name="connsiteX29" fmla="*/ 1371005 w 1444747"/>
                  <a:gd name="connsiteY29" fmla="*/ 634180 h 870155"/>
                  <a:gd name="connsiteX30" fmla="*/ 1385753 w 1444747"/>
                  <a:gd name="connsiteY30" fmla="*/ 589935 h 870155"/>
                  <a:gd name="connsiteX31" fmla="*/ 1400502 w 1444747"/>
                  <a:gd name="connsiteY31" fmla="*/ 398206 h 87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44747" h="870155">
                    <a:moveTo>
                      <a:pt x="1444747" y="427703"/>
                    </a:moveTo>
                    <a:cubicBezTo>
                      <a:pt x="1439831" y="412955"/>
                      <a:pt x="1434269" y="398406"/>
                      <a:pt x="1429998" y="383458"/>
                    </a:cubicBezTo>
                    <a:cubicBezTo>
                      <a:pt x="1424429" y="363968"/>
                      <a:pt x="1424315" y="342594"/>
                      <a:pt x="1415250" y="324464"/>
                    </a:cubicBezTo>
                    <a:cubicBezTo>
                      <a:pt x="1399396" y="292756"/>
                      <a:pt x="1356256" y="235974"/>
                      <a:pt x="1356256" y="235974"/>
                    </a:cubicBezTo>
                    <a:cubicBezTo>
                      <a:pt x="1338115" y="181550"/>
                      <a:pt x="1336704" y="133344"/>
                      <a:pt x="1282515" y="103239"/>
                    </a:cubicBezTo>
                    <a:cubicBezTo>
                      <a:pt x="1255335" y="88139"/>
                      <a:pt x="1194024" y="73742"/>
                      <a:pt x="1194024" y="73742"/>
                    </a:cubicBezTo>
                    <a:cubicBezTo>
                      <a:pt x="1081439" y="101888"/>
                      <a:pt x="1128067" y="96838"/>
                      <a:pt x="943302" y="73742"/>
                    </a:cubicBezTo>
                    <a:cubicBezTo>
                      <a:pt x="927876" y="71814"/>
                      <a:pt x="914004" y="63264"/>
                      <a:pt x="899056" y="58993"/>
                    </a:cubicBezTo>
                    <a:cubicBezTo>
                      <a:pt x="879566" y="53425"/>
                      <a:pt x="860097" y="47327"/>
                      <a:pt x="840063" y="44245"/>
                    </a:cubicBezTo>
                    <a:cubicBezTo>
                      <a:pt x="796063" y="37476"/>
                      <a:pt x="751572" y="34413"/>
                      <a:pt x="707327" y="29497"/>
                    </a:cubicBezTo>
                    <a:cubicBezTo>
                      <a:pt x="687663" y="24581"/>
                      <a:pt x="667824" y="20317"/>
                      <a:pt x="648334" y="14748"/>
                    </a:cubicBezTo>
                    <a:cubicBezTo>
                      <a:pt x="633386" y="10477"/>
                      <a:pt x="619635" y="0"/>
                      <a:pt x="604089" y="0"/>
                    </a:cubicBezTo>
                    <a:cubicBezTo>
                      <a:pt x="510553" y="0"/>
                      <a:pt x="417276" y="9832"/>
                      <a:pt x="323869" y="14748"/>
                    </a:cubicBezTo>
                    <a:cubicBezTo>
                      <a:pt x="299288" y="19664"/>
                      <a:pt x="274553" y="23860"/>
                      <a:pt x="250127" y="29497"/>
                    </a:cubicBezTo>
                    <a:cubicBezTo>
                      <a:pt x="210626" y="38613"/>
                      <a:pt x="132140" y="58993"/>
                      <a:pt x="132140" y="58993"/>
                    </a:cubicBezTo>
                    <a:cubicBezTo>
                      <a:pt x="117392" y="68825"/>
                      <a:pt x="99567" y="75150"/>
                      <a:pt x="87895" y="88490"/>
                    </a:cubicBezTo>
                    <a:cubicBezTo>
                      <a:pt x="64551" y="115169"/>
                      <a:pt x="28902" y="176980"/>
                      <a:pt x="28902" y="176980"/>
                    </a:cubicBezTo>
                    <a:cubicBezTo>
                      <a:pt x="0" y="321483"/>
                      <a:pt x="5112" y="263543"/>
                      <a:pt x="28902" y="501445"/>
                    </a:cubicBezTo>
                    <a:cubicBezTo>
                      <a:pt x="30449" y="516914"/>
                      <a:pt x="36698" y="531785"/>
                      <a:pt x="43650" y="545690"/>
                    </a:cubicBezTo>
                    <a:cubicBezTo>
                      <a:pt x="51577" y="561544"/>
                      <a:pt x="63315" y="575187"/>
                      <a:pt x="73147" y="589935"/>
                    </a:cubicBezTo>
                    <a:cubicBezTo>
                      <a:pt x="101858" y="676070"/>
                      <a:pt x="65430" y="596967"/>
                      <a:pt x="132140" y="663677"/>
                    </a:cubicBezTo>
                    <a:cubicBezTo>
                      <a:pt x="198851" y="730388"/>
                      <a:pt x="119746" y="693958"/>
                      <a:pt x="205882" y="722671"/>
                    </a:cubicBezTo>
                    <a:cubicBezTo>
                      <a:pt x="210798" y="737419"/>
                      <a:pt x="209638" y="755923"/>
                      <a:pt x="220631" y="766916"/>
                    </a:cubicBezTo>
                    <a:cubicBezTo>
                      <a:pt x="241213" y="787498"/>
                      <a:pt x="330873" y="841440"/>
                      <a:pt x="368115" y="855406"/>
                    </a:cubicBezTo>
                    <a:cubicBezTo>
                      <a:pt x="387094" y="862523"/>
                      <a:pt x="407444" y="865239"/>
                      <a:pt x="427108" y="870155"/>
                    </a:cubicBezTo>
                    <a:lnTo>
                      <a:pt x="987547" y="855406"/>
                    </a:lnTo>
                    <a:cubicBezTo>
                      <a:pt x="1134831" y="849394"/>
                      <a:pt x="1106978" y="854926"/>
                      <a:pt x="1194024" y="825909"/>
                    </a:cubicBezTo>
                    <a:cubicBezTo>
                      <a:pt x="1208772" y="811161"/>
                      <a:pt x="1221805" y="794469"/>
                      <a:pt x="1238269" y="781664"/>
                    </a:cubicBezTo>
                    <a:cubicBezTo>
                      <a:pt x="1266252" y="759899"/>
                      <a:pt x="1326760" y="722671"/>
                      <a:pt x="1326760" y="722671"/>
                    </a:cubicBezTo>
                    <a:cubicBezTo>
                      <a:pt x="1363829" y="611461"/>
                      <a:pt x="1313825" y="748541"/>
                      <a:pt x="1371005" y="634180"/>
                    </a:cubicBezTo>
                    <a:cubicBezTo>
                      <a:pt x="1377957" y="620275"/>
                      <a:pt x="1380837" y="604683"/>
                      <a:pt x="1385753" y="589935"/>
                    </a:cubicBezTo>
                    <a:cubicBezTo>
                      <a:pt x="1400910" y="408056"/>
                      <a:pt x="1400502" y="472153"/>
                      <a:pt x="1400502" y="398206"/>
                    </a:cubicBezTo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11" name="pole tekstowe 110"/>
            <p:cNvSpPr txBox="1"/>
            <p:nvPr/>
          </p:nvSpPr>
          <p:spPr>
            <a:xfrm>
              <a:off x="3406878" y="1725549"/>
              <a:ext cx="505869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np. gdy zewnętrzne obciążenia (czynne lub bierne) – nie są stałe w czasie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Strzałka w górę 111"/>
            <p:cNvSpPr/>
            <p:nvPr/>
          </p:nvSpPr>
          <p:spPr>
            <a:xfrm rot="19023263">
              <a:off x="2667421" y="1315820"/>
              <a:ext cx="484632" cy="887054"/>
            </a:xfrm>
            <a:prstGeom prst="upArrow">
              <a:avLst/>
            </a:prstGeom>
            <a:solidFill>
              <a:srgbClr val="FFFFC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14" name="Dowolny kształt 113"/>
          <p:cNvSpPr/>
          <p:nvPr/>
        </p:nvSpPr>
        <p:spPr>
          <a:xfrm>
            <a:off x="4468761" y="5176684"/>
            <a:ext cx="3606654" cy="1401097"/>
          </a:xfrm>
          <a:custGeom>
            <a:avLst/>
            <a:gdLst>
              <a:gd name="connsiteX0" fmla="*/ 2551471 w 3606654"/>
              <a:gd name="connsiteY0" fmla="*/ 44245 h 1401097"/>
              <a:gd name="connsiteX1" fmla="*/ 2433484 w 3606654"/>
              <a:gd name="connsiteY1" fmla="*/ 14748 h 1401097"/>
              <a:gd name="connsiteX2" fmla="*/ 2389239 w 3606654"/>
              <a:gd name="connsiteY2" fmla="*/ 0 h 1401097"/>
              <a:gd name="connsiteX3" fmla="*/ 1991033 w 3606654"/>
              <a:gd name="connsiteY3" fmla="*/ 14748 h 1401097"/>
              <a:gd name="connsiteX4" fmla="*/ 1917291 w 3606654"/>
              <a:gd name="connsiteY4" fmla="*/ 29497 h 1401097"/>
              <a:gd name="connsiteX5" fmla="*/ 958645 w 3606654"/>
              <a:gd name="connsiteY5" fmla="*/ 44245 h 1401097"/>
              <a:gd name="connsiteX6" fmla="*/ 825910 w 3606654"/>
              <a:gd name="connsiteY6" fmla="*/ 58993 h 1401097"/>
              <a:gd name="connsiteX7" fmla="*/ 766916 w 3606654"/>
              <a:gd name="connsiteY7" fmla="*/ 73742 h 1401097"/>
              <a:gd name="connsiteX8" fmla="*/ 176981 w 3606654"/>
              <a:gd name="connsiteY8" fmla="*/ 103239 h 1401097"/>
              <a:gd name="connsiteX9" fmla="*/ 132736 w 3606654"/>
              <a:gd name="connsiteY9" fmla="*/ 117987 h 1401097"/>
              <a:gd name="connsiteX10" fmla="*/ 29497 w 3606654"/>
              <a:gd name="connsiteY10" fmla="*/ 147484 h 1401097"/>
              <a:gd name="connsiteX11" fmla="*/ 0 w 3606654"/>
              <a:gd name="connsiteY11" fmla="*/ 191729 h 1401097"/>
              <a:gd name="connsiteX12" fmla="*/ 29497 w 3606654"/>
              <a:gd name="connsiteY12" fmla="*/ 737419 h 1401097"/>
              <a:gd name="connsiteX13" fmla="*/ 44245 w 3606654"/>
              <a:gd name="connsiteY13" fmla="*/ 870155 h 1401097"/>
              <a:gd name="connsiteX14" fmla="*/ 117987 w 3606654"/>
              <a:gd name="connsiteY14" fmla="*/ 1017639 h 1401097"/>
              <a:gd name="connsiteX15" fmla="*/ 147484 w 3606654"/>
              <a:gd name="connsiteY15" fmla="*/ 1061884 h 1401097"/>
              <a:gd name="connsiteX16" fmla="*/ 235974 w 3606654"/>
              <a:gd name="connsiteY16" fmla="*/ 1091381 h 1401097"/>
              <a:gd name="connsiteX17" fmla="*/ 280220 w 3606654"/>
              <a:gd name="connsiteY17" fmla="*/ 1106129 h 1401097"/>
              <a:gd name="connsiteX18" fmla="*/ 324465 w 3606654"/>
              <a:gd name="connsiteY18" fmla="*/ 1135626 h 1401097"/>
              <a:gd name="connsiteX19" fmla="*/ 368710 w 3606654"/>
              <a:gd name="connsiteY19" fmla="*/ 1150374 h 1401097"/>
              <a:gd name="connsiteX20" fmla="*/ 412955 w 3606654"/>
              <a:gd name="connsiteY20" fmla="*/ 1194619 h 1401097"/>
              <a:gd name="connsiteX21" fmla="*/ 457200 w 3606654"/>
              <a:gd name="connsiteY21" fmla="*/ 1209368 h 1401097"/>
              <a:gd name="connsiteX22" fmla="*/ 575187 w 3606654"/>
              <a:gd name="connsiteY22" fmla="*/ 1238864 h 1401097"/>
              <a:gd name="connsiteX23" fmla="*/ 663678 w 3606654"/>
              <a:gd name="connsiteY23" fmla="*/ 1283110 h 1401097"/>
              <a:gd name="connsiteX24" fmla="*/ 796413 w 3606654"/>
              <a:gd name="connsiteY24" fmla="*/ 1342103 h 1401097"/>
              <a:gd name="connsiteX25" fmla="*/ 1076633 w 3606654"/>
              <a:gd name="connsiteY25" fmla="*/ 1371600 h 1401097"/>
              <a:gd name="connsiteX26" fmla="*/ 1209368 w 3606654"/>
              <a:gd name="connsiteY26" fmla="*/ 1386348 h 1401097"/>
              <a:gd name="connsiteX27" fmla="*/ 1297858 w 3606654"/>
              <a:gd name="connsiteY27" fmla="*/ 1401097 h 1401097"/>
              <a:gd name="connsiteX28" fmla="*/ 2374491 w 3606654"/>
              <a:gd name="connsiteY28" fmla="*/ 1386348 h 1401097"/>
              <a:gd name="connsiteX29" fmla="*/ 2448233 w 3606654"/>
              <a:gd name="connsiteY29" fmla="*/ 1371600 h 1401097"/>
              <a:gd name="connsiteX30" fmla="*/ 2536723 w 3606654"/>
              <a:gd name="connsiteY30" fmla="*/ 1356851 h 1401097"/>
              <a:gd name="connsiteX31" fmla="*/ 2625213 w 3606654"/>
              <a:gd name="connsiteY31" fmla="*/ 1327355 h 1401097"/>
              <a:gd name="connsiteX32" fmla="*/ 2669458 w 3606654"/>
              <a:gd name="connsiteY32" fmla="*/ 1312606 h 1401097"/>
              <a:gd name="connsiteX33" fmla="*/ 2728452 w 3606654"/>
              <a:gd name="connsiteY33" fmla="*/ 1268361 h 1401097"/>
              <a:gd name="connsiteX34" fmla="*/ 2772697 w 3606654"/>
              <a:gd name="connsiteY34" fmla="*/ 1253613 h 1401097"/>
              <a:gd name="connsiteX35" fmla="*/ 2846439 w 3606654"/>
              <a:gd name="connsiteY35" fmla="*/ 1224116 h 1401097"/>
              <a:gd name="connsiteX36" fmla="*/ 2934929 w 3606654"/>
              <a:gd name="connsiteY36" fmla="*/ 1165122 h 1401097"/>
              <a:gd name="connsiteX37" fmla="*/ 2993923 w 3606654"/>
              <a:gd name="connsiteY37" fmla="*/ 1135626 h 1401097"/>
              <a:gd name="connsiteX38" fmla="*/ 3126658 w 3606654"/>
              <a:gd name="connsiteY38" fmla="*/ 1076632 h 1401097"/>
              <a:gd name="connsiteX39" fmla="*/ 3170904 w 3606654"/>
              <a:gd name="connsiteY39" fmla="*/ 1061884 h 1401097"/>
              <a:gd name="connsiteX40" fmla="*/ 3215149 w 3606654"/>
              <a:gd name="connsiteY40" fmla="*/ 1032387 h 1401097"/>
              <a:gd name="connsiteX41" fmla="*/ 3303639 w 3606654"/>
              <a:gd name="connsiteY41" fmla="*/ 1002890 h 1401097"/>
              <a:gd name="connsiteX42" fmla="*/ 3392129 w 3606654"/>
              <a:gd name="connsiteY42" fmla="*/ 943897 h 1401097"/>
              <a:gd name="connsiteX43" fmla="*/ 3436374 w 3606654"/>
              <a:gd name="connsiteY43" fmla="*/ 914400 h 1401097"/>
              <a:gd name="connsiteX44" fmla="*/ 3524865 w 3606654"/>
              <a:gd name="connsiteY44" fmla="*/ 840658 h 1401097"/>
              <a:gd name="connsiteX45" fmla="*/ 3598607 w 3606654"/>
              <a:gd name="connsiteY45" fmla="*/ 707922 h 1401097"/>
              <a:gd name="connsiteX46" fmla="*/ 3554362 w 3606654"/>
              <a:gd name="connsiteY46" fmla="*/ 353961 h 1401097"/>
              <a:gd name="connsiteX47" fmla="*/ 3524865 w 3606654"/>
              <a:gd name="connsiteY47" fmla="*/ 309716 h 1401097"/>
              <a:gd name="connsiteX48" fmla="*/ 3480620 w 3606654"/>
              <a:gd name="connsiteY48" fmla="*/ 221226 h 1401097"/>
              <a:gd name="connsiteX49" fmla="*/ 3436374 w 3606654"/>
              <a:gd name="connsiteY49" fmla="*/ 206477 h 1401097"/>
              <a:gd name="connsiteX50" fmla="*/ 3318387 w 3606654"/>
              <a:gd name="connsiteY50" fmla="*/ 191729 h 1401097"/>
              <a:gd name="connsiteX51" fmla="*/ 3229897 w 3606654"/>
              <a:gd name="connsiteY51" fmla="*/ 147484 h 1401097"/>
              <a:gd name="connsiteX52" fmla="*/ 2846439 w 3606654"/>
              <a:gd name="connsiteY52" fmla="*/ 103239 h 1401097"/>
              <a:gd name="connsiteX53" fmla="*/ 2757949 w 3606654"/>
              <a:gd name="connsiteY53" fmla="*/ 73742 h 1401097"/>
              <a:gd name="connsiteX54" fmla="*/ 2713704 w 3606654"/>
              <a:gd name="connsiteY54" fmla="*/ 58993 h 1401097"/>
              <a:gd name="connsiteX55" fmla="*/ 2551471 w 3606654"/>
              <a:gd name="connsiteY55" fmla="*/ 44245 h 140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606654" h="1401097">
                <a:moveTo>
                  <a:pt x="2551471" y="44245"/>
                </a:moveTo>
                <a:cubicBezTo>
                  <a:pt x="2504768" y="36871"/>
                  <a:pt x="2575862" y="50343"/>
                  <a:pt x="2433484" y="14748"/>
                </a:cubicBezTo>
                <a:cubicBezTo>
                  <a:pt x="2418402" y="10977"/>
                  <a:pt x="2403987" y="4916"/>
                  <a:pt x="2389239" y="0"/>
                </a:cubicBezTo>
                <a:cubicBezTo>
                  <a:pt x="2256504" y="4916"/>
                  <a:pt x="2123601" y="6462"/>
                  <a:pt x="1991033" y="14748"/>
                </a:cubicBezTo>
                <a:cubicBezTo>
                  <a:pt x="1966014" y="16312"/>
                  <a:pt x="1942348" y="28781"/>
                  <a:pt x="1917291" y="29497"/>
                </a:cubicBezTo>
                <a:cubicBezTo>
                  <a:pt x="1597835" y="38624"/>
                  <a:pt x="1278194" y="39329"/>
                  <a:pt x="958645" y="44245"/>
                </a:cubicBezTo>
                <a:cubicBezTo>
                  <a:pt x="914400" y="49161"/>
                  <a:pt x="869910" y="52224"/>
                  <a:pt x="825910" y="58993"/>
                </a:cubicBezTo>
                <a:cubicBezTo>
                  <a:pt x="805876" y="62075"/>
                  <a:pt x="787047" y="71374"/>
                  <a:pt x="766916" y="73742"/>
                </a:cubicBezTo>
                <a:cubicBezTo>
                  <a:pt x="606531" y="92611"/>
                  <a:pt x="299854" y="98688"/>
                  <a:pt x="176981" y="103239"/>
                </a:cubicBezTo>
                <a:cubicBezTo>
                  <a:pt x="162233" y="108155"/>
                  <a:pt x="147626" y="113520"/>
                  <a:pt x="132736" y="117987"/>
                </a:cubicBezTo>
                <a:cubicBezTo>
                  <a:pt x="98455" y="128271"/>
                  <a:pt x="60783" y="130103"/>
                  <a:pt x="29497" y="147484"/>
                </a:cubicBezTo>
                <a:cubicBezTo>
                  <a:pt x="14002" y="156092"/>
                  <a:pt x="9832" y="176981"/>
                  <a:pt x="0" y="191729"/>
                </a:cubicBezTo>
                <a:cubicBezTo>
                  <a:pt x="12959" y="528658"/>
                  <a:pt x="4814" y="490584"/>
                  <a:pt x="29497" y="737419"/>
                </a:cubicBezTo>
                <a:cubicBezTo>
                  <a:pt x="33927" y="781716"/>
                  <a:pt x="35514" y="826502"/>
                  <a:pt x="44245" y="870155"/>
                </a:cubicBezTo>
                <a:cubicBezTo>
                  <a:pt x="62282" y="960341"/>
                  <a:pt x="70292" y="950866"/>
                  <a:pt x="117987" y="1017639"/>
                </a:cubicBezTo>
                <a:cubicBezTo>
                  <a:pt x="128290" y="1032063"/>
                  <a:pt x="132453" y="1052490"/>
                  <a:pt x="147484" y="1061884"/>
                </a:cubicBezTo>
                <a:cubicBezTo>
                  <a:pt x="173850" y="1078363"/>
                  <a:pt x="206477" y="1081549"/>
                  <a:pt x="235974" y="1091381"/>
                </a:cubicBezTo>
                <a:lnTo>
                  <a:pt x="280220" y="1106129"/>
                </a:lnTo>
                <a:cubicBezTo>
                  <a:pt x="294968" y="1115961"/>
                  <a:pt x="308611" y="1127699"/>
                  <a:pt x="324465" y="1135626"/>
                </a:cubicBezTo>
                <a:cubicBezTo>
                  <a:pt x="338370" y="1142578"/>
                  <a:pt x="355775" y="1141751"/>
                  <a:pt x="368710" y="1150374"/>
                </a:cubicBezTo>
                <a:cubicBezTo>
                  <a:pt x="386064" y="1161943"/>
                  <a:pt x="395601" y="1183049"/>
                  <a:pt x="412955" y="1194619"/>
                </a:cubicBezTo>
                <a:cubicBezTo>
                  <a:pt x="425890" y="1203243"/>
                  <a:pt x="442118" y="1205597"/>
                  <a:pt x="457200" y="1209368"/>
                </a:cubicBezTo>
                <a:lnTo>
                  <a:pt x="575187" y="1238864"/>
                </a:lnTo>
                <a:cubicBezTo>
                  <a:pt x="701986" y="1323396"/>
                  <a:pt x="541559" y="1222050"/>
                  <a:pt x="663678" y="1283110"/>
                </a:cubicBezTo>
                <a:cubicBezTo>
                  <a:pt x="728709" y="1315625"/>
                  <a:pt x="700026" y="1331957"/>
                  <a:pt x="796413" y="1342103"/>
                </a:cubicBezTo>
                <a:lnTo>
                  <a:pt x="1076633" y="1371600"/>
                </a:lnTo>
                <a:cubicBezTo>
                  <a:pt x="1120878" y="1376516"/>
                  <a:pt x="1165241" y="1380464"/>
                  <a:pt x="1209368" y="1386348"/>
                </a:cubicBezTo>
                <a:cubicBezTo>
                  <a:pt x="1239009" y="1390300"/>
                  <a:pt x="1268361" y="1396181"/>
                  <a:pt x="1297858" y="1401097"/>
                </a:cubicBezTo>
                <a:lnTo>
                  <a:pt x="2374491" y="1386348"/>
                </a:lnTo>
                <a:cubicBezTo>
                  <a:pt x="2399550" y="1385705"/>
                  <a:pt x="2423570" y="1376084"/>
                  <a:pt x="2448233" y="1371600"/>
                </a:cubicBezTo>
                <a:cubicBezTo>
                  <a:pt x="2477654" y="1366251"/>
                  <a:pt x="2507712" y="1364104"/>
                  <a:pt x="2536723" y="1356851"/>
                </a:cubicBezTo>
                <a:cubicBezTo>
                  <a:pt x="2566887" y="1349310"/>
                  <a:pt x="2595716" y="1337187"/>
                  <a:pt x="2625213" y="1327355"/>
                </a:cubicBezTo>
                <a:lnTo>
                  <a:pt x="2669458" y="1312606"/>
                </a:lnTo>
                <a:cubicBezTo>
                  <a:pt x="2689123" y="1297858"/>
                  <a:pt x="2707110" y="1280556"/>
                  <a:pt x="2728452" y="1268361"/>
                </a:cubicBezTo>
                <a:cubicBezTo>
                  <a:pt x="2741950" y="1260648"/>
                  <a:pt x="2758141" y="1259072"/>
                  <a:pt x="2772697" y="1253613"/>
                </a:cubicBezTo>
                <a:cubicBezTo>
                  <a:pt x="2797486" y="1244317"/>
                  <a:pt x="2823197" y="1236793"/>
                  <a:pt x="2846439" y="1224116"/>
                </a:cubicBezTo>
                <a:cubicBezTo>
                  <a:pt x="2877561" y="1207140"/>
                  <a:pt x="2903221" y="1180976"/>
                  <a:pt x="2934929" y="1165122"/>
                </a:cubicBezTo>
                <a:cubicBezTo>
                  <a:pt x="2954594" y="1155290"/>
                  <a:pt x="2974834" y="1146534"/>
                  <a:pt x="2993923" y="1135626"/>
                </a:cubicBezTo>
                <a:cubicBezTo>
                  <a:pt x="3092088" y="1079533"/>
                  <a:pt x="2972151" y="1128134"/>
                  <a:pt x="3126658" y="1076632"/>
                </a:cubicBezTo>
                <a:lnTo>
                  <a:pt x="3170904" y="1061884"/>
                </a:lnTo>
                <a:cubicBezTo>
                  <a:pt x="3185652" y="1052052"/>
                  <a:pt x="3198951" y="1039586"/>
                  <a:pt x="3215149" y="1032387"/>
                </a:cubicBezTo>
                <a:cubicBezTo>
                  <a:pt x="3243561" y="1019759"/>
                  <a:pt x="3277769" y="1020137"/>
                  <a:pt x="3303639" y="1002890"/>
                </a:cubicBezTo>
                <a:lnTo>
                  <a:pt x="3392129" y="943897"/>
                </a:lnTo>
                <a:cubicBezTo>
                  <a:pt x="3406877" y="934065"/>
                  <a:pt x="3423840" y="926934"/>
                  <a:pt x="3436374" y="914400"/>
                </a:cubicBezTo>
                <a:cubicBezTo>
                  <a:pt x="3493154" y="857621"/>
                  <a:pt x="3463266" y="881725"/>
                  <a:pt x="3524865" y="840658"/>
                </a:cubicBezTo>
                <a:cubicBezTo>
                  <a:pt x="3592482" y="739233"/>
                  <a:pt x="3572647" y="785799"/>
                  <a:pt x="3598607" y="707922"/>
                </a:cubicBezTo>
                <a:cubicBezTo>
                  <a:pt x="3597040" y="679726"/>
                  <a:pt x="3606654" y="432398"/>
                  <a:pt x="3554362" y="353961"/>
                </a:cubicBezTo>
                <a:cubicBezTo>
                  <a:pt x="3544530" y="339213"/>
                  <a:pt x="3532792" y="325570"/>
                  <a:pt x="3524865" y="309716"/>
                </a:cubicBezTo>
                <a:cubicBezTo>
                  <a:pt x="3507054" y="274094"/>
                  <a:pt x="3515840" y="249402"/>
                  <a:pt x="3480620" y="221226"/>
                </a:cubicBezTo>
                <a:cubicBezTo>
                  <a:pt x="3468480" y="211514"/>
                  <a:pt x="3451670" y="209258"/>
                  <a:pt x="3436374" y="206477"/>
                </a:cubicBezTo>
                <a:cubicBezTo>
                  <a:pt x="3397378" y="199387"/>
                  <a:pt x="3357716" y="196645"/>
                  <a:pt x="3318387" y="191729"/>
                </a:cubicBezTo>
                <a:cubicBezTo>
                  <a:pt x="3157037" y="137947"/>
                  <a:pt x="3401426" y="223720"/>
                  <a:pt x="3229897" y="147484"/>
                </a:cubicBezTo>
                <a:cubicBezTo>
                  <a:pt x="3099248" y="89417"/>
                  <a:pt x="3010240" y="111429"/>
                  <a:pt x="2846439" y="103239"/>
                </a:cubicBezTo>
                <a:lnTo>
                  <a:pt x="2757949" y="73742"/>
                </a:lnTo>
                <a:cubicBezTo>
                  <a:pt x="2743201" y="68826"/>
                  <a:pt x="2729196" y="60284"/>
                  <a:pt x="2713704" y="58993"/>
                </a:cubicBezTo>
                <a:cubicBezTo>
                  <a:pt x="2531824" y="43837"/>
                  <a:pt x="2598174" y="51619"/>
                  <a:pt x="2551471" y="44245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/>
        </p:nvSpPr>
        <p:spPr>
          <a:xfrm>
            <a:off x="180109" y="180109"/>
            <a:ext cx="2776451" cy="505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Wygięta strzałka 1"/>
          <p:cNvSpPr/>
          <p:nvPr/>
        </p:nvSpPr>
        <p:spPr>
          <a:xfrm flipH="1" flipV="1">
            <a:off x="6345372" y="-96985"/>
            <a:ext cx="980070" cy="13258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885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35527" y="166255"/>
            <a:ext cx="2888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= M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i="1" dirty="0" err="1" smtClean="0">
                <a:latin typeface="Times New Roman"/>
                <a:cs typeface="Times New Roman"/>
              </a:rPr>
              <a:t>·M</a:t>
            </a:r>
            <a:r>
              <a:rPr lang="pl-PL" sz="2400" i="1" baseline="-25000" dirty="0" err="1" smtClean="0">
                <a:latin typeface="Times New Roman"/>
                <a:cs typeface="Times New Roman"/>
              </a:rPr>
              <a:t>a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Symbol zastępczy numeru slajd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40</a:t>
            </a:fld>
            <a:endParaRPr lang="pl-PL"/>
          </a:p>
        </p:txBody>
      </p:sp>
      <p:grpSp>
        <p:nvGrpSpPr>
          <p:cNvPr id="32" name="Grupa 31"/>
          <p:cNvGrpSpPr/>
          <p:nvPr/>
        </p:nvGrpSpPr>
        <p:grpSpPr>
          <a:xfrm>
            <a:off x="759194" y="918551"/>
            <a:ext cx="4849126" cy="5451769"/>
            <a:chOff x="256274" y="1223351"/>
            <a:chExt cx="4849126" cy="5451769"/>
          </a:xfrm>
        </p:grpSpPr>
        <p:grpSp>
          <p:nvGrpSpPr>
            <p:cNvPr id="33" name="Grupa 25"/>
            <p:cNvGrpSpPr/>
            <p:nvPr/>
          </p:nvGrpSpPr>
          <p:grpSpPr>
            <a:xfrm>
              <a:off x="256274" y="1223351"/>
              <a:ext cx="4849126" cy="5451769"/>
              <a:chOff x="332474" y="1787231"/>
              <a:chExt cx="4849126" cy="5451769"/>
            </a:xfrm>
          </p:grpSpPr>
          <p:pic>
            <p:nvPicPr>
              <p:cNvPr id="37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22438" y="3229498"/>
                <a:ext cx="4095750" cy="1819275"/>
              </a:xfrm>
              <a:prstGeom prst="rect">
                <a:avLst/>
              </a:prstGeom>
              <a:noFill/>
            </p:spPr>
          </p:pic>
          <p:pic>
            <p:nvPicPr>
              <p:cNvPr id="38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55120" y="5088778"/>
                <a:ext cx="1952625" cy="1133475"/>
              </a:xfrm>
              <a:prstGeom prst="rect">
                <a:avLst/>
              </a:prstGeom>
              <a:noFill/>
            </p:spPr>
          </p:pic>
          <p:sp>
            <p:nvSpPr>
              <p:cNvPr id="39" name="Prostokąt 38"/>
              <p:cNvSpPr/>
              <p:nvPr/>
            </p:nvSpPr>
            <p:spPr>
              <a:xfrm>
                <a:off x="332474" y="1787231"/>
                <a:ext cx="4849126" cy="5451769"/>
              </a:xfrm>
              <a:prstGeom prst="rect">
                <a:avLst/>
              </a:prstGeom>
              <a:noFill/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pic>
          <p:nvPicPr>
            <p:cNvPr id="34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1341120"/>
              <a:ext cx="1343025" cy="409575"/>
            </a:xfrm>
            <a:prstGeom prst="rect">
              <a:avLst/>
            </a:prstGeom>
            <a:noFill/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44880" y="1798320"/>
              <a:ext cx="1476375" cy="800100"/>
            </a:xfrm>
            <a:prstGeom prst="rect">
              <a:avLst/>
            </a:prstGeom>
            <a:noFill/>
          </p:spPr>
        </p:pic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4040" y="5775960"/>
              <a:ext cx="1028700" cy="7524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Obraz 57" descr="E:\Documents and Settings\tadeusz\Moje dokumenty\Dydaktyka\PKM III\rysunki do PKM\Rys.2-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904" y="401467"/>
            <a:ext cx="7015654" cy="54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Obraz 114" descr="E:\Documents and Settings\tadeusz\Moje dokumenty\Dydaktyka\PKM III\rysunki do PKM\Rys.2-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904" y="401467"/>
            <a:ext cx="7015654" cy="54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Prostokąt 113"/>
          <p:cNvSpPr/>
          <p:nvPr/>
        </p:nvSpPr>
        <p:spPr>
          <a:xfrm>
            <a:off x="5234152" y="1166648"/>
            <a:ext cx="2096814" cy="3310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5" name="Tabela 64"/>
          <p:cNvGraphicFramePr>
            <a:graphicFrameLocks noGrp="1"/>
          </p:cNvGraphicFramePr>
          <p:nvPr/>
        </p:nvGraphicFramePr>
        <p:xfrm>
          <a:off x="5721928" y="1280160"/>
          <a:ext cx="3422072" cy="2585260"/>
        </p:xfrm>
        <a:graphic>
          <a:graphicData uri="http://schemas.openxmlformats.org/drawingml/2006/table">
            <a:tbl>
              <a:tblPr/>
              <a:tblGrid>
                <a:gridCol w="3422072"/>
              </a:tblGrid>
              <a:tr h="2585260">
                <a:tc>
                  <a:txBody>
                    <a:bodyPr/>
                    <a:lstStyle/>
                    <a:p>
                      <a:endParaRPr lang="pl-PL" baseline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Strzałka w dół 1"/>
          <p:cNvSpPr/>
          <p:nvPr/>
        </p:nvSpPr>
        <p:spPr>
          <a:xfrm>
            <a:off x="2286003" y="-83130"/>
            <a:ext cx="1080656" cy="831273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pole tekstowe 56"/>
          <p:cNvSpPr txBox="1"/>
          <p:nvPr/>
        </p:nvSpPr>
        <p:spPr>
          <a:xfrm>
            <a:off x="4668982" y="484910"/>
            <a:ext cx="447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/>
                <a:cs typeface="Times New Roman"/>
              </a:rPr>
              <a:t>    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6" name="Łącznik prosty 75"/>
          <p:cNvCxnSpPr/>
          <p:nvPr/>
        </p:nvCxnSpPr>
        <p:spPr>
          <a:xfrm rot="5400000">
            <a:off x="6849881" y="2583872"/>
            <a:ext cx="256309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/>
          <p:cNvCxnSpPr/>
          <p:nvPr/>
        </p:nvCxnSpPr>
        <p:spPr>
          <a:xfrm rot="5400000">
            <a:off x="6051195" y="2583873"/>
            <a:ext cx="256309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upa 109"/>
          <p:cNvGrpSpPr/>
          <p:nvPr/>
        </p:nvGrpSpPr>
        <p:grpSpPr>
          <a:xfrm>
            <a:off x="5708070" y="205907"/>
            <a:ext cx="3435930" cy="3206777"/>
            <a:chOff x="5708070" y="221673"/>
            <a:chExt cx="3435930" cy="3206777"/>
          </a:xfrm>
        </p:grpSpPr>
        <p:grpSp>
          <p:nvGrpSpPr>
            <p:cNvPr id="108" name="Grupa 107"/>
            <p:cNvGrpSpPr/>
            <p:nvPr/>
          </p:nvGrpSpPr>
          <p:grpSpPr>
            <a:xfrm>
              <a:off x="5985218" y="221673"/>
              <a:ext cx="2419350" cy="747280"/>
              <a:chOff x="5985218" y="221673"/>
              <a:chExt cx="2419350" cy="747280"/>
            </a:xfrm>
          </p:grpSpPr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85218" y="540328"/>
                <a:ext cx="2419350" cy="428625"/>
              </a:xfrm>
              <a:prstGeom prst="rect">
                <a:avLst/>
              </a:prstGeom>
              <a:noFill/>
            </p:spPr>
          </p:pic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40638" y="221673"/>
                <a:ext cx="2181225" cy="409575"/>
              </a:xfrm>
              <a:prstGeom prst="rect">
                <a:avLst/>
              </a:prstGeom>
              <a:noFill/>
            </p:spPr>
          </p:pic>
        </p:grpSp>
        <p:grpSp>
          <p:nvGrpSpPr>
            <p:cNvPr id="109" name="Grupa 108"/>
            <p:cNvGrpSpPr/>
            <p:nvPr/>
          </p:nvGrpSpPr>
          <p:grpSpPr>
            <a:xfrm>
              <a:off x="5708070" y="1290385"/>
              <a:ext cx="3435930" cy="2138065"/>
              <a:chOff x="5708070" y="1290385"/>
              <a:chExt cx="3435930" cy="2138065"/>
            </a:xfrm>
          </p:grpSpPr>
          <p:cxnSp>
            <p:nvCxnSpPr>
              <p:cNvPr id="69" name="Łącznik prosty 68"/>
              <p:cNvCxnSpPr/>
              <p:nvPr/>
            </p:nvCxnSpPr>
            <p:spPr>
              <a:xfrm>
                <a:off x="5723276" y="1747584"/>
                <a:ext cx="3405521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Łącznik prosty 70"/>
              <p:cNvCxnSpPr/>
              <p:nvPr/>
            </p:nvCxnSpPr>
            <p:spPr>
              <a:xfrm>
                <a:off x="5738479" y="2177075"/>
                <a:ext cx="3405521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Łącznik prosty 71"/>
              <p:cNvCxnSpPr/>
              <p:nvPr/>
            </p:nvCxnSpPr>
            <p:spPr>
              <a:xfrm>
                <a:off x="5738479" y="3423979"/>
                <a:ext cx="3405521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Łącznik prosty 72"/>
              <p:cNvCxnSpPr/>
              <p:nvPr/>
            </p:nvCxnSpPr>
            <p:spPr>
              <a:xfrm>
                <a:off x="5738477" y="2592701"/>
                <a:ext cx="3405521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Łącznik prosty 73"/>
              <p:cNvCxnSpPr/>
              <p:nvPr/>
            </p:nvCxnSpPr>
            <p:spPr>
              <a:xfrm>
                <a:off x="5723275" y="3008338"/>
                <a:ext cx="3405521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pole tekstowe 77"/>
              <p:cNvSpPr txBox="1"/>
              <p:nvPr/>
            </p:nvSpPr>
            <p:spPr>
              <a:xfrm>
                <a:off x="7471646" y="1304239"/>
                <a:ext cx="45609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pl-PL" sz="2400" i="1" baseline="30000" dirty="0" smtClean="0">
                    <a:latin typeface="Times New Roman"/>
                    <a:cs typeface="Times New Roman"/>
                  </a:rPr>
                  <a:t>'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pole tekstowe 78"/>
              <p:cNvSpPr txBox="1"/>
              <p:nvPr/>
            </p:nvSpPr>
            <p:spPr>
              <a:xfrm>
                <a:off x="8444653" y="1290385"/>
                <a:ext cx="47129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pl-PL" sz="2400" i="1" baseline="30000" dirty="0" smtClean="0">
                    <a:latin typeface="Times New Roman"/>
                    <a:cs typeface="Times New Roman"/>
                  </a:rPr>
                  <a:t>"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pole tekstowe 79"/>
              <p:cNvSpPr txBox="1"/>
              <p:nvPr/>
            </p:nvSpPr>
            <p:spPr>
              <a:xfrm>
                <a:off x="5753683" y="1719875"/>
                <a:ext cx="147471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2400" i="1" dirty="0" smtClean="0">
                    <a:latin typeface="Times New Roman" pitchFamily="18" charset="0"/>
                    <a:cs typeface="Times New Roman" pitchFamily="18" charset="0"/>
                  </a:rPr>
                  <a:t>ν</a:t>
                </a:r>
                <a:r>
                  <a:rPr lang="pl-PL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[1/s]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pole tekstowe 80"/>
              <p:cNvSpPr txBox="1"/>
              <p:nvPr/>
            </p:nvSpPr>
            <p:spPr>
              <a:xfrm>
                <a:off x="5753645" y="2559460"/>
                <a:ext cx="59292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pl-PL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pole tekstowe 81"/>
              <p:cNvSpPr txBox="1"/>
              <p:nvPr/>
            </p:nvSpPr>
            <p:spPr>
              <a:xfrm>
                <a:off x="5860362" y="2060697"/>
                <a:ext cx="47947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2800" i="1" dirty="0" smtClean="0">
                    <a:latin typeface="Times New Roman" pitchFamily="18" charset="0"/>
                    <a:cs typeface="Times New Roman" pitchFamily="18" charset="0"/>
                  </a:rPr>
                  <a:t>γ</a:t>
                </a:r>
                <a:endParaRPr lang="pl-PL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pole tekstowe 82"/>
              <p:cNvSpPr txBox="1"/>
              <p:nvPr/>
            </p:nvSpPr>
            <p:spPr>
              <a:xfrm>
                <a:off x="5708070" y="2966785"/>
                <a:ext cx="192244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err="1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pl-PL" sz="2400" i="1" baseline="-25000" dirty="0" err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lang="pl-PL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pl-PL" sz="2400" dirty="0" err="1" smtClean="0">
                    <a:latin typeface="Times New Roman" pitchFamily="18" charset="0"/>
                    <a:cs typeface="Times New Roman" pitchFamily="18" charset="0"/>
                  </a:rPr>
                  <a:t>N·m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]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4" name="pole tekstowe 83"/>
          <p:cNvSpPr txBox="1"/>
          <p:nvPr/>
        </p:nvSpPr>
        <p:spPr>
          <a:xfrm>
            <a:off x="5666504" y="3408219"/>
            <a:ext cx="16486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N·m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Symbol zastępczy numeru slajdu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42</a:t>
            </a:fld>
            <a:endParaRPr lang="pl-PL"/>
          </a:p>
        </p:txBody>
      </p:sp>
      <p:sp>
        <p:nvSpPr>
          <p:cNvPr id="90" name="pole tekstowe 89"/>
          <p:cNvSpPr txBox="1"/>
          <p:nvPr/>
        </p:nvSpPr>
        <p:spPr>
          <a:xfrm>
            <a:off x="7245941" y="1717964"/>
            <a:ext cx="8728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96,6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pole tekstowe 90"/>
          <p:cNvSpPr txBox="1"/>
          <p:nvPr/>
        </p:nvSpPr>
        <p:spPr>
          <a:xfrm>
            <a:off x="8215754" y="1717964"/>
            <a:ext cx="8035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68,3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pole tekstowe 91"/>
          <p:cNvSpPr txBox="1"/>
          <p:nvPr/>
        </p:nvSpPr>
        <p:spPr>
          <a:xfrm>
            <a:off x="7244556" y="2557549"/>
            <a:ext cx="96980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1,72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pole tekstowe 92"/>
          <p:cNvSpPr txBox="1"/>
          <p:nvPr/>
        </p:nvSpPr>
        <p:spPr>
          <a:xfrm>
            <a:off x="8152023" y="2558935"/>
            <a:ext cx="8395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0,53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pole tekstowe 93"/>
          <p:cNvSpPr txBox="1"/>
          <p:nvPr/>
        </p:nvSpPr>
        <p:spPr>
          <a:xfrm>
            <a:off x="7107390" y="2150225"/>
            <a:ext cx="10917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0,110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pole tekstowe 94"/>
          <p:cNvSpPr txBox="1"/>
          <p:nvPr/>
        </p:nvSpPr>
        <p:spPr>
          <a:xfrm>
            <a:off x="7951129" y="2150225"/>
            <a:ext cx="11776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0,156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pole tekstowe 95"/>
          <p:cNvSpPr txBox="1"/>
          <p:nvPr/>
        </p:nvSpPr>
        <p:spPr>
          <a:xfrm>
            <a:off x="7259797" y="2992582"/>
            <a:ext cx="9240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38,7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pole tekstowe 96"/>
          <p:cNvSpPr txBox="1"/>
          <p:nvPr/>
        </p:nvSpPr>
        <p:spPr>
          <a:xfrm>
            <a:off x="8179735" y="2992582"/>
            <a:ext cx="76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12,0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pole tekstowe 97"/>
          <p:cNvSpPr txBox="1"/>
          <p:nvPr/>
        </p:nvSpPr>
        <p:spPr>
          <a:xfrm>
            <a:off x="7121247" y="3394364"/>
            <a:ext cx="11637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238,7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pole tekstowe 98"/>
          <p:cNvSpPr txBox="1"/>
          <p:nvPr/>
        </p:nvSpPr>
        <p:spPr>
          <a:xfrm>
            <a:off x="7980224" y="3408219"/>
            <a:ext cx="10806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212,0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upa 51"/>
          <p:cNvGrpSpPr/>
          <p:nvPr/>
        </p:nvGrpSpPr>
        <p:grpSpPr>
          <a:xfrm>
            <a:off x="6900042" y="126128"/>
            <a:ext cx="1786762" cy="808502"/>
            <a:chOff x="6900042" y="126128"/>
            <a:chExt cx="1786762" cy="808502"/>
          </a:xfrm>
        </p:grpSpPr>
        <p:sp>
          <p:nvSpPr>
            <p:cNvPr id="50" name="pole tekstowe 49"/>
            <p:cNvSpPr txBox="1"/>
            <p:nvPr/>
          </p:nvSpPr>
          <p:spPr>
            <a:xfrm>
              <a:off x="7031425" y="472965"/>
              <a:ext cx="165537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2400" dirty="0" err="1" smtClean="0"/>
                <a:t>kN·m</a:t>
              </a:r>
              <a:r>
                <a:rPr lang="pl-PL" sz="2400" dirty="0" smtClean="0"/>
                <a:t>/rad</a:t>
              </a:r>
              <a:endParaRPr lang="pl-PL" sz="2400" dirty="0"/>
            </a:p>
          </p:txBody>
        </p:sp>
        <p:sp>
          <p:nvSpPr>
            <p:cNvPr id="51" name="pole tekstowe 50"/>
            <p:cNvSpPr txBox="1"/>
            <p:nvPr/>
          </p:nvSpPr>
          <p:spPr>
            <a:xfrm>
              <a:off x="6900042" y="126128"/>
              <a:ext cx="165537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2400" dirty="0" err="1" smtClean="0"/>
                <a:t>kN·m</a:t>
              </a:r>
              <a:r>
                <a:rPr lang="pl-PL" sz="2400" dirty="0" smtClean="0"/>
                <a:t>/rad</a:t>
              </a:r>
              <a:endParaRPr lang="pl-PL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43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0" y="0"/>
            <a:ext cx="2909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Zadanie</a:t>
            </a:r>
            <a:endParaRPr lang="pl-P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upa 58"/>
          <p:cNvGrpSpPr/>
          <p:nvPr/>
        </p:nvGrpSpPr>
        <p:grpSpPr>
          <a:xfrm>
            <a:off x="1410580" y="221644"/>
            <a:ext cx="7439025" cy="2950004"/>
            <a:chOff x="1247775" y="1233059"/>
            <a:chExt cx="7439025" cy="2950004"/>
          </a:xfrm>
        </p:grpSpPr>
        <p:cxnSp>
          <p:nvCxnSpPr>
            <p:cNvPr id="24" name="Łącznik prosty 23"/>
            <p:cNvCxnSpPr/>
            <p:nvPr/>
          </p:nvCxnSpPr>
          <p:spPr>
            <a:xfrm>
              <a:off x="1247775" y="2867025"/>
              <a:ext cx="3295650" cy="1588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Prostokąt 5"/>
            <p:cNvSpPr/>
            <p:nvPr/>
          </p:nvSpPr>
          <p:spPr>
            <a:xfrm>
              <a:off x="1468565" y="1233059"/>
              <a:ext cx="2895620" cy="1579418"/>
            </a:xfrm>
            <a:prstGeom prst="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4641273" y="1343025"/>
              <a:ext cx="498764" cy="2536249"/>
            </a:xfrm>
            <a:prstGeom prst="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9" name="Łącznik prosty 8"/>
            <p:cNvCxnSpPr/>
            <p:nvPr/>
          </p:nvCxnSpPr>
          <p:spPr>
            <a:xfrm>
              <a:off x="4641272" y="3075705"/>
              <a:ext cx="484909" cy="15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>
            <a:xfrm>
              <a:off x="4003943" y="2230582"/>
              <a:ext cx="1468582" cy="1588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rostokąt 11"/>
            <p:cNvSpPr/>
            <p:nvPr/>
          </p:nvSpPr>
          <p:spPr>
            <a:xfrm>
              <a:off x="4364182" y="2050473"/>
              <a:ext cx="277092" cy="374073"/>
            </a:xfrm>
            <a:prstGeom prst="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4" name="Łącznik prosty 13"/>
            <p:cNvCxnSpPr/>
            <p:nvPr/>
          </p:nvCxnSpPr>
          <p:spPr>
            <a:xfrm>
              <a:off x="4447305" y="3477491"/>
              <a:ext cx="3048000" cy="1588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rostokąt 14"/>
            <p:cNvSpPr/>
            <p:nvPr/>
          </p:nvSpPr>
          <p:spPr>
            <a:xfrm>
              <a:off x="7079673" y="3075709"/>
              <a:ext cx="1399309" cy="1052946"/>
            </a:xfrm>
            <a:prstGeom prst="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5140036" y="3352799"/>
              <a:ext cx="1939637" cy="249382"/>
            </a:xfrm>
            <a:prstGeom prst="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3" name="Łącznik prosty 22"/>
            <p:cNvCxnSpPr/>
            <p:nvPr/>
          </p:nvCxnSpPr>
          <p:spPr>
            <a:xfrm>
              <a:off x="1257300" y="2809875"/>
              <a:ext cx="329565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25"/>
            <p:cNvCxnSpPr/>
            <p:nvPr/>
          </p:nvCxnSpPr>
          <p:spPr>
            <a:xfrm>
              <a:off x="6953250" y="4133850"/>
              <a:ext cx="173355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26"/>
            <p:cNvCxnSpPr/>
            <p:nvPr/>
          </p:nvCxnSpPr>
          <p:spPr>
            <a:xfrm>
              <a:off x="6953250" y="4181475"/>
              <a:ext cx="1733550" cy="1588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y 28"/>
            <p:cNvCxnSpPr>
              <a:stCxn id="12" idx="0"/>
              <a:endCxn id="12" idx="0"/>
            </p:cNvCxnSpPr>
            <p:nvPr/>
          </p:nvCxnSpPr>
          <p:spPr>
            <a:xfrm rot="5400000" flipH="1" flipV="1">
              <a:off x="4502728" y="2050473"/>
              <a:ext cx="15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y 35"/>
            <p:cNvCxnSpPr/>
            <p:nvPr/>
          </p:nvCxnSpPr>
          <p:spPr>
            <a:xfrm>
              <a:off x="4410075" y="1990725"/>
              <a:ext cx="16192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36"/>
            <p:cNvCxnSpPr/>
            <p:nvPr/>
          </p:nvCxnSpPr>
          <p:spPr>
            <a:xfrm>
              <a:off x="5210175" y="3267075"/>
              <a:ext cx="161925" cy="1588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Łącznik prosty 37"/>
            <p:cNvCxnSpPr/>
            <p:nvPr/>
          </p:nvCxnSpPr>
          <p:spPr>
            <a:xfrm>
              <a:off x="6838950" y="3648075"/>
              <a:ext cx="16192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y 38"/>
            <p:cNvCxnSpPr/>
            <p:nvPr/>
          </p:nvCxnSpPr>
          <p:spPr>
            <a:xfrm>
              <a:off x="6829425" y="3295650"/>
              <a:ext cx="16192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39"/>
            <p:cNvCxnSpPr/>
            <p:nvPr/>
          </p:nvCxnSpPr>
          <p:spPr>
            <a:xfrm>
              <a:off x="5219700" y="3648075"/>
              <a:ext cx="16192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Łącznik prosty 40"/>
            <p:cNvCxnSpPr/>
            <p:nvPr/>
          </p:nvCxnSpPr>
          <p:spPr>
            <a:xfrm>
              <a:off x="5210175" y="3295650"/>
              <a:ext cx="16192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Łącznik prosty 41"/>
            <p:cNvCxnSpPr/>
            <p:nvPr/>
          </p:nvCxnSpPr>
          <p:spPr>
            <a:xfrm>
              <a:off x="4419600" y="2466975"/>
              <a:ext cx="16192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Łącznik prosty 42"/>
            <p:cNvCxnSpPr/>
            <p:nvPr/>
          </p:nvCxnSpPr>
          <p:spPr>
            <a:xfrm>
              <a:off x="6829425" y="3267075"/>
              <a:ext cx="161925" cy="1588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Łącznik prosty 43"/>
            <p:cNvCxnSpPr/>
            <p:nvPr/>
          </p:nvCxnSpPr>
          <p:spPr>
            <a:xfrm>
              <a:off x="6838950" y="3695700"/>
              <a:ext cx="161925" cy="1588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Łącznik prosty 44"/>
            <p:cNvCxnSpPr/>
            <p:nvPr/>
          </p:nvCxnSpPr>
          <p:spPr>
            <a:xfrm>
              <a:off x="4419600" y="2514600"/>
              <a:ext cx="161925" cy="1588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/>
            <p:cNvCxnSpPr/>
            <p:nvPr/>
          </p:nvCxnSpPr>
          <p:spPr>
            <a:xfrm>
              <a:off x="4410075" y="1962150"/>
              <a:ext cx="161925" cy="1588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/>
            <p:cNvCxnSpPr/>
            <p:nvPr/>
          </p:nvCxnSpPr>
          <p:spPr>
            <a:xfrm>
              <a:off x="5219700" y="3695700"/>
              <a:ext cx="161925" cy="1588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/>
            <p:cNvCxnSpPr/>
            <p:nvPr/>
          </p:nvCxnSpPr>
          <p:spPr>
            <a:xfrm>
              <a:off x="4581525" y="1409700"/>
              <a:ext cx="619125" cy="1588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/>
            <p:cNvCxnSpPr/>
            <p:nvPr/>
          </p:nvCxnSpPr>
          <p:spPr>
            <a:xfrm>
              <a:off x="4572000" y="3800475"/>
              <a:ext cx="619125" cy="1588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pole tekstowe 51"/>
            <p:cNvSpPr txBox="1"/>
            <p:nvPr/>
          </p:nvSpPr>
          <p:spPr>
            <a:xfrm>
              <a:off x="1714500" y="1343025"/>
              <a:ext cx="24003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latin typeface="Times New Roman" pitchFamily="18" charset="0"/>
                  <a:cs typeface="Times New Roman" pitchFamily="18" charset="0"/>
                </a:rPr>
                <a:t>Maszyna</a:t>
              </a:r>
            </a:p>
            <a:p>
              <a:r>
                <a:rPr lang="pl-PL" dirty="0" smtClean="0">
                  <a:latin typeface="Times New Roman" pitchFamily="18" charset="0"/>
                  <a:cs typeface="Times New Roman" pitchFamily="18" charset="0"/>
                </a:rPr>
                <a:t>(zespół wykonawczy)</a:t>
              </a:r>
              <a:endParaRPr lang="pl-P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pole tekstowe 52"/>
            <p:cNvSpPr txBox="1"/>
            <p:nvPr/>
          </p:nvSpPr>
          <p:spPr>
            <a:xfrm>
              <a:off x="7229475" y="3638550"/>
              <a:ext cx="11144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latin typeface="Times New Roman" pitchFamily="18" charset="0"/>
                  <a:cs typeface="Times New Roman" pitchFamily="18" charset="0"/>
                </a:rPr>
                <a:t>Silnik</a:t>
              </a:r>
              <a:endParaRPr lang="pl-P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pole tekstowe 53"/>
            <p:cNvSpPr txBox="1"/>
            <p:nvPr/>
          </p:nvSpPr>
          <p:spPr>
            <a:xfrm>
              <a:off x="4629150" y="1390650"/>
              <a:ext cx="3333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pl-P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pole tekstowe 54"/>
            <p:cNvSpPr txBox="1"/>
            <p:nvPr/>
          </p:nvSpPr>
          <p:spPr>
            <a:xfrm>
              <a:off x="4610100" y="3114675"/>
              <a:ext cx="314325" cy="3714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pl-P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6496050" y="2266950"/>
              <a:ext cx="39052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>
                  <a:latin typeface="Times New Roman" pitchFamily="18" charset="0"/>
                  <a:cs typeface="Times New Roman" pitchFamily="18" charset="0"/>
                </a:rPr>
                <a:t>W</a:t>
              </a:r>
              <a:endParaRPr lang="pl-P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8" name="Łącznik prosty 57"/>
            <p:cNvCxnSpPr/>
            <p:nvPr/>
          </p:nvCxnSpPr>
          <p:spPr>
            <a:xfrm rot="5400000">
              <a:off x="6012687" y="2788474"/>
              <a:ext cx="780990" cy="461963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pole tekstowe 60"/>
          <p:cNvSpPr txBox="1"/>
          <p:nvPr/>
        </p:nvSpPr>
        <p:spPr>
          <a:xfrm>
            <a:off x="0" y="1995052"/>
            <a:ext cx="45581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Pewien układ przenoszenia napędu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składa się z silnika tłokowego,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jed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nostopniowej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przekładni zębatej i napędzanej maszyny. Silnik jest po-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pole tekstowe 61"/>
          <p:cNvSpPr txBox="1"/>
          <p:nvPr/>
        </p:nvSpPr>
        <p:spPr>
          <a:xfrm>
            <a:off x="0" y="3311229"/>
            <a:ext cx="93102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łączony z przekładnią długim wałkiem </a:t>
            </a: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o względnie dużej podatności w sto-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sunku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do innych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elementow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układu. Moment </a:t>
            </a: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) na wałku silnika charaktery-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zuje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się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nierównomiernościami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, które można opisać za pomocą wyrażenia</a:t>
            </a:r>
          </a:p>
          <a:p>
            <a:endParaRPr lang="pl-PL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Zmienność tego momentu jest przenoszona na pozostałą część układu poprzez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wałek </a:t>
            </a: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W. 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Należy przeanalizować możliwość pojawienia się w układzie drgań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rezonanso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wych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. Wskazać, jakie informacje są niezbędne do </a:t>
            </a:r>
            <a:r>
              <a:rPr lang="pl-PL" sz="2200" u="sng" dirty="0" smtClean="0">
                <a:latin typeface="Times New Roman" pitchFamily="18" charset="0"/>
                <a:cs typeface="Times New Roman" pitchFamily="18" charset="0"/>
              </a:rPr>
              <a:t>ilościowego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przeanalizowania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tego zagadnienia.</a:t>
            </a:r>
          </a:p>
          <a:p>
            <a:endParaRPr lang="pl-PL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pl-PL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8473" y="4558145"/>
            <a:ext cx="2943225" cy="381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44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66255" y="0"/>
            <a:ext cx="308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Rozwiązanie</a:t>
            </a:r>
            <a:endParaRPr lang="pl-PL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93964" y="484909"/>
            <a:ext cx="8589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1)  Treść                model o dwóch stopniach swobody 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trzałka w prawo 4"/>
          <p:cNvSpPr/>
          <p:nvPr/>
        </p:nvSpPr>
        <p:spPr>
          <a:xfrm>
            <a:off x="1607120" y="568039"/>
            <a:ext cx="872836" cy="318655"/>
          </a:xfrm>
          <a:prstGeom prst="rightArrow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937164" y="1233055"/>
            <a:ext cx="277091" cy="637309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4627418" y="969815"/>
            <a:ext cx="304800" cy="114992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y 8"/>
          <p:cNvCxnSpPr>
            <a:stCxn id="6" idx="3"/>
          </p:cNvCxnSpPr>
          <p:nvPr/>
        </p:nvCxnSpPr>
        <p:spPr>
          <a:xfrm>
            <a:off x="3214255" y="1551710"/>
            <a:ext cx="1413161" cy="1588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4336472" y="1468582"/>
            <a:ext cx="24938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4336472" y="1634836"/>
            <a:ext cx="24938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3269673" y="1634836"/>
            <a:ext cx="24938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3269673" y="1468581"/>
            <a:ext cx="24938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3200400" y="2396836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podatny wałek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roli sprzęgła podatnego)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Łącznik prosty 20"/>
          <p:cNvCxnSpPr/>
          <p:nvPr/>
        </p:nvCxnSpPr>
        <p:spPr>
          <a:xfrm rot="16200000" flipH="1">
            <a:off x="3525982" y="2001982"/>
            <a:ext cx="858982" cy="969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207814" y="2854036"/>
            <a:ext cx="8936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2)  Okresowe nierównomierności momentu ( i ruchu)      od strony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silnika     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Łącznik prosty 23"/>
          <p:cNvCxnSpPr/>
          <p:nvPr/>
        </p:nvCxnSpPr>
        <p:spPr>
          <a:xfrm>
            <a:off x="6858000" y="3103418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a 45"/>
          <p:cNvGrpSpPr/>
          <p:nvPr/>
        </p:nvGrpSpPr>
        <p:grpSpPr>
          <a:xfrm>
            <a:off x="179503" y="3158837"/>
            <a:ext cx="5142915" cy="3469713"/>
            <a:chOff x="166251" y="3158837"/>
            <a:chExt cx="5142915" cy="3469713"/>
          </a:xfrm>
        </p:grpSpPr>
        <p:sp>
          <p:nvSpPr>
            <p:cNvPr id="39" name="Łuk 38"/>
            <p:cNvSpPr/>
            <p:nvPr/>
          </p:nvSpPr>
          <p:spPr>
            <a:xfrm rot="12889060">
              <a:off x="1914333" y="4157808"/>
              <a:ext cx="3394833" cy="1829590"/>
            </a:xfrm>
            <a:prstGeom prst="arc">
              <a:avLst>
                <a:gd name="adj1" fmla="val 16200000"/>
                <a:gd name="adj2" fmla="val 20605105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58" name="Grupa 57"/>
            <p:cNvGrpSpPr/>
            <p:nvPr/>
          </p:nvGrpSpPr>
          <p:grpSpPr>
            <a:xfrm>
              <a:off x="166251" y="3158837"/>
              <a:ext cx="4516584" cy="3469713"/>
              <a:chOff x="235526" y="3158837"/>
              <a:chExt cx="4516584" cy="3469713"/>
            </a:xfrm>
          </p:grpSpPr>
          <p:sp>
            <p:nvSpPr>
              <p:cNvPr id="25" name="pole tekstowe 24"/>
              <p:cNvSpPr txBox="1"/>
              <p:nvPr/>
            </p:nvSpPr>
            <p:spPr>
              <a:xfrm>
                <a:off x="235526" y="3823855"/>
                <a:ext cx="7204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3)</a:t>
                </a:r>
                <a:endParaRPr lang="pl-PL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Łuk 36"/>
              <p:cNvSpPr/>
              <p:nvPr/>
            </p:nvSpPr>
            <p:spPr>
              <a:xfrm rot="5400000">
                <a:off x="-34638" y="3498274"/>
                <a:ext cx="2175164" cy="1496290"/>
              </a:xfrm>
              <a:prstGeom prst="arc">
                <a:avLst>
                  <a:gd name="adj1" fmla="val 18002481"/>
                  <a:gd name="adj2" fmla="val 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ole tekstowe 39"/>
              <p:cNvSpPr txBox="1"/>
              <p:nvPr/>
            </p:nvSpPr>
            <p:spPr>
              <a:xfrm>
                <a:off x="554183" y="4239491"/>
                <a:ext cx="69272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err="1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pl-PL" sz="2400" i="1" baseline="-25000" dirty="0" err="1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7" name="Grupa 56"/>
              <p:cNvGrpSpPr/>
              <p:nvPr/>
            </p:nvGrpSpPr>
            <p:grpSpPr>
              <a:xfrm>
                <a:off x="651164" y="4261476"/>
                <a:ext cx="4100946" cy="2367074"/>
                <a:chOff x="651164" y="4261476"/>
                <a:chExt cx="4100946" cy="2367074"/>
              </a:xfrm>
            </p:grpSpPr>
            <p:cxnSp>
              <p:nvCxnSpPr>
                <p:cNvPr id="23" name="Łącznik prosty 22"/>
                <p:cNvCxnSpPr/>
                <p:nvPr/>
              </p:nvCxnSpPr>
              <p:spPr>
                <a:xfrm rot="5400000">
                  <a:off x="90055" y="5257800"/>
                  <a:ext cx="1898072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Łącznik prosty 29"/>
                <p:cNvCxnSpPr/>
                <p:nvPr/>
              </p:nvCxnSpPr>
              <p:spPr>
                <a:xfrm>
                  <a:off x="955964" y="5347855"/>
                  <a:ext cx="3131127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Łącznik prosty 31"/>
                <p:cNvCxnSpPr/>
                <p:nvPr/>
              </p:nvCxnSpPr>
              <p:spPr>
                <a:xfrm>
                  <a:off x="1011382" y="6123709"/>
                  <a:ext cx="3449782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Łącznik prosty 33"/>
                <p:cNvCxnSpPr/>
                <p:nvPr/>
              </p:nvCxnSpPr>
              <p:spPr>
                <a:xfrm rot="5400000">
                  <a:off x="1288473" y="5486400"/>
                  <a:ext cx="149629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Łuk 37"/>
                <p:cNvSpPr/>
                <p:nvPr/>
              </p:nvSpPr>
              <p:spPr>
                <a:xfrm rot="16200000">
                  <a:off x="1356787" y="4649645"/>
                  <a:ext cx="1260763" cy="484426"/>
                </a:xfrm>
                <a:prstGeom prst="arc">
                  <a:avLst>
                    <a:gd name="adj1" fmla="val 18923595"/>
                    <a:gd name="adj2" fmla="val 2262447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1" name="pole tekstowe 40"/>
                <p:cNvSpPr txBox="1"/>
                <p:nvPr/>
              </p:nvSpPr>
              <p:spPr>
                <a:xfrm>
                  <a:off x="1787232" y="6179128"/>
                  <a:ext cx="401782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pl-PL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pole tekstowe 41"/>
                <p:cNvSpPr txBox="1"/>
                <p:nvPr/>
              </p:nvSpPr>
              <p:spPr>
                <a:xfrm>
                  <a:off x="651164" y="5181600"/>
                  <a:ext cx="401782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pl-PL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pole tekstowe 42"/>
                <p:cNvSpPr txBox="1"/>
                <p:nvPr/>
              </p:nvSpPr>
              <p:spPr>
                <a:xfrm>
                  <a:off x="3976256" y="6137563"/>
                  <a:ext cx="77585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400" i="1" dirty="0" smtClean="0">
                      <a:latin typeface="Times New Roman" pitchFamily="18" charset="0"/>
                      <a:cs typeface="Times New Roman" pitchFamily="18" charset="0"/>
                    </a:rPr>
                    <a:t>ν</a:t>
                  </a:r>
                  <a:r>
                    <a:rPr lang="pl-PL" sz="2400" i="1" dirty="0" smtClean="0">
                      <a:latin typeface="Times New Roman" pitchFamily="18" charset="0"/>
                      <a:cs typeface="Times New Roman" pitchFamily="18" charset="0"/>
                    </a:rPr>
                    <a:t>/</a:t>
                  </a:r>
                  <a:r>
                    <a:rPr lang="el-GR" sz="2400" i="1" dirty="0" smtClean="0">
                      <a:latin typeface="Times New Roman" pitchFamily="18" charset="0"/>
                      <a:cs typeface="Times New Roman" pitchFamily="18" charset="0"/>
                    </a:rPr>
                    <a:t>ν</a:t>
                  </a:r>
                  <a:r>
                    <a:rPr lang="pl-PL" sz="2400" i="1" baseline="-25000" dirty="0" smtClean="0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endParaRPr lang="pl-PL" sz="24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45" name="Łącznik prosty 44"/>
                <p:cNvCxnSpPr/>
                <p:nvPr/>
              </p:nvCxnSpPr>
              <p:spPr>
                <a:xfrm rot="16200000" flipH="1">
                  <a:off x="2175164" y="5791200"/>
                  <a:ext cx="928259" cy="138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0" name="Grupa 49"/>
                <p:cNvGrpSpPr/>
                <p:nvPr/>
              </p:nvGrpSpPr>
              <p:grpSpPr>
                <a:xfrm>
                  <a:off x="2313709" y="6228440"/>
                  <a:ext cx="789709" cy="400110"/>
                  <a:chOff x="5818909" y="4239491"/>
                  <a:chExt cx="789709" cy="400110"/>
                </a:xfrm>
              </p:grpSpPr>
              <p:sp>
                <p:nvSpPr>
                  <p:cNvPr id="47" name="pole tekstowe 46"/>
                  <p:cNvSpPr txBox="1"/>
                  <p:nvPr/>
                </p:nvSpPr>
                <p:spPr>
                  <a:xfrm>
                    <a:off x="5818909" y="4239491"/>
                    <a:ext cx="789709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000" dirty="0" smtClean="0">
                        <a:latin typeface="Times New Roman" pitchFamily="18" charset="0"/>
                        <a:cs typeface="Times New Roman" pitchFamily="18" charset="0"/>
                      </a:rPr>
                      <a:t>√ 2</a:t>
                    </a:r>
                    <a:endParaRPr lang="pl-PL" sz="2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49" name="Łącznik prosty 48"/>
                  <p:cNvCxnSpPr/>
                  <p:nvPr/>
                </p:nvCxnSpPr>
                <p:spPr>
                  <a:xfrm>
                    <a:off x="6040582" y="4322618"/>
                    <a:ext cx="290945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6" name="Grupa 55"/>
          <p:cNvGrpSpPr/>
          <p:nvPr/>
        </p:nvGrpSpPr>
        <p:grpSpPr>
          <a:xfrm>
            <a:off x="5140036" y="4322642"/>
            <a:ext cx="3768437" cy="997528"/>
            <a:chOff x="5140036" y="3588327"/>
            <a:chExt cx="3768437" cy="997528"/>
          </a:xfrm>
        </p:grpSpPr>
        <p:sp>
          <p:nvSpPr>
            <p:cNvPr id="51" name="pole tekstowe 50"/>
            <p:cNvSpPr txBox="1"/>
            <p:nvPr/>
          </p:nvSpPr>
          <p:spPr>
            <a:xfrm>
              <a:off x="5140036" y="3782291"/>
              <a:ext cx="2452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err="1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pl-PL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&gt;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1              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Strzałka w prawo 52"/>
            <p:cNvSpPr/>
            <p:nvPr/>
          </p:nvSpPr>
          <p:spPr>
            <a:xfrm>
              <a:off x="6331523" y="3740693"/>
              <a:ext cx="554182" cy="581891"/>
            </a:xfrm>
            <a:prstGeom prst="rightArrow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23018" y="3699164"/>
              <a:ext cx="1057275" cy="742950"/>
            </a:xfrm>
            <a:prstGeom prst="rect">
              <a:avLst/>
            </a:prstGeom>
            <a:noFill/>
          </p:spPr>
        </p:pic>
        <p:sp>
          <p:nvSpPr>
            <p:cNvPr id="55" name="Prostokąt 54"/>
            <p:cNvSpPr/>
            <p:nvPr/>
          </p:nvSpPr>
          <p:spPr>
            <a:xfrm>
              <a:off x="7287491" y="3588327"/>
              <a:ext cx="1620982" cy="997528"/>
            </a:xfrm>
            <a:prstGeom prst="rect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45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21673" y="0"/>
            <a:ext cx="2923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Zadanie</a:t>
            </a:r>
            <a:endParaRPr lang="pl-P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upa 43"/>
          <p:cNvGrpSpPr/>
          <p:nvPr/>
        </p:nvGrpSpPr>
        <p:grpSpPr>
          <a:xfrm>
            <a:off x="4176324" y="276225"/>
            <a:ext cx="4967669" cy="2154238"/>
            <a:chOff x="2790825" y="276225"/>
            <a:chExt cx="4933950" cy="2154238"/>
          </a:xfrm>
        </p:grpSpPr>
        <p:sp>
          <p:nvSpPr>
            <p:cNvPr id="4" name="Prostokąt 3"/>
            <p:cNvSpPr/>
            <p:nvPr/>
          </p:nvSpPr>
          <p:spPr>
            <a:xfrm>
              <a:off x="3144982" y="1385455"/>
              <a:ext cx="1468582" cy="997527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/>
            <p:cNvSpPr/>
            <p:nvPr/>
          </p:nvSpPr>
          <p:spPr>
            <a:xfrm>
              <a:off x="5245677" y="318652"/>
              <a:ext cx="1856509" cy="2050473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7" name="Łącznik prosty 6"/>
            <p:cNvCxnSpPr/>
            <p:nvPr/>
          </p:nvCxnSpPr>
          <p:spPr>
            <a:xfrm>
              <a:off x="2790825" y="2381250"/>
              <a:ext cx="493395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7"/>
            <p:cNvCxnSpPr/>
            <p:nvPr/>
          </p:nvCxnSpPr>
          <p:spPr>
            <a:xfrm>
              <a:off x="2790825" y="2428875"/>
              <a:ext cx="4933950" cy="1588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rostokąt 8"/>
            <p:cNvSpPr/>
            <p:nvPr/>
          </p:nvSpPr>
          <p:spPr>
            <a:xfrm>
              <a:off x="4610100" y="1590675"/>
              <a:ext cx="133350" cy="247650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4743450" y="1476375"/>
              <a:ext cx="342900" cy="476250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086350" y="1571625"/>
              <a:ext cx="161925" cy="266700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3" name="Łącznik prosty 12"/>
            <p:cNvCxnSpPr/>
            <p:nvPr/>
          </p:nvCxnSpPr>
          <p:spPr>
            <a:xfrm>
              <a:off x="4438650" y="1695450"/>
              <a:ext cx="1085850" cy="1588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ole tekstowe 13"/>
            <p:cNvSpPr txBox="1"/>
            <p:nvPr/>
          </p:nvSpPr>
          <p:spPr>
            <a:xfrm>
              <a:off x="3200400" y="1400175"/>
              <a:ext cx="96202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 smtClean="0">
                  <a:latin typeface="Times New Roman" pitchFamily="18" charset="0"/>
                  <a:cs typeface="Times New Roman" pitchFamily="18" charset="0"/>
                </a:rPr>
                <a:t>Silnik</a:t>
              </a:r>
              <a:endParaRPr lang="pl-PL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5572125" y="476250"/>
              <a:ext cx="132397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 smtClean="0">
                  <a:latin typeface="Times New Roman" pitchFamily="18" charset="0"/>
                  <a:cs typeface="Times New Roman" pitchFamily="18" charset="0"/>
                </a:rPr>
                <a:t>Maszyna napędzana</a:t>
              </a:r>
              <a:endParaRPr lang="pl-PL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3800475" y="276225"/>
              <a:ext cx="119062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 smtClean="0">
                  <a:latin typeface="Times New Roman" pitchFamily="18" charset="0"/>
                  <a:cs typeface="Times New Roman" pitchFamily="18" charset="0"/>
                </a:rPr>
                <a:t>Sprzęgło</a:t>
              </a:r>
              <a:endParaRPr lang="pl-PL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Łącznik prosty 17"/>
            <p:cNvCxnSpPr/>
            <p:nvPr/>
          </p:nvCxnSpPr>
          <p:spPr>
            <a:xfrm rot="16200000" flipH="1">
              <a:off x="4376738" y="1062036"/>
              <a:ext cx="933449" cy="180975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/>
            <p:cNvCxnSpPr/>
            <p:nvPr/>
          </p:nvCxnSpPr>
          <p:spPr>
            <a:xfrm rot="16200000" flipH="1">
              <a:off x="4810125" y="1314450"/>
              <a:ext cx="647700" cy="76200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y 35"/>
            <p:cNvCxnSpPr/>
            <p:nvPr/>
          </p:nvCxnSpPr>
          <p:spPr>
            <a:xfrm rot="16200000" flipH="1">
              <a:off x="4424363" y="1385887"/>
              <a:ext cx="485775" cy="19050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ole tekstowe 37"/>
            <p:cNvSpPr txBox="1"/>
            <p:nvPr/>
          </p:nvSpPr>
          <p:spPr>
            <a:xfrm>
              <a:off x="4400550" y="809625"/>
              <a:ext cx="31432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pl-PL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Łącznik prosty 41"/>
            <p:cNvCxnSpPr/>
            <p:nvPr/>
          </p:nvCxnSpPr>
          <p:spPr>
            <a:xfrm rot="10800000">
              <a:off x="4486275" y="1162050"/>
              <a:ext cx="17145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pole tekstowe 42"/>
            <p:cNvSpPr txBox="1"/>
            <p:nvPr/>
          </p:nvSpPr>
          <p:spPr>
            <a:xfrm>
              <a:off x="4886325" y="695325"/>
              <a:ext cx="2571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pl-PL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pole tekstowe 44"/>
          <p:cNvSpPr txBox="1"/>
          <p:nvPr/>
        </p:nvSpPr>
        <p:spPr>
          <a:xfrm>
            <a:off x="-1" y="526473"/>
            <a:ext cx="44334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Pewien układ przenoszenia napędu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składa się z silnika, sprzęgła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podat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nego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i maszyny napędzanej. Masowe momenty bezwładności silnika i ma-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szyny, zredukowane do osi wałków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1 i 2, wynoszą odpowiednio </a:t>
            </a: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46" name="pole tekstowe 45"/>
          <p:cNvSpPr txBox="1"/>
          <p:nvPr/>
        </p:nvSpPr>
        <p:spPr>
          <a:xfrm>
            <a:off x="-1" y="2549236"/>
            <a:ext cx="93241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= 6 kg·m</a:t>
            </a:r>
            <a:r>
              <a:rPr lang="pl-PL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= 20 kg·m</a:t>
            </a:r>
            <a:r>
              <a:rPr lang="pl-PL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. W przewidywanym niedużym zakresie zmian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mentu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obrotowego przenoszonego przez sprzęgło można przyjąć, że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charakte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rystyka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sztywnościowa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sprzęgła jest liniowa.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    1. Należy wyznaczyć współczynnik sztywności tego sprzęgła, wiedząc, że 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        moment obrotowy </a:t>
            </a: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420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N·m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wywołuje względne przemieszczenie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         kątowe </a:t>
            </a: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wałków 1 i 2 równe 0,1 rad.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     2. Należy przedstawić w formie poglądowej wykres rezonansowy dla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rozwa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żanego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układu.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      3. Czy w przypadku pojawienia się na wałku 1 okresowych zmian momentu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          obrotowego o częstotliwości  </a:t>
            </a: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70 1/s sprzęgło to spełni rolę sprzęgła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          łagodzącego ? Współczynnik tłumienia w układzie </a:t>
            </a: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= 0,15.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pl-PL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46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26720" y="213360"/>
            <a:ext cx="6416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B050"/>
                </a:solidFill>
              </a:rPr>
              <a:t>Przyczyny drgań</a:t>
            </a:r>
            <a:r>
              <a:rPr lang="pl-PL" sz="2400" dirty="0" smtClean="0"/>
              <a:t>:</a:t>
            </a:r>
          </a:p>
          <a:p>
            <a:pPr marL="365125" indent="76200">
              <a:buFont typeface="Arial" pitchFamily="34" charset="0"/>
              <a:buChar char="•"/>
            </a:pPr>
            <a:r>
              <a:rPr lang="pl-PL" sz="2400" dirty="0" smtClean="0"/>
              <a:t> stałe źródło drgań</a:t>
            </a:r>
          </a:p>
          <a:p>
            <a:pPr marL="365125" indent="76200">
              <a:buFont typeface="Arial" pitchFamily="34" charset="0"/>
              <a:buChar char="•"/>
            </a:pPr>
            <a:r>
              <a:rPr lang="pl-PL" sz="2400" dirty="0" smtClean="0"/>
              <a:t> nagłe zadziałanie obciążenia</a:t>
            </a:r>
          </a:p>
          <a:p>
            <a:pPr marL="365125" indent="76200">
              <a:buFont typeface="Arial" pitchFamily="34" charset="0"/>
              <a:buChar char="•"/>
            </a:pPr>
            <a:r>
              <a:rPr lang="pl-PL" sz="2400" dirty="0" smtClean="0"/>
              <a:t> pojawienie się impulsu obciążenia</a:t>
            </a:r>
            <a:endParaRPr lang="pl-PL" sz="2400" dirty="0"/>
          </a:p>
        </p:txBody>
      </p:sp>
      <p:sp>
        <p:nvSpPr>
          <p:cNvPr id="4" name="Łuk 3"/>
          <p:cNvSpPr/>
          <p:nvPr/>
        </p:nvSpPr>
        <p:spPr>
          <a:xfrm rot="5400000">
            <a:off x="3131820" y="-1242060"/>
            <a:ext cx="1173480" cy="2926080"/>
          </a:xfrm>
          <a:prstGeom prst="arc">
            <a:avLst/>
          </a:prstGeom>
          <a:ln w="28575">
            <a:solidFill>
              <a:srgbClr val="00B05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4" name="Grupa 23"/>
          <p:cNvGrpSpPr/>
          <p:nvPr/>
        </p:nvGrpSpPr>
        <p:grpSpPr>
          <a:xfrm>
            <a:off x="472440" y="2606040"/>
            <a:ext cx="3261360" cy="2473345"/>
            <a:chOff x="472440" y="1813560"/>
            <a:chExt cx="3261360" cy="2473345"/>
          </a:xfrm>
        </p:grpSpPr>
        <p:cxnSp>
          <p:nvCxnSpPr>
            <p:cNvPr id="6" name="Łącznik prosty ze strzałką 5"/>
            <p:cNvCxnSpPr/>
            <p:nvPr/>
          </p:nvCxnSpPr>
          <p:spPr>
            <a:xfrm>
              <a:off x="746760" y="3901440"/>
              <a:ext cx="286512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ze strzałką 7"/>
            <p:cNvCxnSpPr/>
            <p:nvPr/>
          </p:nvCxnSpPr>
          <p:spPr>
            <a:xfrm rot="5400000" flipH="1" flipV="1">
              <a:off x="22860" y="2979420"/>
              <a:ext cx="20878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>
            <a:xfrm>
              <a:off x="1066800" y="2697480"/>
              <a:ext cx="208788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>
              <a:off x="731520" y="3124200"/>
              <a:ext cx="3352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>
            <a:xfrm>
              <a:off x="1066800" y="3124200"/>
              <a:ext cx="777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/>
            <p:cNvCxnSpPr/>
            <p:nvPr/>
          </p:nvCxnSpPr>
          <p:spPr>
            <a:xfrm rot="5400000">
              <a:off x="1584960" y="2910840"/>
              <a:ext cx="42672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pole tekstowe 16"/>
            <p:cNvSpPr txBox="1"/>
            <p:nvPr/>
          </p:nvSpPr>
          <p:spPr>
            <a:xfrm>
              <a:off x="1844040" y="2727960"/>
              <a:ext cx="777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Times New Roman"/>
                  <a:cs typeface="Times New Roman"/>
                </a:rPr>
                <a:t>Δ</a:t>
              </a:r>
              <a:r>
                <a:rPr lang="pl-PL" sz="2400" i="1" dirty="0" smtClean="0">
                  <a:latin typeface="Times New Roman"/>
                  <a:cs typeface="Times New Roman"/>
                </a:rPr>
                <a:t>M</a:t>
              </a:r>
              <a:endParaRPr lang="pl-PL" sz="2400" dirty="0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2440" y="265176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/>
                <a:t>M</a:t>
              </a:r>
              <a:r>
                <a:rPr lang="pl-PL" sz="2400" i="1" baseline="-25000" dirty="0" smtClean="0"/>
                <a:t>m</a:t>
              </a:r>
              <a:endParaRPr lang="pl-PL" sz="2400" i="1" dirty="0"/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594360" y="1813560"/>
              <a:ext cx="594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/>
                  <a:cs typeface="Times New Roman"/>
                </a:rPr>
                <a:t>M</a:t>
              </a:r>
              <a:endParaRPr lang="pl-PL" sz="2400" dirty="0"/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3261360" y="3825240"/>
              <a:ext cx="472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/>
                <a:t>t</a:t>
              </a:r>
              <a:endParaRPr lang="pl-PL" sz="2400" i="1" dirty="0"/>
            </a:p>
          </p:txBody>
        </p:sp>
      </p:grpSp>
      <p:grpSp>
        <p:nvGrpSpPr>
          <p:cNvPr id="50" name="Grupa 49"/>
          <p:cNvGrpSpPr/>
          <p:nvPr/>
        </p:nvGrpSpPr>
        <p:grpSpPr>
          <a:xfrm>
            <a:off x="4526280" y="2606040"/>
            <a:ext cx="3261360" cy="2503825"/>
            <a:chOff x="4526280" y="1783080"/>
            <a:chExt cx="3261360" cy="2503825"/>
          </a:xfrm>
        </p:grpSpPr>
        <p:grpSp>
          <p:nvGrpSpPr>
            <p:cNvPr id="25" name="Grupa 24"/>
            <p:cNvGrpSpPr/>
            <p:nvPr/>
          </p:nvGrpSpPr>
          <p:grpSpPr>
            <a:xfrm>
              <a:off x="4526280" y="1783080"/>
              <a:ext cx="3261360" cy="2473345"/>
              <a:chOff x="472440" y="1813560"/>
              <a:chExt cx="3261360" cy="2473345"/>
            </a:xfrm>
          </p:grpSpPr>
          <p:cxnSp>
            <p:nvCxnSpPr>
              <p:cNvPr id="26" name="Łącznik prosty ze strzałką 25"/>
              <p:cNvCxnSpPr/>
              <p:nvPr/>
            </p:nvCxnSpPr>
            <p:spPr>
              <a:xfrm>
                <a:off x="746760" y="3901440"/>
                <a:ext cx="286512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y ze strzałką 26"/>
              <p:cNvCxnSpPr/>
              <p:nvPr/>
            </p:nvCxnSpPr>
            <p:spPr>
              <a:xfrm rot="5400000" flipH="1" flipV="1">
                <a:off x="-105886" y="3108960"/>
                <a:ext cx="2346166" cy="7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>
              <a:xfrm>
                <a:off x="731520" y="3124200"/>
                <a:ext cx="3352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/>
              <p:cNvCxnSpPr/>
              <p:nvPr/>
            </p:nvCxnSpPr>
            <p:spPr>
              <a:xfrm>
                <a:off x="1066800" y="3124200"/>
                <a:ext cx="777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pole tekstowe 32"/>
              <p:cNvSpPr txBox="1"/>
              <p:nvPr/>
            </p:nvSpPr>
            <p:spPr>
              <a:xfrm>
                <a:off x="472440" y="265176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/>
                  <a:t>M</a:t>
                </a:r>
                <a:r>
                  <a:rPr lang="pl-PL" sz="2400" i="1" baseline="-25000" dirty="0" smtClean="0"/>
                  <a:t>m</a:t>
                </a:r>
                <a:endParaRPr lang="pl-PL" sz="2400" i="1" dirty="0"/>
              </a:p>
            </p:txBody>
          </p:sp>
          <p:sp>
            <p:nvSpPr>
              <p:cNvPr id="34" name="pole tekstowe 33"/>
              <p:cNvSpPr txBox="1"/>
              <p:nvPr/>
            </p:nvSpPr>
            <p:spPr>
              <a:xfrm>
                <a:off x="594360" y="1813560"/>
                <a:ext cx="5943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/>
                    <a:cs typeface="Times New Roman"/>
                  </a:rPr>
                  <a:t>M</a:t>
                </a:r>
                <a:endParaRPr lang="pl-PL" sz="2400" dirty="0"/>
              </a:p>
            </p:txBody>
          </p:sp>
          <p:sp>
            <p:nvSpPr>
              <p:cNvPr id="35" name="pole tekstowe 34"/>
              <p:cNvSpPr txBox="1"/>
              <p:nvPr/>
            </p:nvSpPr>
            <p:spPr>
              <a:xfrm>
                <a:off x="3261360" y="3825240"/>
                <a:ext cx="472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/>
                  <a:t>t</a:t>
                </a:r>
                <a:endParaRPr lang="pl-PL" sz="2400" i="1" dirty="0"/>
              </a:p>
            </p:txBody>
          </p:sp>
        </p:grpSp>
        <p:sp>
          <p:nvSpPr>
            <p:cNvPr id="37" name="Dowolny kształt 36"/>
            <p:cNvSpPr/>
            <p:nvPr/>
          </p:nvSpPr>
          <p:spPr>
            <a:xfrm>
              <a:off x="5120640" y="2618740"/>
              <a:ext cx="228600" cy="459740"/>
            </a:xfrm>
            <a:custGeom>
              <a:avLst/>
              <a:gdLst>
                <a:gd name="connsiteX0" fmla="*/ 0 w 274320"/>
                <a:gd name="connsiteY0" fmla="*/ 624840 h 624840"/>
                <a:gd name="connsiteX1" fmla="*/ 106680 w 274320"/>
                <a:gd name="connsiteY1" fmla="*/ 76200 h 624840"/>
                <a:gd name="connsiteX2" fmla="*/ 228600 w 274320"/>
                <a:gd name="connsiteY2" fmla="*/ 167640 h 624840"/>
                <a:gd name="connsiteX3" fmla="*/ 274320 w 274320"/>
                <a:gd name="connsiteY3" fmla="*/ 624840 h 624840"/>
                <a:gd name="connsiteX4" fmla="*/ 274320 w 274320"/>
                <a:gd name="connsiteY4" fmla="*/ 624840 h 624840"/>
                <a:gd name="connsiteX0" fmla="*/ 0 w 274320"/>
                <a:gd name="connsiteY0" fmla="*/ 594360 h 594360"/>
                <a:gd name="connsiteX1" fmla="*/ 106680 w 274320"/>
                <a:gd name="connsiteY1" fmla="*/ 45720 h 594360"/>
                <a:gd name="connsiteX2" fmla="*/ 213360 w 274320"/>
                <a:gd name="connsiteY2" fmla="*/ 320040 h 594360"/>
                <a:gd name="connsiteX3" fmla="*/ 274320 w 274320"/>
                <a:gd name="connsiteY3" fmla="*/ 594360 h 594360"/>
                <a:gd name="connsiteX4" fmla="*/ 274320 w 274320"/>
                <a:gd name="connsiteY4" fmla="*/ 594360 h 594360"/>
                <a:gd name="connsiteX0" fmla="*/ 0 w 274320"/>
                <a:gd name="connsiteY0" fmla="*/ 548640 h 548640"/>
                <a:gd name="connsiteX1" fmla="*/ 30480 w 274320"/>
                <a:gd name="connsiteY1" fmla="*/ 274320 h 548640"/>
                <a:gd name="connsiteX2" fmla="*/ 106680 w 274320"/>
                <a:gd name="connsiteY2" fmla="*/ 0 h 548640"/>
                <a:gd name="connsiteX3" fmla="*/ 213360 w 274320"/>
                <a:gd name="connsiteY3" fmla="*/ 274320 h 548640"/>
                <a:gd name="connsiteX4" fmla="*/ 274320 w 274320"/>
                <a:gd name="connsiteY4" fmla="*/ 548640 h 548640"/>
                <a:gd name="connsiteX5" fmla="*/ 274320 w 274320"/>
                <a:gd name="connsiteY5" fmla="*/ 548640 h 548640"/>
                <a:gd name="connsiteX0" fmla="*/ 0 w 287020"/>
                <a:gd name="connsiteY0" fmla="*/ 548640 h 548640"/>
                <a:gd name="connsiteX1" fmla="*/ 30480 w 287020"/>
                <a:gd name="connsiteY1" fmla="*/ 274320 h 548640"/>
                <a:gd name="connsiteX2" fmla="*/ 106680 w 287020"/>
                <a:gd name="connsiteY2" fmla="*/ 0 h 548640"/>
                <a:gd name="connsiteX3" fmla="*/ 259080 w 287020"/>
                <a:gd name="connsiteY3" fmla="*/ 274320 h 548640"/>
                <a:gd name="connsiteX4" fmla="*/ 274320 w 287020"/>
                <a:gd name="connsiteY4" fmla="*/ 548640 h 548640"/>
                <a:gd name="connsiteX5" fmla="*/ 274320 w 287020"/>
                <a:gd name="connsiteY5" fmla="*/ 548640 h 548640"/>
                <a:gd name="connsiteX0" fmla="*/ 0 w 279400"/>
                <a:gd name="connsiteY0" fmla="*/ 518160 h 518160"/>
                <a:gd name="connsiteX1" fmla="*/ 30480 w 279400"/>
                <a:gd name="connsiteY1" fmla="*/ 243840 h 518160"/>
                <a:gd name="connsiteX2" fmla="*/ 152400 w 279400"/>
                <a:gd name="connsiteY2" fmla="*/ 0 h 518160"/>
                <a:gd name="connsiteX3" fmla="*/ 259080 w 279400"/>
                <a:gd name="connsiteY3" fmla="*/ 243840 h 518160"/>
                <a:gd name="connsiteX4" fmla="*/ 274320 w 279400"/>
                <a:gd name="connsiteY4" fmla="*/ 518160 h 518160"/>
                <a:gd name="connsiteX5" fmla="*/ 274320 w 279400"/>
                <a:gd name="connsiteY5" fmla="*/ 518160 h 518160"/>
                <a:gd name="connsiteX0" fmla="*/ 0 w 281940"/>
                <a:gd name="connsiteY0" fmla="*/ 518160 h 518160"/>
                <a:gd name="connsiteX1" fmla="*/ 30480 w 281940"/>
                <a:gd name="connsiteY1" fmla="*/ 243840 h 518160"/>
                <a:gd name="connsiteX2" fmla="*/ 137160 w 281940"/>
                <a:gd name="connsiteY2" fmla="*/ 0 h 518160"/>
                <a:gd name="connsiteX3" fmla="*/ 259080 w 281940"/>
                <a:gd name="connsiteY3" fmla="*/ 243840 h 518160"/>
                <a:gd name="connsiteX4" fmla="*/ 274320 w 281940"/>
                <a:gd name="connsiteY4" fmla="*/ 518160 h 518160"/>
                <a:gd name="connsiteX5" fmla="*/ 274320 w 281940"/>
                <a:gd name="connsiteY5" fmla="*/ 518160 h 518160"/>
                <a:gd name="connsiteX0" fmla="*/ 0 w 284480"/>
                <a:gd name="connsiteY0" fmla="*/ 426720 h 426720"/>
                <a:gd name="connsiteX1" fmla="*/ 30480 w 284480"/>
                <a:gd name="connsiteY1" fmla="*/ 152400 h 426720"/>
                <a:gd name="connsiteX2" fmla="*/ 121920 w 284480"/>
                <a:gd name="connsiteY2" fmla="*/ 0 h 426720"/>
                <a:gd name="connsiteX3" fmla="*/ 259080 w 284480"/>
                <a:gd name="connsiteY3" fmla="*/ 152400 h 426720"/>
                <a:gd name="connsiteX4" fmla="*/ 274320 w 284480"/>
                <a:gd name="connsiteY4" fmla="*/ 426720 h 426720"/>
                <a:gd name="connsiteX5" fmla="*/ 274320 w 284480"/>
                <a:gd name="connsiteY5" fmla="*/ 426720 h 426720"/>
                <a:gd name="connsiteX0" fmla="*/ 0 w 281940"/>
                <a:gd name="connsiteY0" fmla="*/ 457200 h 457200"/>
                <a:gd name="connsiteX1" fmla="*/ 30480 w 281940"/>
                <a:gd name="connsiteY1" fmla="*/ 182880 h 457200"/>
                <a:gd name="connsiteX2" fmla="*/ 137160 w 281940"/>
                <a:gd name="connsiteY2" fmla="*/ 0 h 457200"/>
                <a:gd name="connsiteX3" fmla="*/ 259080 w 281940"/>
                <a:gd name="connsiteY3" fmla="*/ 182880 h 457200"/>
                <a:gd name="connsiteX4" fmla="*/ 274320 w 281940"/>
                <a:gd name="connsiteY4" fmla="*/ 457200 h 457200"/>
                <a:gd name="connsiteX5" fmla="*/ 274320 w 281940"/>
                <a:gd name="connsiteY5" fmla="*/ 457200 h 457200"/>
                <a:gd name="connsiteX0" fmla="*/ 0 w 274320"/>
                <a:gd name="connsiteY0" fmla="*/ 467360 h 467360"/>
                <a:gd name="connsiteX1" fmla="*/ 30480 w 274320"/>
                <a:gd name="connsiteY1" fmla="*/ 193040 h 467360"/>
                <a:gd name="connsiteX2" fmla="*/ 137160 w 274320"/>
                <a:gd name="connsiteY2" fmla="*/ 10160 h 467360"/>
                <a:gd name="connsiteX3" fmla="*/ 243840 w 274320"/>
                <a:gd name="connsiteY3" fmla="*/ 254000 h 467360"/>
                <a:gd name="connsiteX4" fmla="*/ 274320 w 274320"/>
                <a:gd name="connsiteY4" fmla="*/ 467360 h 467360"/>
                <a:gd name="connsiteX5" fmla="*/ 274320 w 274320"/>
                <a:gd name="connsiteY5" fmla="*/ 467360 h 467360"/>
                <a:gd name="connsiteX0" fmla="*/ 0 w 274320"/>
                <a:gd name="connsiteY0" fmla="*/ 459740 h 459740"/>
                <a:gd name="connsiteX1" fmla="*/ 30480 w 274320"/>
                <a:gd name="connsiteY1" fmla="*/ 261620 h 459740"/>
                <a:gd name="connsiteX2" fmla="*/ 137160 w 274320"/>
                <a:gd name="connsiteY2" fmla="*/ 2540 h 459740"/>
                <a:gd name="connsiteX3" fmla="*/ 243840 w 274320"/>
                <a:gd name="connsiteY3" fmla="*/ 246380 h 459740"/>
                <a:gd name="connsiteX4" fmla="*/ 274320 w 274320"/>
                <a:gd name="connsiteY4" fmla="*/ 459740 h 459740"/>
                <a:gd name="connsiteX5" fmla="*/ 274320 w 274320"/>
                <a:gd name="connsiteY5" fmla="*/ 459740 h 45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0" h="459740">
                  <a:moveTo>
                    <a:pt x="0" y="459740"/>
                  </a:moveTo>
                  <a:cubicBezTo>
                    <a:pt x="5080" y="414020"/>
                    <a:pt x="7620" y="337820"/>
                    <a:pt x="30480" y="261620"/>
                  </a:cubicBezTo>
                  <a:cubicBezTo>
                    <a:pt x="53340" y="185420"/>
                    <a:pt x="101600" y="5080"/>
                    <a:pt x="137160" y="2540"/>
                  </a:cubicBezTo>
                  <a:cubicBezTo>
                    <a:pt x="172720" y="0"/>
                    <a:pt x="220980" y="170180"/>
                    <a:pt x="243840" y="246380"/>
                  </a:cubicBezTo>
                  <a:cubicBezTo>
                    <a:pt x="266700" y="322580"/>
                    <a:pt x="264160" y="414020"/>
                    <a:pt x="274320" y="459740"/>
                  </a:cubicBezTo>
                  <a:lnTo>
                    <a:pt x="274320" y="459740"/>
                  </a:lnTo>
                </a:path>
              </a:pathLst>
            </a:cu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9" name="Łącznik prosty 38"/>
            <p:cNvCxnSpPr/>
            <p:nvPr/>
          </p:nvCxnSpPr>
          <p:spPr>
            <a:xfrm>
              <a:off x="5349240" y="3093720"/>
              <a:ext cx="1066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Łącznik prosty 40"/>
            <p:cNvCxnSpPr/>
            <p:nvPr/>
          </p:nvCxnSpPr>
          <p:spPr>
            <a:xfrm rot="5400000">
              <a:off x="4777740" y="3680460"/>
              <a:ext cx="1143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Łącznik prosty ze strzałką 43"/>
            <p:cNvCxnSpPr/>
            <p:nvPr/>
          </p:nvCxnSpPr>
          <p:spPr>
            <a:xfrm>
              <a:off x="4800600" y="4221480"/>
              <a:ext cx="32004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ze strzałką 45"/>
            <p:cNvCxnSpPr/>
            <p:nvPr/>
          </p:nvCxnSpPr>
          <p:spPr>
            <a:xfrm rot="10800000">
              <a:off x="5349240" y="4221480"/>
              <a:ext cx="59436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/>
            <p:cNvCxnSpPr/>
            <p:nvPr/>
          </p:nvCxnSpPr>
          <p:spPr>
            <a:xfrm>
              <a:off x="5059680" y="4221480"/>
              <a:ext cx="3505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pole tekstowe 48"/>
            <p:cNvSpPr txBox="1"/>
            <p:nvPr/>
          </p:nvSpPr>
          <p:spPr>
            <a:xfrm>
              <a:off x="5440680" y="3825240"/>
              <a:ext cx="518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Times New Roman"/>
                  <a:cs typeface="Times New Roman"/>
                </a:rPr>
                <a:t>Δ</a:t>
              </a:r>
              <a:r>
                <a:rPr lang="pl-PL" sz="2400" i="1" dirty="0" smtClean="0">
                  <a:latin typeface="Times New Roman"/>
                  <a:cs typeface="Times New Roman"/>
                </a:rPr>
                <a:t>t</a:t>
              </a:r>
              <a:endParaRPr lang="pl-PL" sz="2400" dirty="0"/>
            </a:p>
          </p:txBody>
        </p:sp>
      </p:grpSp>
      <p:sp>
        <p:nvSpPr>
          <p:cNvPr id="51" name="Łuk 50"/>
          <p:cNvSpPr/>
          <p:nvPr/>
        </p:nvSpPr>
        <p:spPr>
          <a:xfrm rot="16200000" flipV="1">
            <a:off x="4678680" y="1539240"/>
            <a:ext cx="1478280" cy="1569720"/>
          </a:xfrm>
          <a:prstGeom prst="arc">
            <a:avLst>
              <a:gd name="adj1" fmla="val 14546933"/>
              <a:gd name="adj2" fmla="val 0"/>
            </a:avLst>
          </a:prstGeom>
          <a:ln w="28575">
            <a:solidFill>
              <a:srgbClr val="00B05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Łuk 51"/>
          <p:cNvSpPr/>
          <p:nvPr/>
        </p:nvSpPr>
        <p:spPr>
          <a:xfrm rot="5400000" flipH="1" flipV="1">
            <a:off x="99060" y="1546860"/>
            <a:ext cx="1402080" cy="685800"/>
          </a:xfrm>
          <a:prstGeom prst="arc">
            <a:avLst>
              <a:gd name="adj1" fmla="val 11900672"/>
              <a:gd name="adj2" fmla="val 0"/>
            </a:avLst>
          </a:prstGeom>
          <a:ln w="28575">
            <a:solidFill>
              <a:srgbClr val="00B05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Strzałka w dół 52"/>
          <p:cNvSpPr/>
          <p:nvPr/>
        </p:nvSpPr>
        <p:spPr>
          <a:xfrm>
            <a:off x="1292772" y="5297212"/>
            <a:ext cx="867103" cy="1560787"/>
          </a:xfrm>
          <a:prstGeom prst="downArrow">
            <a:avLst/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47</a:t>
            </a:fld>
            <a:endParaRPr lang="pl-PL"/>
          </a:p>
        </p:txBody>
      </p:sp>
      <p:grpSp>
        <p:nvGrpSpPr>
          <p:cNvPr id="37" name="Grupa 36"/>
          <p:cNvGrpSpPr/>
          <p:nvPr/>
        </p:nvGrpSpPr>
        <p:grpSpPr>
          <a:xfrm>
            <a:off x="1150913" y="641137"/>
            <a:ext cx="6511159" cy="4355256"/>
            <a:chOff x="120673" y="420412"/>
            <a:chExt cx="8936464" cy="5977520"/>
          </a:xfrm>
        </p:grpSpPr>
        <p:grpSp>
          <p:nvGrpSpPr>
            <p:cNvPr id="12" name="Grupa 11"/>
            <p:cNvGrpSpPr/>
            <p:nvPr/>
          </p:nvGrpSpPr>
          <p:grpSpPr>
            <a:xfrm>
              <a:off x="1229710" y="1932300"/>
              <a:ext cx="6258911" cy="1875246"/>
              <a:chOff x="1191027" y="1932300"/>
              <a:chExt cx="7055826" cy="1875246"/>
            </a:xfrm>
          </p:grpSpPr>
          <p:cxnSp>
            <p:nvCxnSpPr>
              <p:cNvPr id="4" name="Łącznik prosty 3"/>
              <p:cNvCxnSpPr/>
              <p:nvPr/>
            </p:nvCxnSpPr>
            <p:spPr>
              <a:xfrm>
                <a:off x="1191027" y="2727434"/>
                <a:ext cx="7055826" cy="5027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Dowolny kształt 4"/>
              <p:cNvSpPr/>
              <p:nvPr/>
            </p:nvSpPr>
            <p:spPr>
              <a:xfrm>
                <a:off x="2099561" y="1932300"/>
                <a:ext cx="3175868" cy="1875246"/>
              </a:xfrm>
              <a:custGeom>
                <a:avLst/>
                <a:gdLst>
                  <a:gd name="connsiteX0" fmla="*/ 0 w 1524000"/>
                  <a:gd name="connsiteY0" fmla="*/ 668020 h 683260"/>
                  <a:gd name="connsiteX1" fmla="*/ 259080 w 1524000"/>
                  <a:gd name="connsiteY1" fmla="*/ 668020 h 683260"/>
                  <a:gd name="connsiteX2" fmla="*/ 381000 w 1524000"/>
                  <a:gd name="connsiteY2" fmla="*/ 576580 h 683260"/>
                  <a:gd name="connsiteX3" fmla="*/ 487680 w 1524000"/>
                  <a:gd name="connsiteY3" fmla="*/ 332740 h 683260"/>
                  <a:gd name="connsiteX4" fmla="*/ 609600 w 1524000"/>
                  <a:gd name="connsiteY4" fmla="*/ 58420 h 683260"/>
                  <a:gd name="connsiteX5" fmla="*/ 762000 w 1524000"/>
                  <a:gd name="connsiteY5" fmla="*/ 73660 h 683260"/>
                  <a:gd name="connsiteX6" fmla="*/ 853440 w 1524000"/>
                  <a:gd name="connsiteY6" fmla="*/ 500380 h 683260"/>
                  <a:gd name="connsiteX7" fmla="*/ 929640 w 1524000"/>
                  <a:gd name="connsiteY7" fmla="*/ 576580 h 683260"/>
                  <a:gd name="connsiteX8" fmla="*/ 1005840 w 1524000"/>
                  <a:gd name="connsiteY8" fmla="*/ 454660 h 683260"/>
                  <a:gd name="connsiteX9" fmla="*/ 1112520 w 1524000"/>
                  <a:gd name="connsiteY9" fmla="*/ 195580 h 683260"/>
                  <a:gd name="connsiteX10" fmla="*/ 1249680 w 1524000"/>
                  <a:gd name="connsiteY10" fmla="*/ 226060 h 683260"/>
                  <a:gd name="connsiteX11" fmla="*/ 1325880 w 1524000"/>
                  <a:gd name="connsiteY11" fmla="*/ 530860 h 683260"/>
                  <a:gd name="connsiteX12" fmla="*/ 1493520 w 1524000"/>
                  <a:gd name="connsiteY12" fmla="*/ 271780 h 683260"/>
                  <a:gd name="connsiteX13" fmla="*/ 1508760 w 1524000"/>
                  <a:gd name="connsiteY13" fmla="*/ 241300 h 683260"/>
                  <a:gd name="connsiteX0" fmla="*/ 0 w 1524000"/>
                  <a:gd name="connsiteY0" fmla="*/ 686259 h 693879"/>
                  <a:gd name="connsiteX1" fmla="*/ 259080 w 1524000"/>
                  <a:gd name="connsiteY1" fmla="*/ 668020 h 693879"/>
                  <a:gd name="connsiteX2" fmla="*/ 381000 w 1524000"/>
                  <a:gd name="connsiteY2" fmla="*/ 576580 h 693879"/>
                  <a:gd name="connsiteX3" fmla="*/ 487680 w 1524000"/>
                  <a:gd name="connsiteY3" fmla="*/ 332740 h 693879"/>
                  <a:gd name="connsiteX4" fmla="*/ 609600 w 1524000"/>
                  <a:gd name="connsiteY4" fmla="*/ 58420 h 693879"/>
                  <a:gd name="connsiteX5" fmla="*/ 762000 w 1524000"/>
                  <a:gd name="connsiteY5" fmla="*/ 73660 h 693879"/>
                  <a:gd name="connsiteX6" fmla="*/ 853440 w 1524000"/>
                  <a:gd name="connsiteY6" fmla="*/ 500380 h 693879"/>
                  <a:gd name="connsiteX7" fmla="*/ 929640 w 1524000"/>
                  <a:gd name="connsiteY7" fmla="*/ 576580 h 693879"/>
                  <a:gd name="connsiteX8" fmla="*/ 1005840 w 1524000"/>
                  <a:gd name="connsiteY8" fmla="*/ 454660 h 693879"/>
                  <a:gd name="connsiteX9" fmla="*/ 1112520 w 1524000"/>
                  <a:gd name="connsiteY9" fmla="*/ 195580 h 693879"/>
                  <a:gd name="connsiteX10" fmla="*/ 1249680 w 1524000"/>
                  <a:gd name="connsiteY10" fmla="*/ 226060 h 693879"/>
                  <a:gd name="connsiteX11" fmla="*/ 1325880 w 1524000"/>
                  <a:gd name="connsiteY11" fmla="*/ 530860 h 693879"/>
                  <a:gd name="connsiteX12" fmla="*/ 1493520 w 1524000"/>
                  <a:gd name="connsiteY12" fmla="*/ 271780 h 693879"/>
                  <a:gd name="connsiteX13" fmla="*/ 1508760 w 1524000"/>
                  <a:gd name="connsiteY13" fmla="*/ 241300 h 693879"/>
                  <a:gd name="connsiteX0" fmla="*/ 0 w 1524000"/>
                  <a:gd name="connsiteY0" fmla="*/ 686259 h 693879"/>
                  <a:gd name="connsiteX1" fmla="*/ 210443 w 1524000"/>
                  <a:gd name="connsiteY1" fmla="*/ 674100 h 693879"/>
                  <a:gd name="connsiteX2" fmla="*/ 381000 w 1524000"/>
                  <a:gd name="connsiteY2" fmla="*/ 576580 h 693879"/>
                  <a:gd name="connsiteX3" fmla="*/ 487680 w 1524000"/>
                  <a:gd name="connsiteY3" fmla="*/ 332740 h 693879"/>
                  <a:gd name="connsiteX4" fmla="*/ 609600 w 1524000"/>
                  <a:gd name="connsiteY4" fmla="*/ 58420 h 693879"/>
                  <a:gd name="connsiteX5" fmla="*/ 762000 w 1524000"/>
                  <a:gd name="connsiteY5" fmla="*/ 73660 h 693879"/>
                  <a:gd name="connsiteX6" fmla="*/ 853440 w 1524000"/>
                  <a:gd name="connsiteY6" fmla="*/ 500380 h 693879"/>
                  <a:gd name="connsiteX7" fmla="*/ 929640 w 1524000"/>
                  <a:gd name="connsiteY7" fmla="*/ 576580 h 693879"/>
                  <a:gd name="connsiteX8" fmla="*/ 1005840 w 1524000"/>
                  <a:gd name="connsiteY8" fmla="*/ 454660 h 693879"/>
                  <a:gd name="connsiteX9" fmla="*/ 1112520 w 1524000"/>
                  <a:gd name="connsiteY9" fmla="*/ 195580 h 693879"/>
                  <a:gd name="connsiteX10" fmla="*/ 1249680 w 1524000"/>
                  <a:gd name="connsiteY10" fmla="*/ 226060 h 693879"/>
                  <a:gd name="connsiteX11" fmla="*/ 1325880 w 1524000"/>
                  <a:gd name="connsiteY11" fmla="*/ 530860 h 693879"/>
                  <a:gd name="connsiteX12" fmla="*/ 1493520 w 1524000"/>
                  <a:gd name="connsiteY12" fmla="*/ 271780 h 693879"/>
                  <a:gd name="connsiteX13" fmla="*/ 1508760 w 1524000"/>
                  <a:gd name="connsiteY13" fmla="*/ 241300 h 693879"/>
                  <a:gd name="connsiteX0" fmla="*/ 0 w 1524000"/>
                  <a:gd name="connsiteY0" fmla="*/ 686259 h 693879"/>
                  <a:gd name="connsiteX1" fmla="*/ 210443 w 1524000"/>
                  <a:gd name="connsiteY1" fmla="*/ 674100 h 693879"/>
                  <a:gd name="connsiteX2" fmla="*/ 314125 w 1524000"/>
                  <a:gd name="connsiteY2" fmla="*/ 576580 h 693879"/>
                  <a:gd name="connsiteX3" fmla="*/ 487680 w 1524000"/>
                  <a:gd name="connsiteY3" fmla="*/ 332740 h 693879"/>
                  <a:gd name="connsiteX4" fmla="*/ 609600 w 1524000"/>
                  <a:gd name="connsiteY4" fmla="*/ 58420 h 693879"/>
                  <a:gd name="connsiteX5" fmla="*/ 762000 w 1524000"/>
                  <a:gd name="connsiteY5" fmla="*/ 73660 h 693879"/>
                  <a:gd name="connsiteX6" fmla="*/ 853440 w 1524000"/>
                  <a:gd name="connsiteY6" fmla="*/ 500380 h 693879"/>
                  <a:gd name="connsiteX7" fmla="*/ 929640 w 1524000"/>
                  <a:gd name="connsiteY7" fmla="*/ 576580 h 693879"/>
                  <a:gd name="connsiteX8" fmla="*/ 1005840 w 1524000"/>
                  <a:gd name="connsiteY8" fmla="*/ 454660 h 693879"/>
                  <a:gd name="connsiteX9" fmla="*/ 1112520 w 1524000"/>
                  <a:gd name="connsiteY9" fmla="*/ 195580 h 693879"/>
                  <a:gd name="connsiteX10" fmla="*/ 1249680 w 1524000"/>
                  <a:gd name="connsiteY10" fmla="*/ 226060 h 693879"/>
                  <a:gd name="connsiteX11" fmla="*/ 1325880 w 1524000"/>
                  <a:gd name="connsiteY11" fmla="*/ 530860 h 693879"/>
                  <a:gd name="connsiteX12" fmla="*/ 1493520 w 1524000"/>
                  <a:gd name="connsiteY12" fmla="*/ 271780 h 693879"/>
                  <a:gd name="connsiteX13" fmla="*/ 1508760 w 1524000"/>
                  <a:gd name="connsiteY13" fmla="*/ 241300 h 693879"/>
                  <a:gd name="connsiteX0" fmla="*/ 0 w 1524000"/>
                  <a:gd name="connsiteY0" fmla="*/ 686259 h 693879"/>
                  <a:gd name="connsiteX1" fmla="*/ 210443 w 1524000"/>
                  <a:gd name="connsiteY1" fmla="*/ 674100 h 693879"/>
                  <a:gd name="connsiteX2" fmla="*/ 314125 w 1524000"/>
                  <a:gd name="connsiteY2" fmla="*/ 576580 h 693879"/>
                  <a:gd name="connsiteX3" fmla="*/ 378248 w 1524000"/>
                  <a:gd name="connsiteY3" fmla="*/ 332740 h 693879"/>
                  <a:gd name="connsiteX4" fmla="*/ 609600 w 1524000"/>
                  <a:gd name="connsiteY4" fmla="*/ 58420 h 693879"/>
                  <a:gd name="connsiteX5" fmla="*/ 762000 w 1524000"/>
                  <a:gd name="connsiteY5" fmla="*/ 73660 h 693879"/>
                  <a:gd name="connsiteX6" fmla="*/ 853440 w 1524000"/>
                  <a:gd name="connsiteY6" fmla="*/ 500380 h 693879"/>
                  <a:gd name="connsiteX7" fmla="*/ 929640 w 1524000"/>
                  <a:gd name="connsiteY7" fmla="*/ 576580 h 693879"/>
                  <a:gd name="connsiteX8" fmla="*/ 1005840 w 1524000"/>
                  <a:gd name="connsiteY8" fmla="*/ 454660 h 693879"/>
                  <a:gd name="connsiteX9" fmla="*/ 1112520 w 1524000"/>
                  <a:gd name="connsiteY9" fmla="*/ 195580 h 693879"/>
                  <a:gd name="connsiteX10" fmla="*/ 1249680 w 1524000"/>
                  <a:gd name="connsiteY10" fmla="*/ 226060 h 693879"/>
                  <a:gd name="connsiteX11" fmla="*/ 1325880 w 1524000"/>
                  <a:gd name="connsiteY11" fmla="*/ 530860 h 693879"/>
                  <a:gd name="connsiteX12" fmla="*/ 1493520 w 1524000"/>
                  <a:gd name="connsiteY12" fmla="*/ 271780 h 693879"/>
                  <a:gd name="connsiteX13" fmla="*/ 1508760 w 1524000"/>
                  <a:gd name="connsiteY13" fmla="*/ 241300 h 693879"/>
                  <a:gd name="connsiteX0" fmla="*/ 0 w 1524000"/>
                  <a:gd name="connsiteY0" fmla="*/ 686259 h 693879"/>
                  <a:gd name="connsiteX1" fmla="*/ 210443 w 1524000"/>
                  <a:gd name="connsiteY1" fmla="*/ 674100 h 693879"/>
                  <a:gd name="connsiteX2" fmla="*/ 314125 w 1524000"/>
                  <a:gd name="connsiteY2" fmla="*/ 576580 h 693879"/>
                  <a:gd name="connsiteX3" fmla="*/ 378248 w 1524000"/>
                  <a:gd name="connsiteY3" fmla="*/ 332740 h 693879"/>
                  <a:gd name="connsiteX4" fmla="*/ 494088 w 1524000"/>
                  <a:gd name="connsiteY4" fmla="*/ 58420 h 693879"/>
                  <a:gd name="connsiteX5" fmla="*/ 762000 w 1524000"/>
                  <a:gd name="connsiteY5" fmla="*/ 73660 h 693879"/>
                  <a:gd name="connsiteX6" fmla="*/ 853440 w 1524000"/>
                  <a:gd name="connsiteY6" fmla="*/ 500380 h 693879"/>
                  <a:gd name="connsiteX7" fmla="*/ 929640 w 1524000"/>
                  <a:gd name="connsiteY7" fmla="*/ 576580 h 693879"/>
                  <a:gd name="connsiteX8" fmla="*/ 1005840 w 1524000"/>
                  <a:gd name="connsiteY8" fmla="*/ 454660 h 693879"/>
                  <a:gd name="connsiteX9" fmla="*/ 1112520 w 1524000"/>
                  <a:gd name="connsiteY9" fmla="*/ 195580 h 693879"/>
                  <a:gd name="connsiteX10" fmla="*/ 1249680 w 1524000"/>
                  <a:gd name="connsiteY10" fmla="*/ 226060 h 693879"/>
                  <a:gd name="connsiteX11" fmla="*/ 1325880 w 1524000"/>
                  <a:gd name="connsiteY11" fmla="*/ 530860 h 693879"/>
                  <a:gd name="connsiteX12" fmla="*/ 1493520 w 1524000"/>
                  <a:gd name="connsiteY12" fmla="*/ 271780 h 693879"/>
                  <a:gd name="connsiteX13" fmla="*/ 1508760 w 1524000"/>
                  <a:gd name="connsiteY13" fmla="*/ 241300 h 693879"/>
                  <a:gd name="connsiteX0" fmla="*/ 0 w 1524000"/>
                  <a:gd name="connsiteY0" fmla="*/ 686259 h 693879"/>
                  <a:gd name="connsiteX1" fmla="*/ 210443 w 1524000"/>
                  <a:gd name="connsiteY1" fmla="*/ 674100 h 693879"/>
                  <a:gd name="connsiteX2" fmla="*/ 314125 w 1524000"/>
                  <a:gd name="connsiteY2" fmla="*/ 576580 h 693879"/>
                  <a:gd name="connsiteX3" fmla="*/ 378248 w 1524000"/>
                  <a:gd name="connsiteY3" fmla="*/ 332740 h 693879"/>
                  <a:gd name="connsiteX4" fmla="*/ 494088 w 1524000"/>
                  <a:gd name="connsiteY4" fmla="*/ 58420 h 693879"/>
                  <a:gd name="connsiteX5" fmla="*/ 603931 w 1524000"/>
                  <a:gd name="connsiteY5" fmla="*/ 73660 h 693879"/>
                  <a:gd name="connsiteX6" fmla="*/ 853440 w 1524000"/>
                  <a:gd name="connsiteY6" fmla="*/ 500380 h 693879"/>
                  <a:gd name="connsiteX7" fmla="*/ 929640 w 1524000"/>
                  <a:gd name="connsiteY7" fmla="*/ 576580 h 693879"/>
                  <a:gd name="connsiteX8" fmla="*/ 1005840 w 1524000"/>
                  <a:gd name="connsiteY8" fmla="*/ 454660 h 693879"/>
                  <a:gd name="connsiteX9" fmla="*/ 1112520 w 1524000"/>
                  <a:gd name="connsiteY9" fmla="*/ 195580 h 693879"/>
                  <a:gd name="connsiteX10" fmla="*/ 1249680 w 1524000"/>
                  <a:gd name="connsiteY10" fmla="*/ 226060 h 693879"/>
                  <a:gd name="connsiteX11" fmla="*/ 1325880 w 1524000"/>
                  <a:gd name="connsiteY11" fmla="*/ 530860 h 693879"/>
                  <a:gd name="connsiteX12" fmla="*/ 1493520 w 1524000"/>
                  <a:gd name="connsiteY12" fmla="*/ 271780 h 693879"/>
                  <a:gd name="connsiteX13" fmla="*/ 1508760 w 1524000"/>
                  <a:gd name="connsiteY13" fmla="*/ 241300 h 693879"/>
                  <a:gd name="connsiteX0" fmla="*/ 0 w 1524000"/>
                  <a:gd name="connsiteY0" fmla="*/ 686259 h 693879"/>
                  <a:gd name="connsiteX1" fmla="*/ 210443 w 1524000"/>
                  <a:gd name="connsiteY1" fmla="*/ 674100 h 693879"/>
                  <a:gd name="connsiteX2" fmla="*/ 314125 w 1524000"/>
                  <a:gd name="connsiteY2" fmla="*/ 576580 h 693879"/>
                  <a:gd name="connsiteX3" fmla="*/ 378248 w 1524000"/>
                  <a:gd name="connsiteY3" fmla="*/ 332740 h 693879"/>
                  <a:gd name="connsiteX4" fmla="*/ 451531 w 1524000"/>
                  <a:gd name="connsiteY4" fmla="*/ 58420 h 693879"/>
                  <a:gd name="connsiteX5" fmla="*/ 603931 w 1524000"/>
                  <a:gd name="connsiteY5" fmla="*/ 73660 h 693879"/>
                  <a:gd name="connsiteX6" fmla="*/ 853440 w 1524000"/>
                  <a:gd name="connsiteY6" fmla="*/ 500380 h 693879"/>
                  <a:gd name="connsiteX7" fmla="*/ 929640 w 1524000"/>
                  <a:gd name="connsiteY7" fmla="*/ 576580 h 693879"/>
                  <a:gd name="connsiteX8" fmla="*/ 1005840 w 1524000"/>
                  <a:gd name="connsiteY8" fmla="*/ 454660 h 693879"/>
                  <a:gd name="connsiteX9" fmla="*/ 1112520 w 1524000"/>
                  <a:gd name="connsiteY9" fmla="*/ 195580 h 693879"/>
                  <a:gd name="connsiteX10" fmla="*/ 1249680 w 1524000"/>
                  <a:gd name="connsiteY10" fmla="*/ 226060 h 693879"/>
                  <a:gd name="connsiteX11" fmla="*/ 1325880 w 1524000"/>
                  <a:gd name="connsiteY11" fmla="*/ 530860 h 693879"/>
                  <a:gd name="connsiteX12" fmla="*/ 1493520 w 1524000"/>
                  <a:gd name="connsiteY12" fmla="*/ 271780 h 693879"/>
                  <a:gd name="connsiteX13" fmla="*/ 1508760 w 1524000"/>
                  <a:gd name="connsiteY13" fmla="*/ 241300 h 693879"/>
                  <a:gd name="connsiteX0" fmla="*/ 0 w 1524000"/>
                  <a:gd name="connsiteY0" fmla="*/ 674100 h 681720"/>
                  <a:gd name="connsiteX1" fmla="*/ 210443 w 1524000"/>
                  <a:gd name="connsiteY1" fmla="*/ 661941 h 681720"/>
                  <a:gd name="connsiteX2" fmla="*/ 314125 w 1524000"/>
                  <a:gd name="connsiteY2" fmla="*/ 564421 h 681720"/>
                  <a:gd name="connsiteX3" fmla="*/ 378248 w 1524000"/>
                  <a:gd name="connsiteY3" fmla="*/ 320581 h 681720"/>
                  <a:gd name="connsiteX4" fmla="*/ 451531 w 1524000"/>
                  <a:gd name="connsiteY4" fmla="*/ 46261 h 681720"/>
                  <a:gd name="connsiteX5" fmla="*/ 573533 w 1524000"/>
                  <a:gd name="connsiteY5" fmla="*/ 73660 h 681720"/>
                  <a:gd name="connsiteX6" fmla="*/ 853440 w 1524000"/>
                  <a:gd name="connsiteY6" fmla="*/ 488221 h 681720"/>
                  <a:gd name="connsiteX7" fmla="*/ 929640 w 1524000"/>
                  <a:gd name="connsiteY7" fmla="*/ 564421 h 681720"/>
                  <a:gd name="connsiteX8" fmla="*/ 1005840 w 1524000"/>
                  <a:gd name="connsiteY8" fmla="*/ 442501 h 681720"/>
                  <a:gd name="connsiteX9" fmla="*/ 1112520 w 1524000"/>
                  <a:gd name="connsiteY9" fmla="*/ 183421 h 681720"/>
                  <a:gd name="connsiteX10" fmla="*/ 1249680 w 1524000"/>
                  <a:gd name="connsiteY10" fmla="*/ 213901 h 681720"/>
                  <a:gd name="connsiteX11" fmla="*/ 1325880 w 1524000"/>
                  <a:gd name="connsiteY11" fmla="*/ 518701 h 681720"/>
                  <a:gd name="connsiteX12" fmla="*/ 1493520 w 1524000"/>
                  <a:gd name="connsiteY12" fmla="*/ 259621 h 681720"/>
                  <a:gd name="connsiteX13" fmla="*/ 1508760 w 1524000"/>
                  <a:gd name="connsiteY13" fmla="*/ 229141 h 681720"/>
                  <a:gd name="connsiteX0" fmla="*/ 0 w 1524000"/>
                  <a:gd name="connsiteY0" fmla="*/ 673087 h 680707"/>
                  <a:gd name="connsiteX1" fmla="*/ 210443 w 1524000"/>
                  <a:gd name="connsiteY1" fmla="*/ 660928 h 680707"/>
                  <a:gd name="connsiteX2" fmla="*/ 314125 w 1524000"/>
                  <a:gd name="connsiteY2" fmla="*/ 563408 h 680707"/>
                  <a:gd name="connsiteX3" fmla="*/ 378248 w 1524000"/>
                  <a:gd name="connsiteY3" fmla="*/ 319568 h 680707"/>
                  <a:gd name="connsiteX4" fmla="*/ 451531 w 1524000"/>
                  <a:gd name="connsiteY4" fmla="*/ 45248 h 680707"/>
                  <a:gd name="connsiteX5" fmla="*/ 573533 w 1524000"/>
                  <a:gd name="connsiteY5" fmla="*/ 72647 h 680707"/>
                  <a:gd name="connsiteX6" fmla="*/ 677132 w 1524000"/>
                  <a:gd name="connsiteY6" fmla="*/ 481128 h 680707"/>
                  <a:gd name="connsiteX7" fmla="*/ 929640 w 1524000"/>
                  <a:gd name="connsiteY7" fmla="*/ 563408 h 680707"/>
                  <a:gd name="connsiteX8" fmla="*/ 1005840 w 1524000"/>
                  <a:gd name="connsiteY8" fmla="*/ 441488 h 680707"/>
                  <a:gd name="connsiteX9" fmla="*/ 1112520 w 1524000"/>
                  <a:gd name="connsiteY9" fmla="*/ 182408 h 680707"/>
                  <a:gd name="connsiteX10" fmla="*/ 1249680 w 1524000"/>
                  <a:gd name="connsiteY10" fmla="*/ 212888 h 680707"/>
                  <a:gd name="connsiteX11" fmla="*/ 1325880 w 1524000"/>
                  <a:gd name="connsiteY11" fmla="*/ 517688 h 680707"/>
                  <a:gd name="connsiteX12" fmla="*/ 1493520 w 1524000"/>
                  <a:gd name="connsiteY12" fmla="*/ 258608 h 680707"/>
                  <a:gd name="connsiteX13" fmla="*/ 1508760 w 1524000"/>
                  <a:gd name="connsiteY13" fmla="*/ 228128 h 680707"/>
                  <a:gd name="connsiteX0" fmla="*/ 0 w 1524000"/>
                  <a:gd name="connsiteY0" fmla="*/ 673087 h 680707"/>
                  <a:gd name="connsiteX1" fmla="*/ 210443 w 1524000"/>
                  <a:gd name="connsiteY1" fmla="*/ 660928 h 680707"/>
                  <a:gd name="connsiteX2" fmla="*/ 314125 w 1524000"/>
                  <a:gd name="connsiteY2" fmla="*/ 563408 h 680707"/>
                  <a:gd name="connsiteX3" fmla="*/ 378248 w 1524000"/>
                  <a:gd name="connsiteY3" fmla="*/ 319568 h 680707"/>
                  <a:gd name="connsiteX4" fmla="*/ 451531 w 1524000"/>
                  <a:gd name="connsiteY4" fmla="*/ 45248 h 680707"/>
                  <a:gd name="connsiteX5" fmla="*/ 573533 w 1524000"/>
                  <a:gd name="connsiteY5" fmla="*/ 72647 h 680707"/>
                  <a:gd name="connsiteX6" fmla="*/ 677132 w 1524000"/>
                  <a:gd name="connsiteY6" fmla="*/ 481128 h 680707"/>
                  <a:gd name="connsiteX7" fmla="*/ 808049 w 1524000"/>
                  <a:gd name="connsiteY7" fmla="*/ 563408 h 680707"/>
                  <a:gd name="connsiteX8" fmla="*/ 1005840 w 1524000"/>
                  <a:gd name="connsiteY8" fmla="*/ 441488 h 680707"/>
                  <a:gd name="connsiteX9" fmla="*/ 1112520 w 1524000"/>
                  <a:gd name="connsiteY9" fmla="*/ 182408 h 680707"/>
                  <a:gd name="connsiteX10" fmla="*/ 1249680 w 1524000"/>
                  <a:gd name="connsiteY10" fmla="*/ 212888 h 680707"/>
                  <a:gd name="connsiteX11" fmla="*/ 1325880 w 1524000"/>
                  <a:gd name="connsiteY11" fmla="*/ 517688 h 680707"/>
                  <a:gd name="connsiteX12" fmla="*/ 1493520 w 1524000"/>
                  <a:gd name="connsiteY12" fmla="*/ 258608 h 680707"/>
                  <a:gd name="connsiteX13" fmla="*/ 1508760 w 1524000"/>
                  <a:gd name="connsiteY13" fmla="*/ 228128 h 680707"/>
                  <a:gd name="connsiteX0" fmla="*/ 0 w 1524000"/>
                  <a:gd name="connsiteY0" fmla="*/ 673087 h 680707"/>
                  <a:gd name="connsiteX1" fmla="*/ 210443 w 1524000"/>
                  <a:gd name="connsiteY1" fmla="*/ 660928 h 680707"/>
                  <a:gd name="connsiteX2" fmla="*/ 314125 w 1524000"/>
                  <a:gd name="connsiteY2" fmla="*/ 563408 h 680707"/>
                  <a:gd name="connsiteX3" fmla="*/ 378248 w 1524000"/>
                  <a:gd name="connsiteY3" fmla="*/ 319568 h 680707"/>
                  <a:gd name="connsiteX4" fmla="*/ 451531 w 1524000"/>
                  <a:gd name="connsiteY4" fmla="*/ 45248 h 680707"/>
                  <a:gd name="connsiteX5" fmla="*/ 573533 w 1524000"/>
                  <a:gd name="connsiteY5" fmla="*/ 72647 h 680707"/>
                  <a:gd name="connsiteX6" fmla="*/ 677132 w 1524000"/>
                  <a:gd name="connsiteY6" fmla="*/ 481128 h 680707"/>
                  <a:gd name="connsiteX7" fmla="*/ 808049 w 1524000"/>
                  <a:gd name="connsiteY7" fmla="*/ 563408 h 680707"/>
                  <a:gd name="connsiteX8" fmla="*/ 853851 w 1524000"/>
                  <a:gd name="connsiteY8" fmla="*/ 447568 h 680707"/>
                  <a:gd name="connsiteX9" fmla="*/ 1112520 w 1524000"/>
                  <a:gd name="connsiteY9" fmla="*/ 182408 h 680707"/>
                  <a:gd name="connsiteX10" fmla="*/ 1249680 w 1524000"/>
                  <a:gd name="connsiteY10" fmla="*/ 212888 h 680707"/>
                  <a:gd name="connsiteX11" fmla="*/ 1325880 w 1524000"/>
                  <a:gd name="connsiteY11" fmla="*/ 517688 h 680707"/>
                  <a:gd name="connsiteX12" fmla="*/ 1493520 w 1524000"/>
                  <a:gd name="connsiteY12" fmla="*/ 258608 h 680707"/>
                  <a:gd name="connsiteX13" fmla="*/ 1508760 w 1524000"/>
                  <a:gd name="connsiteY13" fmla="*/ 228128 h 680707"/>
                  <a:gd name="connsiteX0" fmla="*/ 0 w 1524000"/>
                  <a:gd name="connsiteY0" fmla="*/ 673087 h 680707"/>
                  <a:gd name="connsiteX1" fmla="*/ 210443 w 1524000"/>
                  <a:gd name="connsiteY1" fmla="*/ 660928 h 680707"/>
                  <a:gd name="connsiteX2" fmla="*/ 314125 w 1524000"/>
                  <a:gd name="connsiteY2" fmla="*/ 563408 h 680707"/>
                  <a:gd name="connsiteX3" fmla="*/ 378248 w 1524000"/>
                  <a:gd name="connsiteY3" fmla="*/ 319568 h 680707"/>
                  <a:gd name="connsiteX4" fmla="*/ 451531 w 1524000"/>
                  <a:gd name="connsiteY4" fmla="*/ 45248 h 680707"/>
                  <a:gd name="connsiteX5" fmla="*/ 573533 w 1524000"/>
                  <a:gd name="connsiteY5" fmla="*/ 72647 h 680707"/>
                  <a:gd name="connsiteX6" fmla="*/ 677132 w 1524000"/>
                  <a:gd name="connsiteY6" fmla="*/ 481128 h 680707"/>
                  <a:gd name="connsiteX7" fmla="*/ 808049 w 1524000"/>
                  <a:gd name="connsiteY7" fmla="*/ 563408 h 680707"/>
                  <a:gd name="connsiteX8" fmla="*/ 853851 w 1524000"/>
                  <a:gd name="connsiteY8" fmla="*/ 447568 h 680707"/>
                  <a:gd name="connsiteX9" fmla="*/ 984849 w 1524000"/>
                  <a:gd name="connsiteY9" fmla="*/ 170249 h 680707"/>
                  <a:gd name="connsiteX10" fmla="*/ 1249680 w 1524000"/>
                  <a:gd name="connsiteY10" fmla="*/ 212888 h 680707"/>
                  <a:gd name="connsiteX11" fmla="*/ 1325880 w 1524000"/>
                  <a:gd name="connsiteY11" fmla="*/ 517688 h 680707"/>
                  <a:gd name="connsiteX12" fmla="*/ 1493520 w 1524000"/>
                  <a:gd name="connsiteY12" fmla="*/ 258608 h 680707"/>
                  <a:gd name="connsiteX13" fmla="*/ 1508760 w 1524000"/>
                  <a:gd name="connsiteY13" fmla="*/ 228128 h 680707"/>
                  <a:gd name="connsiteX0" fmla="*/ 0 w 1524000"/>
                  <a:gd name="connsiteY0" fmla="*/ 673087 h 680707"/>
                  <a:gd name="connsiteX1" fmla="*/ 210443 w 1524000"/>
                  <a:gd name="connsiteY1" fmla="*/ 660928 h 680707"/>
                  <a:gd name="connsiteX2" fmla="*/ 314125 w 1524000"/>
                  <a:gd name="connsiteY2" fmla="*/ 563408 h 680707"/>
                  <a:gd name="connsiteX3" fmla="*/ 378248 w 1524000"/>
                  <a:gd name="connsiteY3" fmla="*/ 319568 h 680707"/>
                  <a:gd name="connsiteX4" fmla="*/ 451531 w 1524000"/>
                  <a:gd name="connsiteY4" fmla="*/ 45248 h 680707"/>
                  <a:gd name="connsiteX5" fmla="*/ 573533 w 1524000"/>
                  <a:gd name="connsiteY5" fmla="*/ 72647 h 680707"/>
                  <a:gd name="connsiteX6" fmla="*/ 677132 w 1524000"/>
                  <a:gd name="connsiteY6" fmla="*/ 481128 h 680707"/>
                  <a:gd name="connsiteX7" fmla="*/ 765492 w 1524000"/>
                  <a:gd name="connsiteY7" fmla="*/ 605965 h 680707"/>
                  <a:gd name="connsiteX8" fmla="*/ 853851 w 1524000"/>
                  <a:gd name="connsiteY8" fmla="*/ 447568 h 680707"/>
                  <a:gd name="connsiteX9" fmla="*/ 984849 w 1524000"/>
                  <a:gd name="connsiteY9" fmla="*/ 170249 h 680707"/>
                  <a:gd name="connsiteX10" fmla="*/ 1249680 w 1524000"/>
                  <a:gd name="connsiteY10" fmla="*/ 212888 h 680707"/>
                  <a:gd name="connsiteX11" fmla="*/ 1325880 w 1524000"/>
                  <a:gd name="connsiteY11" fmla="*/ 517688 h 680707"/>
                  <a:gd name="connsiteX12" fmla="*/ 1493520 w 1524000"/>
                  <a:gd name="connsiteY12" fmla="*/ 258608 h 680707"/>
                  <a:gd name="connsiteX13" fmla="*/ 1508760 w 1524000"/>
                  <a:gd name="connsiteY13" fmla="*/ 228128 h 680707"/>
                  <a:gd name="connsiteX0" fmla="*/ 0 w 1524000"/>
                  <a:gd name="connsiteY0" fmla="*/ 673087 h 680707"/>
                  <a:gd name="connsiteX1" fmla="*/ 210443 w 1524000"/>
                  <a:gd name="connsiteY1" fmla="*/ 660928 h 680707"/>
                  <a:gd name="connsiteX2" fmla="*/ 314125 w 1524000"/>
                  <a:gd name="connsiteY2" fmla="*/ 563408 h 680707"/>
                  <a:gd name="connsiteX3" fmla="*/ 378248 w 1524000"/>
                  <a:gd name="connsiteY3" fmla="*/ 319568 h 680707"/>
                  <a:gd name="connsiteX4" fmla="*/ 451531 w 1524000"/>
                  <a:gd name="connsiteY4" fmla="*/ 45248 h 680707"/>
                  <a:gd name="connsiteX5" fmla="*/ 573533 w 1524000"/>
                  <a:gd name="connsiteY5" fmla="*/ 72647 h 680707"/>
                  <a:gd name="connsiteX6" fmla="*/ 677132 w 1524000"/>
                  <a:gd name="connsiteY6" fmla="*/ 481128 h 680707"/>
                  <a:gd name="connsiteX7" fmla="*/ 765492 w 1524000"/>
                  <a:gd name="connsiteY7" fmla="*/ 605965 h 680707"/>
                  <a:gd name="connsiteX8" fmla="*/ 853851 w 1524000"/>
                  <a:gd name="connsiteY8" fmla="*/ 447568 h 680707"/>
                  <a:gd name="connsiteX9" fmla="*/ 984849 w 1524000"/>
                  <a:gd name="connsiteY9" fmla="*/ 170249 h 680707"/>
                  <a:gd name="connsiteX10" fmla="*/ 1085531 w 1524000"/>
                  <a:gd name="connsiteY10" fmla="*/ 212888 h 680707"/>
                  <a:gd name="connsiteX11" fmla="*/ 1325880 w 1524000"/>
                  <a:gd name="connsiteY11" fmla="*/ 517688 h 680707"/>
                  <a:gd name="connsiteX12" fmla="*/ 1493520 w 1524000"/>
                  <a:gd name="connsiteY12" fmla="*/ 258608 h 680707"/>
                  <a:gd name="connsiteX13" fmla="*/ 1508760 w 1524000"/>
                  <a:gd name="connsiteY13" fmla="*/ 228128 h 680707"/>
                  <a:gd name="connsiteX0" fmla="*/ 0 w 1552371"/>
                  <a:gd name="connsiteY0" fmla="*/ 673087 h 680707"/>
                  <a:gd name="connsiteX1" fmla="*/ 210443 w 1552371"/>
                  <a:gd name="connsiteY1" fmla="*/ 660928 h 680707"/>
                  <a:gd name="connsiteX2" fmla="*/ 314125 w 1552371"/>
                  <a:gd name="connsiteY2" fmla="*/ 563408 h 680707"/>
                  <a:gd name="connsiteX3" fmla="*/ 378248 w 1552371"/>
                  <a:gd name="connsiteY3" fmla="*/ 319568 h 680707"/>
                  <a:gd name="connsiteX4" fmla="*/ 451531 w 1552371"/>
                  <a:gd name="connsiteY4" fmla="*/ 45248 h 680707"/>
                  <a:gd name="connsiteX5" fmla="*/ 573533 w 1552371"/>
                  <a:gd name="connsiteY5" fmla="*/ 72647 h 680707"/>
                  <a:gd name="connsiteX6" fmla="*/ 677132 w 1552371"/>
                  <a:gd name="connsiteY6" fmla="*/ 481128 h 680707"/>
                  <a:gd name="connsiteX7" fmla="*/ 765492 w 1552371"/>
                  <a:gd name="connsiteY7" fmla="*/ 605965 h 680707"/>
                  <a:gd name="connsiteX8" fmla="*/ 853851 w 1552371"/>
                  <a:gd name="connsiteY8" fmla="*/ 447568 h 680707"/>
                  <a:gd name="connsiteX9" fmla="*/ 984849 w 1552371"/>
                  <a:gd name="connsiteY9" fmla="*/ 170249 h 680707"/>
                  <a:gd name="connsiteX10" fmla="*/ 1085531 w 1552371"/>
                  <a:gd name="connsiteY10" fmla="*/ 212888 h 680707"/>
                  <a:gd name="connsiteX11" fmla="*/ 1155652 w 1552371"/>
                  <a:gd name="connsiteY11" fmla="*/ 535926 h 680707"/>
                  <a:gd name="connsiteX12" fmla="*/ 1493520 w 1552371"/>
                  <a:gd name="connsiteY12" fmla="*/ 258608 h 680707"/>
                  <a:gd name="connsiteX13" fmla="*/ 1508760 w 1552371"/>
                  <a:gd name="connsiteY13" fmla="*/ 228128 h 680707"/>
                  <a:gd name="connsiteX0" fmla="*/ 0 w 1552371"/>
                  <a:gd name="connsiteY0" fmla="*/ 673087 h 680707"/>
                  <a:gd name="connsiteX1" fmla="*/ 210443 w 1552371"/>
                  <a:gd name="connsiteY1" fmla="*/ 660928 h 680707"/>
                  <a:gd name="connsiteX2" fmla="*/ 314125 w 1552371"/>
                  <a:gd name="connsiteY2" fmla="*/ 563408 h 680707"/>
                  <a:gd name="connsiteX3" fmla="*/ 378248 w 1552371"/>
                  <a:gd name="connsiteY3" fmla="*/ 319568 h 680707"/>
                  <a:gd name="connsiteX4" fmla="*/ 451531 w 1552371"/>
                  <a:gd name="connsiteY4" fmla="*/ 45248 h 680707"/>
                  <a:gd name="connsiteX5" fmla="*/ 573533 w 1552371"/>
                  <a:gd name="connsiteY5" fmla="*/ 72647 h 680707"/>
                  <a:gd name="connsiteX6" fmla="*/ 677132 w 1552371"/>
                  <a:gd name="connsiteY6" fmla="*/ 481128 h 680707"/>
                  <a:gd name="connsiteX7" fmla="*/ 765492 w 1552371"/>
                  <a:gd name="connsiteY7" fmla="*/ 605965 h 680707"/>
                  <a:gd name="connsiteX8" fmla="*/ 853851 w 1552371"/>
                  <a:gd name="connsiteY8" fmla="*/ 447568 h 680707"/>
                  <a:gd name="connsiteX9" fmla="*/ 948371 w 1552371"/>
                  <a:gd name="connsiteY9" fmla="*/ 170249 h 680707"/>
                  <a:gd name="connsiteX10" fmla="*/ 1085531 w 1552371"/>
                  <a:gd name="connsiteY10" fmla="*/ 212888 h 680707"/>
                  <a:gd name="connsiteX11" fmla="*/ 1155652 w 1552371"/>
                  <a:gd name="connsiteY11" fmla="*/ 535926 h 680707"/>
                  <a:gd name="connsiteX12" fmla="*/ 1493520 w 1552371"/>
                  <a:gd name="connsiteY12" fmla="*/ 258608 h 680707"/>
                  <a:gd name="connsiteX13" fmla="*/ 1508760 w 1552371"/>
                  <a:gd name="connsiteY13" fmla="*/ 228128 h 680707"/>
                  <a:gd name="connsiteX0" fmla="*/ 0 w 1552371"/>
                  <a:gd name="connsiteY0" fmla="*/ 673087 h 680707"/>
                  <a:gd name="connsiteX1" fmla="*/ 210443 w 1552371"/>
                  <a:gd name="connsiteY1" fmla="*/ 660928 h 680707"/>
                  <a:gd name="connsiteX2" fmla="*/ 314125 w 1552371"/>
                  <a:gd name="connsiteY2" fmla="*/ 563408 h 680707"/>
                  <a:gd name="connsiteX3" fmla="*/ 378248 w 1552371"/>
                  <a:gd name="connsiteY3" fmla="*/ 319568 h 680707"/>
                  <a:gd name="connsiteX4" fmla="*/ 451531 w 1552371"/>
                  <a:gd name="connsiteY4" fmla="*/ 45248 h 680707"/>
                  <a:gd name="connsiteX5" fmla="*/ 573533 w 1552371"/>
                  <a:gd name="connsiteY5" fmla="*/ 72647 h 680707"/>
                  <a:gd name="connsiteX6" fmla="*/ 677132 w 1552371"/>
                  <a:gd name="connsiteY6" fmla="*/ 481128 h 680707"/>
                  <a:gd name="connsiteX7" fmla="*/ 765492 w 1552371"/>
                  <a:gd name="connsiteY7" fmla="*/ 605965 h 680707"/>
                  <a:gd name="connsiteX8" fmla="*/ 853851 w 1552371"/>
                  <a:gd name="connsiteY8" fmla="*/ 447568 h 680707"/>
                  <a:gd name="connsiteX9" fmla="*/ 948371 w 1552371"/>
                  <a:gd name="connsiteY9" fmla="*/ 170249 h 680707"/>
                  <a:gd name="connsiteX10" fmla="*/ 1055133 w 1552371"/>
                  <a:gd name="connsiteY10" fmla="*/ 212888 h 680707"/>
                  <a:gd name="connsiteX11" fmla="*/ 1155652 w 1552371"/>
                  <a:gd name="connsiteY11" fmla="*/ 535926 h 680707"/>
                  <a:gd name="connsiteX12" fmla="*/ 1493520 w 1552371"/>
                  <a:gd name="connsiteY12" fmla="*/ 258608 h 680707"/>
                  <a:gd name="connsiteX13" fmla="*/ 1508760 w 1552371"/>
                  <a:gd name="connsiteY13" fmla="*/ 228128 h 680707"/>
                  <a:gd name="connsiteX0" fmla="*/ 0 w 1548318"/>
                  <a:gd name="connsiteY0" fmla="*/ 673087 h 680707"/>
                  <a:gd name="connsiteX1" fmla="*/ 210443 w 1548318"/>
                  <a:gd name="connsiteY1" fmla="*/ 660928 h 680707"/>
                  <a:gd name="connsiteX2" fmla="*/ 314125 w 1548318"/>
                  <a:gd name="connsiteY2" fmla="*/ 563408 h 680707"/>
                  <a:gd name="connsiteX3" fmla="*/ 378248 w 1548318"/>
                  <a:gd name="connsiteY3" fmla="*/ 319568 h 680707"/>
                  <a:gd name="connsiteX4" fmla="*/ 451531 w 1548318"/>
                  <a:gd name="connsiteY4" fmla="*/ 45248 h 680707"/>
                  <a:gd name="connsiteX5" fmla="*/ 573533 w 1548318"/>
                  <a:gd name="connsiteY5" fmla="*/ 72647 h 680707"/>
                  <a:gd name="connsiteX6" fmla="*/ 677132 w 1548318"/>
                  <a:gd name="connsiteY6" fmla="*/ 481128 h 680707"/>
                  <a:gd name="connsiteX7" fmla="*/ 765492 w 1548318"/>
                  <a:gd name="connsiteY7" fmla="*/ 605965 h 680707"/>
                  <a:gd name="connsiteX8" fmla="*/ 853851 w 1548318"/>
                  <a:gd name="connsiteY8" fmla="*/ 447568 h 680707"/>
                  <a:gd name="connsiteX9" fmla="*/ 948371 w 1548318"/>
                  <a:gd name="connsiteY9" fmla="*/ 170249 h 680707"/>
                  <a:gd name="connsiteX10" fmla="*/ 1055133 w 1548318"/>
                  <a:gd name="connsiteY10" fmla="*/ 212888 h 680707"/>
                  <a:gd name="connsiteX11" fmla="*/ 1179970 w 1548318"/>
                  <a:gd name="connsiteY11" fmla="*/ 517688 h 680707"/>
                  <a:gd name="connsiteX12" fmla="*/ 1493520 w 1548318"/>
                  <a:gd name="connsiteY12" fmla="*/ 258608 h 680707"/>
                  <a:gd name="connsiteX13" fmla="*/ 1508760 w 1548318"/>
                  <a:gd name="connsiteY13" fmla="*/ 228128 h 680707"/>
                  <a:gd name="connsiteX0" fmla="*/ 0 w 1526027"/>
                  <a:gd name="connsiteY0" fmla="*/ 673087 h 680707"/>
                  <a:gd name="connsiteX1" fmla="*/ 210443 w 1526027"/>
                  <a:gd name="connsiteY1" fmla="*/ 660928 h 680707"/>
                  <a:gd name="connsiteX2" fmla="*/ 314125 w 1526027"/>
                  <a:gd name="connsiteY2" fmla="*/ 563408 h 680707"/>
                  <a:gd name="connsiteX3" fmla="*/ 378248 w 1526027"/>
                  <a:gd name="connsiteY3" fmla="*/ 319568 h 680707"/>
                  <a:gd name="connsiteX4" fmla="*/ 451531 w 1526027"/>
                  <a:gd name="connsiteY4" fmla="*/ 45248 h 680707"/>
                  <a:gd name="connsiteX5" fmla="*/ 573533 w 1526027"/>
                  <a:gd name="connsiteY5" fmla="*/ 72647 h 680707"/>
                  <a:gd name="connsiteX6" fmla="*/ 677132 w 1526027"/>
                  <a:gd name="connsiteY6" fmla="*/ 481128 h 680707"/>
                  <a:gd name="connsiteX7" fmla="*/ 765492 w 1526027"/>
                  <a:gd name="connsiteY7" fmla="*/ 605965 h 680707"/>
                  <a:gd name="connsiteX8" fmla="*/ 853851 w 1526027"/>
                  <a:gd name="connsiteY8" fmla="*/ 447568 h 680707"/>
                  <a:gd name="connsiteX9" fmla="*/ 948371 w 1526027"/>
                  <a:gd name="connsiteY9" fmla="*/ 170249 h 680707"/>
                  <a:gd name="connsiteX10" fmla="*/ 1055133 w 1526027"/>
                  <a:gd name="connsiteY10" fmla="*/ 212888 h 680707"/>
                  <a:gd name="connsiteX11" fmla="*/ 1179970 w 1526027"/>
                  <a:gd name="connsiteY11" fmla="*/ 517688 h 680707"/>
                  <a:gd name="connsiteX12" fmla="*/ 1493520 w 1526027"/>
                  <a:gd name="connsiteY12" fmla="*/ 258608 h 680707"/>
                  <a:gd name="connsiteX13" fmla="*/ 1375009 w 1526027"/>
                  <a:gd name="connsiteY13" fmla="*/ 228128 h 680707"/>
                  <a:gd name="connsiteX0" fmla="*/ 0 w 1382629"/>
                  <a:gd name="connsiteY0" fmla="*/ 673087 h 680707"/>
                  <a:gd name="connsiteX1" fmla="*/ 210443 w 1382629"/>
                  <a:gd name="connsiteY1" fmla="*/ 660928 h 680707"/>
                  <a:gd name="connsiteX2" fmla="*/ 314125 w 1382629"/>
                  <a:gd name="connsiteY2" fmla="*/ 563408 h 680707"/>
                  <a:gd name="connsiteX3" fmla="*/ 378248 w 1382629"/>
                  <a:gd name="connsiteY3" fmla="*/ 319568 h 680707"/>
                  <a:gd name="connsiteX4" fmla="*/ 451531 w 1382629"/>
                  <a:gd name="connsiteY4" fmla="*/ 45248 h 680707"/>
                  <a:gd name="connsiteX5" fmla="*/ 573533 w 1382629"/>
                  <a:gd name="connsiteY5" fmla="*/ 72647 h 680707"/>
                  <a:gd name="connsiteX6" fmla="*/ 677132 w 1382629"/>
                  <a:gd name="connsiteY6" fmla="*/ 481128 h 680707"/>
                  <a:gd name="connsiteX7" fmla="*/ 765492 w 1382629"/>
                  <a:gd name="connsiteY7" fmla="*/ 605965 h 680707"/>
                  <a:gd name="connsiteX8" fmla="*/ 853851 w 1382629"/>
                  <a:gd name="connsiteY8" fmla="*/ 447568 h 680707"/>
                  <a:gd name="connsiteX9" fmla="*/ 948371 w 1382629"/>
                  <a:gd name="connsiteY9" fmla="*/ 170249 h 680707"/>
                  <a:gd name="connsiteX10" fmla="*/ 1055133 w 1382629"/>
                  <a:gd name="connsiteY10" fmla="*/ 212888 h 680707"/>
                  <a:gd name="connsiteX11" fmla="*/ 1179970 w 1382629"/>
                  <a:gd name="connsiteY11" fmla="*/ 517688 h 680707"/>
                  <a:gd name="connsiteX12" fmla="*/ 1317212 w 1382629"/>
                  <a:gd name="connsiteY12" fmla="*/ 264688 h 680707"/>
                  <a:gd name="connsiteX13" fmla="*/ 1375009 w 1382629"/>
                  <a:gd name="connsiteY13" fmla="*/ 228128 h 680707"/>
                  <a:gd name="connsiteX0" fmla="*/ 0 w 1382629"/>
                  <a:gd name="connsiteY0" fmla="*/ 673087 h 680707"/>
                  <a:gd name="connsiteX1" fmla="*/ 210443 w 1382629"/>
                  <a:gd name="connsiteY1" fmla="*/ 660928 h 680707"/>
                  <a:gd name="connsiteX2" fmla="*/ 314125 w 1382629"/>
                  <a:gd name="connsiteY2" fmla="*/ 563408 h 680707"/>
                  <a:gd name="connsiteX3" fmla="*/ 378248 w 1382629"/>
                  <a:gd name="connsiteY3" fmla="*/ 319568 h 680707"/>
                  <a:gd name="connsiteX4" fmla="*/ 451531 w 1382629"/>
                  <a:gd name="connsiteY4" fmla="*/ 45248 h 680707"/>
                  <a:gd name="connsiteX5" fmla="*/ 573533 w 1382629"/>
                  <a:gd name="connsiteY5" fmla="*/ 72647 h 680707"/>
                  <a:gd name="connsiteX6" fmla="*/ 677132 w 1382629"/>
                  <a:gd name="connsiteY6" fmla="*/ 481128 h 680707"/>
                  <a:gd name="connsiteX7" fmla="*/ 765492 w 1382629"/>
                  <a:gd name="connsiteY7" fmla="*/ 605965 h 680707"/>
                  <a:gd name="connsiteX8" fmla="*/ 853851 w 1382629"/>
                  <a:gd name="connsiteY8" fmla="*/ 447568 h 680707"/>
                  <a:gd name="connsiteX9" fmla="*/ 948371 w 1382629"/>
                  <a:gd name="connsiteY9" fmla="*/ 170249 h 680707"/>
                  <a:gd name="connsiteX10" fmla="*/ 1055133 w 1382629"/>
                  <a:gd name="connsiteY10" fmla="*/ 212888 h 680707"/>
                  <a:gd name="connsiteX11" fmla="*/ 1179970 w 1382629"/>
                  <a:gd name="connsiteY11" fmla="*/ 517688 h 680707"/>
                  <a:gd name="connsiteX12" fmla="*/ 1268576 w 1382629"/>
                  <a:gd name="connsiteY12" fmla="*/ 386280 h 680707"/>
                  <a:gd name="connsiteX13" fmla="*/ 1375009 w 1382629"/>
                  <a:gd name="connsiteY13" fmla="*/ 228128 h 680707"/>
                  <a:gd name="connsiteX0" fmla="*/ 0 w 1382629"/>
                  <a:gd name="connsiteY0" fmla="*/ 673087 h 680707"/>
                  <a:gd name="connsiteX1" fmla="*/ 210443 w 1382629"/>
                  <a:gd name="connsiteY1" fmla="*/ 660928 h 680707"/>
                  <a:gd name="connsiteX2" fmla="*/ 314125 w 1382629"/>
                  <a:gd name="connsiteY2" fmla="*/ 563408 h 680707"/>
                  <a:gd name="connsiteX3" fmla="*/ 378248 w 1382629"/>
                  <a:gd name="connsiteY3" fmla="*/ 319568 h 680707"/>
                  <a:gd name="connsiteX4" fmla="*/ 451531 w 1382629"/>
                  <a:gd name="connsiteY4" fmla="*/ 45248 h 680707"/>
                  <a:gd name="connsiteX5" fmla="*/ 573533 w 1382629"/>
                  <a:gd name="connsiteY5" fmla="*/ 72647 h 680707"/>
                  <a:gd name="connsiteX6" fmla="*/ 677132 w 1382629"/>
                  <a:gd name="connsiteY6" fmla="*/ 481128 h 680707"/>
                  <a:gd name="connsiteX7" fmla="*/ 765492 w 1382629"/>
                  <a:gd name="connsiteY7" fmla="*/ 605965 h 680707"/>
                  <a:gd name="connsiteX8" fmla="*/ 853851 w 1382629"/>
                  <a:gd name="connsiteY8" fmla="*/ 447568 h 680707"/>
                  <a:gd name="connsiteX9" fmla="*/ 948371 w 1382629"/>
                  <a:gd name="connsiteY9" fmla="*/ 170249 h 680707"/>
                  <a:gd name="connsiteX10" fmla="*/ 1055133 w 1382629"/>
                  <a:gd name="connsiteY10" fmla="*/ 212888 h 680707"/>
                  <a:gd name="connsiteX11" fmla="*/ 1179970 w 1382629"/>
                  <a:gd name="connsiteY11" fmla="*/ 517688 h 680707"/>
                  <a:gd name="connsiteX12" fmla="*/ 1268576 w 1382629"/>
                  <a:gd name="connsiteY12" fmla="*/ 428837 h 680707"/>
                  <a:gd name="connsiteX13" fmla="*/ 1375009 w 1382629"/>
                  <a:gd name="connsiteY13" fmla="*/ 228128 h 680707"/>
                  <a:gd name="connsiteX0" fmla="*/ 0 w 1321833"/>
                  <a:gd name="connsiteY0" fmla="*/ 673087 h 680707"/>
                  <a:gd name="connsiteX1" fmla="*/ 210443 w 1321833"/>
                  <a:gd name="connsiteY1" fmla="*/ 660928 h 680707"/>
                  <a:gd name="connsiteX2" fmla="*/ 314125 w 1321833"/>
                  <a:gd name="connsiteY2" fmla="*/ 563408 h 680707"/>
                  <a:gd name="connsiteX3" fmla="*/ 378248 w 1321833"/>
                  <a:gd name="connsiteY3" fmla="*/ 319568 h 680707"/>
                  <a:gd name="connsiteX4" fmla="*/ 451531 w 1321833"/>
                  <a:gd name="connsiteY4" fmla="*/ 45248 h 680707"/>
                  <a:gd name="connsiteX5" fmla="*/ 573533 w 1321833"/>
                  <a:gd name="connsiteY5" fmla="*/ 72647 h 680707"/>
                  <a:gd name="connsiteX6" fmla="*/ 677132 w 1321833"/>
                  <a:gd name="connsiteY6" fmla="*/ 481128 h 680707"/>
                  <a:gd name="connsiteX7" fmla="*/ 765492 w 1321833"/>
                  <a:gd name="connsiteY7" fmla="*/ 605965 h 680707"/>
                  <a:gd name="connsiteX8" fmla="*/ 853851 w 1321833"/>
                  <a:gd name="connsiteY8" fmla="*/ 447568 h 680707"/>
                  <a:gd name="connsiteX9" fmla="*/ 948371 w 1321833"/>
                  <a:gd name="connsiteY9" fmla="*/ 170249 h 680707"/>
                  <a:gd name="connsiteX10" fmla="*/ 1055133 w 1321833"/>
                  <a:gd name="connsiteY10" fmla="*/ 212888 h 680707"/>
                  <a:gd name="connsiteX11" fmla="*/ 1179970 w 1321833"/>
                  <a:gd name="connsiteY11" fmla="*/ 517688 h 680707"/>
                  <a:gd name="connsiteX12" fmla="*/ 1268576 w 1321833"/>
                  <a:gd name="connsiteY12" fmla="*/ 428837 h 680707"/>
                  <a:gd name="connsiteX13" fmla="*/ 1314213 w 1321833"/>
                  <a:gd name="connsiteY13" fmla="*/ 222048 h 680707"/>
                  <a:gd name="connsiteX0" fmla="*/ 0 w 1254958"/>
                  <a:gd name="connsiteY0" fmla="*/ 673087 h 680707"/>
                  <a:gd name="connsiteX1" fmla="*/ 143568 w 1254958"/>
                  <a:gd name="connsiteY1" fmla="*/ 660928 h 680707"/>
                  <a:gd name="connsiteX2" fmla="*/ 247250 w 1254958"/>
                  <a:gd name="connsiteY2" fmla="*/ 563408 h 680707"/>
                  <a:gd name="connsiteX3" fmla="*/ 311373 w 1254958"/>
                  <a:gd name="connsiteY3" fmla="*/ 319568 h 680707"/>
                  <a:gd name="connsiteX4" fmla="*/ 384656 w 1254958"/>
                  <a:gd name="connsiteY4" fmla="*/ 45248 h 680707"/>
                  <a:gd name="connsiteX5" fmla="*/ 506658 w 1254958"/>
                  <a:gd name="connsiteY5" fmla="*/ 72647 h 680707"/>
                  <a:gd name="connsiteX6" fmla="*/ 610257 w 1254958"/>
                  <a:gd name="connsiteY6" fmla="*/ 481128 h 680707"/>
                  <a:gd name="connsiteX7" fmla="*/ 698617 w 1254958"/>
                  <a:gd name="connsiteY7" fmla="*/ 605965 h 680707"/>
                  <a:gd name="connsiteX8" fmla="*/ 786976 w 1254958"/>
                  <a:gd name="connsiteY8" fmla="*/ 447568 h 680707"/>
                  <a:gd name="connsiteX9" fmla="*/ 881496 w 1254958"/>
                  <a:gd name="connsiteY9" fmla="*/ 170249 h 680707"/>
                  <a:gd name="connsiteX10" fmla="*/ 988258 w 1254958"/>
                  <a:gd name="connsiteY10" fmla="*/ 212888 h 680707"/>
                  <a:gd name="connsiteX11" fmla="*/ 1113095 w 1254958"/>
                  <a:gd name="connsiteY11" fmla="*/ 517688 h 680707"/>
                  <a:gd name="connsiteX12" fmla="*/ 1201701 w 1254958"/>
                  <a:gd name="connsiteY12" fmla="*/ 428837 h 680707"/>
                  <a:gd name="connsiteX13" fmla="*/ 1247338 w 1254958"/>
                  <a:gd name="connsiteY13" fmla="*/ 222048 h 680707"/>
                  <a:gd name="connsiteX0" fmla="*/ 0 w 1254958"/>
                  <a:gd name="connsiteY0" fmla="*/ 673087 h 680707"/>
                  <a:gd name="connsiteX1" fmla="*/ 143568 w 1254958"/>
                  <a:gd name="connsiteY1" fmla="*/ 660928 h 680707"/>
                  <a:gd name="connsiteX2" fmla="*/ 210772 w 1254958"/>
                  <a:gd name="connsiteY2" fmla="*/ 605965 h 680707"/>
                  <a:gd name="connsiteX3" fmla="*/ 311373 w 1254958"/>
                  <a:gd name="connsiteY3" fmla="*/ 319568 h 680707"/>
                  <a:gd name="connsiteX4" fmla="*/ 384656 w 1254958"/>
                  <a:gd name="connsiteY4" fmla="*/ 45248 h 680707"/>
                  <a:gd name="connsiteX5" fmla="*/ 506658 w 1254958"/>
                  <a:gd name="connsiteY5" fmla="*/ 72647 h 680707"/>
                  <a:gd name="connsiteX6" fmla="*/ 610257 w 1254958"/>
                  <a:gd name="connsiteY6" fmla="*/ 481128 h 680707"/>
                  <a:gd name="connsiteX7" fmla="*/ 698617 w 1254958"/>
                  <a:gd name="connsiteY7" fmla="*/ 605965 h 680707"/>
                  <a:gd name="connsiteX8" fmla="*/ 786976 w 1254958"/>
                  <a:gd name="connsiteY8" fmla="*/ 447568 h 680707"/>
                  <a:gd name="connsiteX9" fmla="*/ 881496 w 1254958"/>
                  <a:gd name="connsiteY9" fmla="*/ 170249 h 680707"/>
                  <a:gd name="connsiteX10" fmla="*/ 988258 w 1254958"/>
                  <a:gd name="connsiteY10" fmla="*/ 212888 h 680707"/>
                  <a:gd name="connsiteX11" fmla="*/ 1113095 w 1254958"/>
                  <a:gd name="connsiteY11" fmla="*/ 517688 h 680707"/>
                  <a:gd name="connsiteX12" fmla="*/ 1201701 w 1254958"/>
                  <a:gd name="connsiteY12" fmla="*/ 428837 h 680707"/>
                  <a:gd name="connsiteX13" fmla="*/ 1247338 w 1254958"/>
                  <a:gd name="connsiteY13" fmla="*/ 222048 h 680707"/>
                  <a:gd name="connsiteX0" fmla="*/ 0 w 1254958"/>
                  <a:gd name="connsiteY0" fmla="*/ 673087 h 680707"/>
                  <a:gd name="connsiteX1" fmla="*/ 143568 w 1254958"/>
                  <a:gd name="connsiteY1" fmla="*/ 660928 h 680707"/>
                  <a:gd name="connsiteX2" fmla="*/ 210772 w 1254958"/>
                  <a:gd name="connsiteY2" fmla="*/ 605965 h 680707"/>
                  <a:gd name="connsiteX3" fmla="*/ 274896 w 1254958"/>
                  <a:gd name="connsiteY3" fmla="*/ 319568 h 680707"/>
                  <a:gd name="connsiteX4" fmla="*/ 384656 w 1254958"/>
                  <a:gd name="connsiteY4" fmla="*/ 45248 h 680707"/>
                  <a:gd name="connsiteX5" fmla="*/ 506658 w 1254958"/>
                  <a:gd name="connsiteY5" fmla="*/ 72647 h 680707"/>
                  <a:gd name="connsiteX6" fmla="*/ 610257 w 1254958"/>
                  <a:gd name="connsiteY6" fmla="*/ 481128 h 680707"/>
                  <a:gd name="connsiteX7" fmla="*/ 698617 w 1254958"/>
                  <a:gd name="connsiteY7" fmla="*/ 605965 h 680707"/>
                  <a:gd name="connsiteX8" fmla="*/ 786976 w 1254958"/>
                  <a:gd name="connsiteY8" fmla="*/ 447568 h 680707"/>
                  <a:gd name="connsiteX9" fmla="*/ 881496 w 1254958"/>
                  <a:gd name="connsiteY9" fmla="*/ 170249 h 680707"/>
                  <a:gd name="connsiteX10" fmla="*/ 988258 w 1254958"/>
                  <a:gd name="connsiteY10" fmla="*/ 212888 h 680707"/>
                  <a:gd name="connsiteX11" fmla="*/ 1113095 w 1254958"/>
                  <a:gd name="connsiteY11" fmla="*/ 517688 h 680707"/>
                  <a:gd name="connsiteX12" fmla="*/ 1201701 w 1254958"/>
                  <a:gd name="connsiteY12" fmla="*/ 428837 h 680707"/>
                  <a:gd name="connsiteX13" fmla="*/ 1247338 w 1254958"/>
                  <a:gd name="connsiteY13" fmla="*/ 222048 h 680707"/>
                  <a:gd name="connsiteX0" fmla="*/ 0 w 1254958"/>
                  <a:gd name="connsiteY0" fmla="*/ 673087 h 680707"/>
                  <a:gd name="connsiteX1" fmla="*/ 143568 w 1254958"/>
                  <a:gd name="connsiteY1" fmla="*/ 660928 h 680707"/>
                  <a:gd name="connsiteX2" fmla="*/ 210772 w 1254958"/>
                  <a:gd name="connsiteY2" fmla="*/ 605965 h 680707"/>
                  <a:gd name="connsiteX3" fmla="*/ 274896 w 1254958"/>
                  <a:gd name="connsiteY3" fmla="*/ 319568 h 680707"/>
                  <a:gd name="connsiteX4" fmla="*/ 360338 w 1254958"/>
                  <a:gd name="connsiteY4" fmla="*/ 45248 h 680707"/>
                  <a:gd name="connsiteX5" fmla="*/ 506658 w 1254958"/>
                  <a:gd name="connsiteY5" fmla="*/ 72647 h 680707"/>
                  <a:gd name="connsiteX6" fmla="*/ 610257 w 1254958"/>
                  <a:gd name="connsiteY6" fmla="*/ 481128 h 680707"/>
                  <a:gd name="connsiteX7" fmla="*/ 698617 w 1254958"/>
                  <a:gd name="connsiteY7" fmla="*/ 605965 h 680707"/>
                  <a:gd name="connsiteX8" fmla="*/ 786976 w 1254958"/>
                  <a:gd name="connsiteY8" fmla="*/ 447568 h 680707"/>
                  <a:gd name="connsiteX9" fmla="*/ 881496 w 1254958"/>
                  <a:gd name="connsiteY9" fmla="*/ 170249 h 680707"/>
                  <a:gd name="connsiteX10" fmla="*/ 988258 w 1254958"/>
                  <a:gd name="connsiteY10" fmla="*/ 212888 h 680707"/>
                  <a:gd name="connsiteX11" fmla="*/ 1113095 w 1254958"/>
                  <a:gd name="connsiteY11" fmla="*/ 517688 h 680707"/>
                  <a:gd name="connsiteX12" fmla="*/ 1201701 w 1254958"/>
                  <a:gd name="connsiteY12" fmla="*/ 428837 h 680707"/>
                  <a:gd name="connsiteX13" fmla="*/ 1247338 w 1254958"/>
                  <a:gd name="connsiteY13" fmla="*/ 222048 h 680707"/>
                  <a:gd name="connsiteX0" fmla="*/ 0 w 1254958"/>
                  <a:gd name="connsiteY0" fmla="*/ 665953 h 673573"/>
                  <a:gd name="connsiteX1" fmla="*/ 143568 w 1254958"/>
                  <a:gd name="connsiteY1" fmla="*/ 653794 h 673573"/>
                  <a:gd name="connsiteX2" fmla="*/ 210772 w 1254958"/>
                  <a:gd name="connsiteY2" fmla="*/ 598831 h 673573"/>
                  <a:gd name="connsiteX3" fmla="*/ 274896 w 1254958"/>
                  <a:gd name="connsiteY3" fmla="*/ 312434 h 673573"/>
                  <a:gd name="connsiteX4" fmla="*/ 360338 w 1254958"/>
                  <a:gd name="connsiteY4" fmla="*/ 38114 h 673573"/>
                  <a:gd name="connsiteX5" fmla="*/ 451942 w 1254958"/>
                  <a:gd name="connsiteY5" fmla="*/ 83752 h 673573"/>
                  <a:gd name="connsiteX6" fmla="*/ 610257 w 1254958"/>
                  <a:gd name="connsiteY6" fmla="*/ 473994 h 673573"/>
                  <a:gd name="connsiteX7" fmla="*/ 698617 w 1254958"/>
                  <a:gd name="connsiteY7" fmla="*/ 598831 h 673573"/>
                  <a:gd name="connsiteX8" fmla="*/ 786976 w 1254958"/>
                  <a:gd name="connsiteY8" fmla="*/ 440434 h 673573"/>
                  <a:gd name="connsiteX9" fmla="*/ 881496 w 1254958"/>
                  <a:gd name="connsiteY9" fmla="*/ 163115 h 673573"/>
                  <a:gd name="connsiteX10" fmla="*/ 988258 w 1254958"/>
                  <a:gd name="connsiteY10" fmla="*/ 205754 h 673573"/>
                  <a:gd name="connsiteX11" fmla="*/ 1113095 w 1254958"/>
                  <a:gd name="connsiteY11" fmla="*/ 510554 h 673573"/>
                  <a:gd name="connsiteX12" fmla="*/ 1201701 w 1254958"/>
                  <a:gd name="connsiteY12" fmla="*/ 421703 h 673573"/>
                  <a:gd name="connsiteX13" fmla="*/ 1247338 w 1254958"/>
                  <a:gd name="connsiteY13" fmla="*/ 214914 h 673573"/>
                  <a:gd name="connsiteX0" fmla="*/ 0 w 1254958"/>
                  <a:gd name="connsiteY0" fmla="*/ 651767 h 659387"/>
                  <a:gd name="connsiteX1" fmla="*/ 143568 w 1254958"/>
                  <a:gd name="connsiteY1" fmla="*/ 639608 h 659387"/>
                  <a:gd name="connsiteX2" fmla="*/ 210772 w 1254958"/>
                  <a:gd name="connsiteY2" fmla="*/ 584645 h 659387"/>
                  <a:gd name="connsiteX3" fmla="*/ 274896 w 1254958"/>
                  <a:gd name="connsiteY3" fmla="*/ 298248 h 659387"/>
                  <a:gd name="connsiteX4" fmla="*/ 360338 w 1254958"/>
                  <a:gd name="connsiteY4" fmla="*/ 23928 h 659387"/>
                  <a:gd name="connsiteX5" fmla="*/ 476260 w 1254958"/>
                  <a:gd name="connsiteY5" fmla="*/ 154680 h 659387"/>
                  <a:gd name="connsiteX6" fmla="*/ 610257 w 1254958"/>
                  <a:gd name="connsiteY6" fmla="*/ 459808 h 659387"/>
                  <a:gd name="connsiteX7" fmla="*/ 698617 w 1254958"/>
                  <a:gd name="connsiteY7" fmla="*/ 584645 h 659387"/>
                  <a:gd name="connsiteX8" fmla="*/ 786976 w 1254958"/>
                  <a:gd name="connsiteY8" fmla="*/ 426248 h 659387"/>
                  <a:gd name="connsiteX9" fmla="*/ 881496 w 1254958"/>
                  <a:gd name="connsiteY9" fmla="*/ 148929 h 659387"/>
                  <a:gd name="connsiteX10" fmla="*/ 988258 w 1254958"/>
                  <a:gd name="connsiteY10" fmla="*/ 191568 h 659387"/>
                  <a:gd name="connsiteX11" fmla="*/ 1113095 w 1254958"/>
                  <a:gd name="connsiteY11" fmla="*/ 496368 h 659387"/>
                  <a:gd name="connsiteX12" fmla="*/ 1201701 w 1254958"/>
                  <a:gd name="connsiteY12" fmla="*/ 407517 h 659387"/>
                  <a:gd name="connsiteX13" fmla="*/ 1247338 w 1254958"/>
                  <a:gd name="connsiteY13" fmla="*/ 200728 h 659387"/>
                  <a:gd name="connsiteX0" fmla="*/ 0 w 1254958"/>
                  <a:gd name="connsiteY0" fmla="*/ 667979 h 675599"/>
                  <a:gd name="connsiteX1" fmla="*/ 143568 w 1254958"/>
                  <a:gd name="connsiteY1" fmla="*/ 655820 h 675599"/>
                  <a:gd name="connsiteX2" fmla="*/ 210772 w 1254958"/>
                  <a:gd name="connsiteY2" fmla="*/ 600857 h 675599"/>
                  <a:gd name="connsiteX3" fmla="*/ 274896 w 1254958"/>
                  <a:gd name="connsiteY3" fmla="*/ 314460 h 675599"/>
                  <a:gd name="connsiteX4" fmla="*/ 360338 w 1254958"/>
                  <a:gd name="connsiteY4" fmla="*/ 40140 h 675599"/>
                  <a:gd name="connsiteX5" fmla="*/ 464101 w 1254958"/>
                  <a:gd name="connsiteY5" fmla="*/ 73618 h 675599"/>
                  <a:gd name="connsiteX6" fmla="*/ 610257 w 1254958"/>
                  <a:gd name="connsiteY6" fmla="*/ 476020 h 675599"/>
                  <a:gd name="connsiteX7" fmla="*/ 698617 w 1254958"/>
                  <a:gd name="connsiteY7" fmla="*/ 600857 h 675599"/>
                  <a:gd name="connsiteX8" fmla="*/ 786976 w 1254958"/>
                  <a:gd name="connsiteY8" fmla="*/ 442460 h 675599"/>
                  <a:gd name="connsiteX9" fmla="*/ 881496 w 1254958"/>
                  <a:gd name="connsiteY9" fmla="*/ 165141 h 675599"/>
                  <a:gd name="connsiteX10" fmla="*/ 988258 w 1254958"/>
                  <a:gd name="connsiteY10" fmla="*/ 207780 h 675599"/>
                  <a:gd name="connsiteX11" fmla="*/ 1113095 w 1254958"/>
                  <a:gd name="connsiteY11" fmla="*/ 512580 h 675599"/>
                  <a:gd name="connsiteX12" fmla="*/ 1201701 w 1254958"/>
                  <a:gd name="connsiteY12" fmla="*/ 423729 h 675599"/>
                  <a:gd name="connsiteX13" fmla="*/ 1247338 w 1254958"/>
                  <a:gd name="connsiteY13" fmla="*/ 216940 h 675599"/>
                  <a:gd name="connsiteX0" fmla="*/ 0 w 1254958"/>
                  <a:gd name="connsiteY0" fmla="*/ 654766 h 662386"/>
                  <a:gd name="connsiteX1" fmla="*/ 143568 w 1254958"/>
                  <a:gd name="connsiteY1" fmla="*/ 642607 h 662386"/>
                  <a:gd name="connsiteX2" fmla="*/ 210772 w 1254958"/>
                  <a:gd name="connsiteY2" fmla="*/ 587644 h 662386"/>
                  <a:gd name="connsiteX3" fmla="*/ 274896 w 1254958"/>
                  <a:gd name="connsiteY3" fmla="*/ 301247 h 662386"/>
                  <a:gd name="connsiteX4" fmla="*/ 360338 w 1254958"/>
                  <a:gd name="connsiteY4" fmla="*/ 26927 h 662386"/>
                  <a:gd name="connsiteX5" fmla="*/ 610257 w 1254958"/>
                  <a:gd name="connsiteY5" fmla="*/ 462807 h 662386"/>
                  <a:gd name="connsiteX6" fmla="*/ 698617 w 1254958"/>
                  <a:gd name="connsiteY6" fmla="*/ 587644 h 662386"/>
                  <a:gd name="connsiteX7" fmla="*/ 786976 w 1254958"/>
                  <a:gd name="connsiteY7" fmla="*/ 429247 h 662386"/>
                  <a:gd name="connsiteX8" fmla="*/ 881496 w 1254958"/>
                  <a:gd name="connsiteY8" fmla="*/ 151928 h 662386"/>
                  <a:gd name="connsiteX9" fmla="*/ 988258 w 1254958"/>
                  <a:gd name="connsiteY9" fmla="*/ 194567 h 662386"/>
                  <a:gd name="connsiteX10" fmla="*/ 1113095 w 1254958"/>
                  <a:gd name="connsiteY10" fmla="*/ 499367 h 662386"/>
                  <a:gd name="connsiteX11" fmla="*/ 1201701 w 1254958"/>
                  <a:gd name="connsiteY11" fmla="*/ 410516 h 662386"/>
                  <a:gd name="connsiteX12" fmla="*/ 1247338 w 1254958"/>
                  <a:gd name="connsiteY12" fmla="*/ 203727 h 662386"/>
                  <a:gd name="connsiteX0" fmla="*/ 0 w 1254958"/>
                  <a:gd name="connsiteY0" fmla="*/ 656792 h 664412"/>
                  <a:gd name="connsiteX1" fmla="*/ 143568 w 1254958"/>
                  <a:gd name="connsiteY1" fmla="*/ 644633 h 664412"/>
                  <a:gd name="connsiteX2" fmla="*/ 210772 w 1254958"/>
                  <a:gd name="connsiteY2" fmla="*/ 589670 h 664412"/>
                  <a:gd name="connsiteX3" fmla="*/ 274896 w 1254958"/>
                  <a:gd name="connsiteY3" fmla="*/ 303273 h 664412"/>
                  <a:gd name="connsiteX4" fmla="*/ 360338 w 1254958"/>
                  <a:gd name="connsiteY4" fmla="*/ 28953 h 664412"/>
                  <a:gd name="connsiteX5" fmla="*/ 579859 w 1254958"/>
                  <a:gd name="connsiteY5" fmla="*/ 476992 h 664412"/>
                  <a:gd name="connsiteX6" fmla="*/ 698617 w 1254958"/>
                  <a:gd name="connsiteY6" fmla="*/ 589670 h 664412"/>
                  <a:gd name="connsiteX7" fmla="*/ 786976 w 1254958"/>
                  <a:gd name="connsiteY7" fmla="*/ 431273 h 664412"/>
                  <a:gd name="connsiteX8" fmla="*/ 881496 w 1254958"/>
                  <a:gd name="connsiteY8" fmla="*/ 153954 h 664412"/>
                  <a:gd name="connsiteX9" fmla="*/ 988258 w 1254958"/>
                  <a:gd name="connsiteY9" fmla="*/ 196593 h 664412"/>
                  <a:gd name="connsiteX10" fmla="*/ 1113095 w 1254958"/>
                  <a:gd name="connsiteY10" fmla="*/ 501393 h 664412"/>
                  <a:gd name="connsiteX11" fmla="*/ 1201701 w 1254958"/>
                  <a:gd name="connsiteY11" fmla="*/ 412542 h 664412"/>
                  <a:gd name="connsiteX12" fmla="*/ 1247338 w 1254958"/>
                  <a:gd name="connsiteY12" fmla="*/ 205753 h 664412"/>
                  <a:gd name="connsiteX0" fmla="*/ 0 w 1254958"/>
                  <a:gd name="connsiteY0" fmla="*/ 650480 h 658100"/>
                  <a:gd name="connsiteX1" fmla="*/ 143568 w 1254958"/>
                  <a:gd name="connsiteY1" fmla="*/ 638321 h 658100"/>
                  <a:gd name="connsiteX2" fmla="*/ 210772 w 1254958"/>
                  <a:gd name="connsiteY2" fmla="*/ 583358 h 658100"/>
                  <a:gd name="connsiteX3" fmla="*/ 274896 w 1254958"/>
                  <a:gd name="connsiteY3" fmla="*/ 296961 h 658100"/>
                  <a:gd name="connsiteX4" fmla="*/ 360338 w 1254958"/>
                  <a:gd name="connsiteY4" fmla="*/ 22641 h 658100"/>
                  <a:gd name="connsiteX5" fmla="*/ 441682 w 1254958"/>
                  <a:gd name="connsiteY5" fmla="*/ 161114 h 658100"/>
                  <a:gd name="connsiteX6" fmla="*/ 579859 w 1254958"/>
                  <a:gd name="connsiteY6" fmla="*/ 470680 h 658100"/>
                  <a:gd name="connsiteX7" fmla="*/ 698617 w 1254958"/>
                  <a:gd name="connsiteY7" fmla="*/ 583358 h 658100"/>
                  <a:gd name="connsiteX8" fmla="*/ 786976 w 1254958"/>
                  <a:gd name="connsiteY8" fmla="*/ 424961 h 658100"/>
                  <a:gd name="connsiteX9" fmla="*/ 881496 w 1254958"/>
                  <a:gd name="connsiteY9" fmla="*/ 147642 h 658100"/>
                  <a:gd name="connsiteX10" fmla="*/ 988258 w 1254958"/>
                  <a:gd name="connsiteY10" fmla="*/ 190281 h 658100"/>
                  <a:gd name="connsiteX11" fmla="*/ 1113095 w 1254958"/>
                  <a:gd name="connsiteY11" fmla="*/ 495081 h 658100"/>
                  <a:gd name="connsiteX12" fmla="*/ 1201701 w 1254958"/>
                  <a:gd name="connsiteY12" fmla="*/ 406230 h 658100"/>
                  <a:gd name="connsiteX13" fmla="*/ 1247338 w 1254958"/>
                  <a:gd name="connsiteY13" fmla="*/ 199441 h 658100"/>
                  <a:gd name="connsiteX0" fmla="*/ 0 w 1254958"/>
                  <a:gd name="connsiteY0" fmla="*/ 658586 h 666206"/>
                  <a:gd name="connsiteX1" fmla="*/ 143568 w 1254958"/>
                  <a:gd name="connsiteY1" fmla="*/ 646427 h 666206"/>
                  <a:gd name="connsiteX2" fmla="*/ 210772 w 1254958"/>
                  <a:gd name="connsiteY2" fmla="*/ 591464 h 666206"/>
                  <a:gd name="connsiteX3" fmla="*/ 274896 w 1254958"/>
                  <a:gd name="connsiteY3" fmla="*/ 305067 h 666206"/>
                  <a:gd name="connsiteX4" fmla="*/ 360338 w 1254958"/>
                  <a:gd name="connsiteY4" fmla="*/ 30747 h 666206"/>
                  <a:gd name="connsiteX5" fmla="*/ 435602 w 1254958"/>
                  <a:gd name="connsiteY5" fmla="*/ 120583 h 666206"/>
                  <a:gd name="connsiteX6" fmla="*/ 579859 w 1254958"/>
                  <a:gd name="connsiteY6" fmla="*/ 478786 h 666206"/>
                  <a:gd name="connsiteX7" fmla="*/ 698617 w 1254958"/>
                  <a:gd name="connsiteY7" fmla="*/ 591464 h 666206"/>
                  <a:gd name="connsiteX8" fmla="*/ 786976 w 1254958"/>
                  <a:gd name="connsiteY8" fmla="*/ 433067 h 666206"/>
                  <a:gd name="connsiteX9" fmla="*/ 881496 w 1254958"/>
                  <a:gd name="connsiteY9" fmla="*/ 155748 h 666206"/>
                  <a:gd name="connsiteX10" fmla="*/ 988258 w 1254958"/>
                  <a:gd name="connsiteY10" fmla="*/ 198387 h 666206"/>
                  <a:gd name="connsiteX11" fmla="*/ 1113095 w 1254958"/>
                  <a:gd name="connsiteY11" fmla="*/ 503187 h 666206"/>
                  <a:gd name="connsiteX12" fmla="*/ 1201701 w 1254958"/>
                  <a:gd name="connsiteY12" fmla="*/ 414336 h 666206"/>
                  <a:gd name="connsiteX13" fmla="*/ 1247338 w 1254958"/>
                  <a:gd name="connsiteY13" fmla="*/ 207547 h 666206"/>
                  <a:gd name="connsiteX0" fmla="*/ 0 w 1254958"/>
                  <a:gd name="connsiteY0" fmla="*/ 629202 h 648358"/>
                  <a:gd name="connsiteX1" fmla="*/ 143568 w 1254958"/>
                  <a:gd name="connsiteY1" fmla="*/ 617043 h 648358"/>
                  <a:gd name="connsiteX2" fmla="*/ 210772 w 1254958"/>
                  <a:gd name="connsiteY2" fmla="*/ 562080 h 648358"/>
                  <a:gd name="connsiteX3" fmla="*/ 305294 w 1254958"/>
                  <a:gd name="connsiteY3" fmla="*/ 99375 h 648358"/>
                  <a:gd name="connsiteX4" fmla="*/ 360338 w 1254958"/>
                  <a:gd name="connsiteY4" fmla="*/ 1363 h 648358"/>
                  <a:gd name="connsiteX5" fmla="*/ 435602 w 1254958"/>
                  <a:gd name="connsiteY5" fmla="*/ 91199 h 648358"/>
                  <a:gd name="connsiteX6" fmla="*/ 579859 w 1254958"/>
                  <a:gd name="connsiteY6" fmla="*/ 449402 h 648358"/>
                  <a:gd name="connsiteX7" fmla="*/ 698617 w 1254958"/>
                  <a:gd name="connsiteY7" fmla="*/ 562080 h 648358"/>
                  <a:gd name="connsiteX8" fmla="*/ 786976 w 1254958"/>
                  <a:gd name="connsiteY8" fmla="*/ 403683 h 648358"/>
                  <a:gd name="connsiteX9" fmla="*/ 881496 w 1254958"/>
                  <a:gd name="connsiteY9" fmla="*/ 126364 h 648358"/>
                  <a:gd name="connsiteX10" fmla="*/ 988258 w 1254958"/>
                  <a:gd name="connsiteY10" fmla="*/ 169003 h 648358"/>
                  <a:gd name="connsiteX11" fmla="*/ 1113095 w 1254958"/>
                  <a:gd name="connsiteY11" fmla="*/ 473803 h 648358"/>
                  <a:gd name="connsiteX12" fmla="*/ 1201701 w 1254958"/>
                  <a:gd name="connsiteY12" fmla="*/ 384952 h 648358"/>
                  <a:gd name="connsiteX13" fmla="*/ 1247338 w 1254958"/>
                  <a:gd name="connsiteY13" fmla="*/ 178163 h 648358"/>
                  <a:gd name="connsiteX0" fmla="*/ 0 w 1254958"/>
                  <a:gd name="connsiteY0" fmla="*/ 629202 h 648358"/>
                  <a:gd name="connsiteX1" fmla="*/ 143568 w 1254958"/>
                  <a:gd name="connsiteY1" fmla="*/ 617043 h 648358"/>
                  <a:gd name="connsiteX2" fmla="*/ 210772 w 1254958"/>
                  <a:gd name="connsiteY2" fmla="*/ 562080 h 648358"/>
                  <a:gd name="connsiteX3" fmla="*/ 305294 w 1254958"/>
                  <a:gd name="connsiteY3" fmla="*/ 99375 h 648358"/>
                  <a:gd name="connsiteX4" fmla="*/ 360338 w 1254958"/>
                  <a:gd name="connsiteY4" fmla="*/ 1363 h 648358"/>
                  <a:gd name="connsiteX5" fmla="*/ 453841 w 1254958"/>
                  <a:gd name="connsiteY5" fmla="*/ 91199 h 648358"/>
                  <a:gd name="connsiteX6" fmla="*/ 579859 w 1254958"/>
                  <a:gd name="connsiteY6" fmla="*/ 449402 h 648358"/>
                  <a:gd name="connsiteX7" fmla="*/ 698617 w 1254958"/>
                  <a:gd name="connsiteY7" fmla="*/ 562080 h 648358"/>
                  <a:gd name="connsiteX8" fmla="*/ 786976 w 1254958"/>
                  <a:gd name="connsiteY8" fmla="*/ 403683 h 648358"/>
                  <a:gd name="connsiteX9" fmla="*/ 881496 w 1254958"/>
                  <a:gd name="connsiteY9" fmla="*/ 126364 h 648358"/>
                  <a:gd name="connsiteX10" fmla="*/ 988258 w 1254958"/>
                  <a:gd name="connsiteY10" fmla="*/ 169003 h 648358"/>
                  <a:gd name="connsiteX11" fmla="*/ 1113095 w 1254958"/>
                  <a:gd name="connsiteY11" fmla="*/ 473803 h 648358"/>
                  <a:gd name="connsiteX12" fmla="*/ 1201701 w 1254958"/>
                  <a:gd name="connsiteY12" fmla="*/ 384952 h 648358"/>
                  <a:gd name="connsiteX13" fmla="*/ 1247338 w 1254958"/>
                  <a:gd name="connsiteY13" fmla="*/ 178163 h 648358"/>
                  <a:gd name="connsiteX0" fmla="*/ 0 w 1254958"/>
                  <a:gd name="connsiteY0" fmla="*/ 629202 h 648358"/>
                  <a:gd name="connsiteX1" fmla="*/ 143568 w 1254958"/>
                  <a:gd name="connsiteY1" fmla="*/ 617043 h 648358"/>
                  <a:gd name="connsiteX2" fmla="*/ 210772 w 1254958"/>
                  <a:gd name="connsiteY2" fmla="*/ 562080 h 648358"/>
                  <a:gd name="connsiteX3" fmla="*/ 305294 w 1254958"/>
                  <a:gd name="connsiteY3" fmla="*/ 99375 h 648358"/>
                  <a:gd name="connsiteX4" fmla="*/ 384657 w 1254958"/>
                  <a:gd name="connsiteY4" fmla="*/ 1363 h 648358"/>
                  <a:gd name="connsiteX5" fmla="*/ 453841 w 1254958"/>
                  <a:gd name="connsiteY5" fmla="*/ 91199 h 648358"/>
                  <a:gd name="connsiteX6" fmla="*/ 579859 w 1254958"/>
                  <a:gd name="connsiteY6" fmla="*/ 449402 h 648358"/>
                  <a:gd name="connsiteX7" fmla="*/ 698617 w 1254958"/>
                  <a:gd name="connsiteY7" fmla="*/ 562080 h 648358"/>
                  <a:gd name="connsiteX8" fmla="*/ 786976 w 1254958"/>
                  <a:gd name="connsiteY8" fmla="*/ 403683 h 648358"/>
                  <a:gd name="connsiteX9" fmla="*/ 881496 w 1254958"/>
                  <a:gd name="connsiteY9" fmla="*/ 126364 h 648358"/>
                  <a:gd name="connsiteX10" fmla="*/ 988258 w 1254958"/>
                  <a:gd name="connsiteY10" fmla="*/ 169003 h 648358"/>
                  <a:gd name="connsiteX11" fmla="*/ 1113095 w 1254958"/>
                  <a:gd name="connsiteY11" fmla="*/ 473803 h 648358"/>
                  <a:gd name="connsiteX12" fmla="*/ 1201701 w 1254958"/>
                  <a:gd name="connsiteY12" fmla="*/ 384952 h 648358"/>
                  <a:gd name="connsiteX13" fmla="*/ 1247338 w 1254958"/>
                  <a:gd name="connsiteY13" fmla="*/ 178163 h 648358"/>
                  <a:gd name="connsiteX0" fmla="*/ 0 w 1254958"/>
                  <a:gd name="connsiteY0" fmla="*/ 629202 h 648358"/>
                  <a:gd name="connsiteX1" fmla="*/ 143568 w 1254958"/>
                  <a:gd name="connsiteY1" fmla="*/ 617043 h 648358"/>
                  <a:gd name="connsiteX2" fmla="*/ 210772 w 1254958"/>
                  <a:gd name="connsiteY2" fmla="*/ 562080 h 648358"/>
                  <a:gd name="connsiteX3" fmla="*/ 305294 w 1254958"/>
                  <a:gd name="connsiteY3" fmla="*/ 99375 h 648358"/>
                  <a:gd name="connsiteX4" fmla="*/ 384657 w 1254958"/>
                  <a:gd name="connsiteY4" fmla="*/ 1363 h 648358"/>
                  <a:gd name="connsiteX5" fmla="*/ 453841 w 1254958"/>
                  <a:gd name="connsiteY5" fmla="*/ 91199 h 648358"/>
                  <a:gd name="connsiteX6" fmla="*/ 543382 w 1254958"/>
                  <a:gd name="connsiteY6" fmla="*/ 455482 h 648358"/>
                  <a:gd name="connsiteX7" fmla="*/ 698617 w 1254958"/>
                  <a:gd name="connsiteY7" fmla="*/ 562080 h 648358"/>
                  <a:gd name="connsiteX8" fmla="*/ 786976 w 1254958"/>
                  <a:gd name="connsiteY8" fmla="*/ 403683 h 648358"/>
                  <a:gd name="connsiteX9" fmla="*/ 881496 w 1254958"/>
                  <a:gd name="connsiteY9" fmla="*/ 126364 h 648358"/>
                  <a:gd name="connsiteX10" fmla="*/ 988258 w 1254958"/>
                  <a:gd name="connsiteY10" fmla="*/ 169003 h 648358"/>
                  <a:gd name="connsiteX11" fmla="*/ 1113095 w 1254958"/>
                  <a:gd name="connsiteY11" fmla="*/ 473803 h 648358"/>
                  <a:gd name="connsiteX12" fmla="*/ 1201701 w 1254958"/>
                  <a:gd name="connsiteY12" fmla="*/ 384952 h 648358"/>
                  <a:gd name="connsiteX13" fmla="*/ 1247338 w 1254958"/>
                  <a:gd name="connsiteY13" fmla="*/ 178163 h 648358"/>
                  <a:gd name="connsiteX0" fmla="*/ 0 w 1254958"/>
                  <a:gd name="connsiteY0" fmla="*/ 629202 h 648358"/>
                  <a:gd name="connsiteX1" fmla="*/ 143568 w 1254958"/>
                  <a:gd name="connsiteY1" fmla="*/ 617043 h 648358"/>
                  <a:gd name="connsiteX2" fmla="*/ 210772 w 1254958"/>
                  <a:gd name="connsiteY2" fmla="*/ 562080 h 648358"/>
                  <a:gd name="connsiteX3" fmla="*/ 305294 w 1254958"/>
                  <a:gd name="connsiteY3" fmla="*/ 99375 h 648358"/>
                  <a:gd name="connsiteX4" fmla="*/ 384657 w 1254958"/>
                  <a:gd name="connsiteY4" fmla="*/ 1363 h 648358"/>
                  <a:gd name="connsiteX5" fmla="*/ 453841 w 1254958"/>
                  <a:gd name="connsiteY5" fmla="*/ 91199 h 648358"/>
                  <a:gd name="connsiteX6" fmla="*/ 543382 w 1254958"/>
                  <a:gd name="connsiteY6" fmla="*/ 455482 h 648358"/>
                  <a:gd name="connsiteX7" fmla="*/ 613503 w 1254958"/>
                  <a:gd name="connsiteY7" fmla="*/ 537762 h 648358"/>
                  <a:gd name="connsiteX8" fmla="*/ 786976 w 1254958"/>
                  <a:gd name="connsiteY8" fmla="*/ 403683 h 648358"/>
                  <a:gd name="connsiteX9" fmla="*/ 881496 w 1254958"/>
                  <a:gd name="connsiteY9" fmla="*/ 126364 h 648358"/>
                  <a:gd name="connsiteX10" fmla="*/ 988258 w 1254958"/>
                  <a:gd name="connsiteY10" fmla="*/ 169003 h 648358"/>
                  <a:gd name="connsiteX11" fmla="*/ 1113095 w 1254958"/>
                  <a:gd name="connsiteY11" fmla="*/ 473803 h 648358"/>
                  <a:gd name="connsiteX12" fmla="*/ 1201701 w 1254958"/>
                  <a:gd name="connsiteY12" fmla="*/ 384952 h 648358"/>
                  <a:gd name="connsiteX13" fmla="*/ 1247338 w 1254958"/>
                  <a:gd name="connsiteY13" fmla="*/ 178163 h 648358"/>
                  <a:gd name="connsiteX0" fmla="*/ 0 w 1254958"/>
                  <a:gd name="connsiteY0" fmla="*/ 629202 h 648358"/>
                  <a:gd name="connsiteX1" fmla="*/ 143568 w 1254958"/>
                  <a:gd name="connsiteY1" fmla="*/ 617043 h 648358"/>
                  <a:gd name="connsiteX2" fmla="*/ 210772 w 1254958"/>
                  <a:gd name="connsiteY2" fmla="*/ 562080 h 648358"/>
                  <a:gd name="connsiteX3" fmla="*/ 305294 w 1254958"/>
                  <a:gd name="connsiteY3" fmla="*/ 99375 h 648358"/>
                  <a:gd name="connsiteX4" fmla="*/ 384657 w 1254958"/>
                  <a:gd name="connsiteY4" fmla="*/ 1363 h 648358"/>
                  <a:gd name="connsiteX5" fmla="*/ 453841 w 1254958"/>
                  <a:gd name="connsiteY5" fmla="*/ 91199 h 648358"/>
                  <a:gd name="connsiteX6" fmla="*/ 543382 w 1254958"/>
                  <a:gd name="connsiteY6" fmla="*/ 455482 h 648358"/>
                  <a:gd name="connsiteX7" fmla="*/ 613503 w 1254958"/>
                  <a:gd name="connsiteY7" fmla="*/ 537762 h 648358"/>
                  <a:gd name="connsiteX8" fmla="*/ 707942 w 1254958"/>
                  <a:gd name="connsiteY8" fmla="*/ 397604 h 648358"/>
                  <a:gd name="connsiteX9" fmla="*/ 881496 w 1254958"/>
                  <a:gd name="connsiteY9" fmla="*/ 126364 h 648358"/>
                  <a:gd name="connsiteX10" fmla="*/ 988258 w 1254958"/>
                  <a:gd name="connsiteY10" fmla="*/ 169003 h 648358"/>
                  <a:gd name="connsiteX11" fmla="*/ 1113095 w 1254958"/>
                  <a:gd name="connsiteY11" fmla="*/ 473803 h 648358"/>
                  <a:gd name="connsiteX12" fmla="*/ 1201701 w 1254958"/>
                  <a:gd name="connsiteY12" fmla="*/ 384952 h 648358"/>
                  <a:gd name="connsiteX13" fmla="*/ 1247338 w 1254958"/>
                  <a:gd name="connsiteY13" fmla="*/ 178163 h 648358"/>
                  <a:gd name="connsiteX0" fmla="*/ 0 w 1254958"/>
                  <a:gd name="connsiteY0" fmla="*/ 629202 h 648358"/>
                  <a:gd name="connsiteX1" fmla="*/ 143568 w 1254958"/>
                  <a:gd name="connsiteY1" fmla="*/ 617043 h 648358"/>
                  <a:gd name="connsiteX2" fmla="*/ 210772 w 1254958"/>
                  <a:gd name="connsiteY2" fmla="*/ 562080 h 648358"/>
                  <a:gd name="connsiteX3" fmla="*/ 305294 w 1254958"/>
                  <a:gd name="connsiteY3" fmla="*/ 99375 h 648358"/>
                  <a:gd name="connsiteX4" fmla="*/ 384657 w 1254958"/>
                  <a:gd name="connsiteY4" fmla="*/ 1363 h 648358"/>
                  <a:gd name="connsiteX5" fmla="*/ 453841 w 1254958"/>
                  <a:gd name="connsiteY5" fmla="*/ 91199 h 648358"/>
                  <a:gd name="connsiteX6" fmla="*/ 543382 w 1254958"/>
                  <a:gd name="connsiteY6" fmla="*/ 455482 h 648358"/>
                  <a:gd name="connsiteX7" fmla="*/ 637822 w 1254958"/>
                  <a:gd name="connsiteY7" fmla="*/ 537762 h 648358"/>
                  <a:gd name="connsiteX8" fmla="*/ 707942 w 1254958"/>
                  <a:gd name="connsiteY8" fmla="*/ 397604 h 648358"/>
                  <a:gd name="connsiteX9" fmla="*/ 881496 w 1254958"/>
                  <a:gd name="connsiteY9" fmla="*/ 126364 h 648358"/>
                  <a:gd name="connsiteX10" fmla="*/ 988258 w 1254958"/>
                  <a:gd name="connsiteY10" fmla="*/ 169003 h 648358"/>
                  <a:gd name="connsiteX11" fmla="*/ 1113095 w 1254958"/>
                  <a:gd name="connsiteY11" fmla="*/ 473803 h 648358"/>
                  <a:gd name="connsiteX12" fmla="*/ 1201701 w 1254958"/>
                  <a:gd name="connsiteY12" fmla="*/ 384952 h 648358"/>
                  <a:gd name="connsiteX13" fmla="*/ 1247338 w 1254958"/>
                  <a:gd name="connsiteY13" fmla="*/ 178163 h 648358"/>
                  <a:gd name="connsiteX0" fmla="*/ 0 w 1254958"/>
                  <a:gd name="connsiteY0" fmla="*/ 629202 h 648358"/>
                  <a:gd name="connsiteX1" fmla="*/ 143568 w 1254958"/>
                  <a:gd name="connsiteY1" fmla="*/ 617043 h 648358"/>
                  <a:gd name="connsiteX2" fmla="*/ 210772 w 1254958"/>
                  <a:gd name="connsiteY2" fmla="*/ 562080 h 648358"/>
                  <a:gd name="connsiteX3" fmla="*/ 305294 w 1254958"/>
                  <a:gd name="connsiteY3" fmla="*/ 99375 h 648358"/>
                  <a:gd name="connsiteX4" fmla="*/ 384657 w 1254958"/>
                  <a:gd name="connsiteY4" fmla="*/ 1363 h 648358"/>
                  <a:gd name="connsiteX5" fmla="*/ 453841 w 1254958"/>
                  <a:gd name="connsiteY5" fmla="*/ 91199 h 648358"/>
                  <a:gd name="connsiteX6" fmla="*/ 543382 w 1254958"/>
                  <a:gd name="connsiteY6" fmla="*/ 455482 h 648358"/>
                  <a:gd name="connsiteX7" fmla="*/ 637822 w 1254958"/>
                  <a:gd name="connsiteY7" fmla="*/ 537762 h 648358"/>
                  <a:gd name="connsiteX8" fmla="*/ 707942 w 1254958"/>
                  <a:gd name="connsiteY8" fmla="*/ 397604 h 648358"/>
                  <a:gd name="connsiteX9" fmla="*/ 814621 w 1254958"/>
                  <a:gd name="connsiteY9" fmla="*/ 150682 h 648358"/>
                  <a:gd name="connsiteX10" fmla="*/ 988258 w 1254958"/>
                  <a:gd name="connsiteY10" fmla="*/ 169003 h 648358"/>
                  <a:gd name="connsiteX11" fmla="*/ 1113095 w 1254958"/>
                  <a:gd name="connsiteY11" fmla="*/ 473803 h 648358"/>
                  <a:gd name="connsiteX12" fmla="*/ 1201701 w 1254958"/>
                  <a:gd name="connsiteY12" fmla="*/ 384952 h 648358"/>
                  <a:gd name="connsiteX13" fmla="*/ 1247338 w 1254958"/>
                  <a:gd name="connsiteY13" fmla="*/ 178163 h 648358"/>
                  <a:gd name="connsiteX0" fmla="*/ 0 w 1254958"/>
                  <a:gd name="connsiteY0" fmla="*/ 629202 h 648358"/>
                  <a:gd name="connsiteX1" fmla="*/ 143568 w 1254958"/>
                  <a:gd name="connsiteY1" fmla="*/ 617043 h 648358"/>
                  <a:gd name="connsiteX2" fmla="*/ 210772 w 1254958"/>
                  <a:gd name="connsiteY2" fmla="*/ 562080 h 648358"/>
                  <a:gd name="connsiteX3" fmla="*/ 305294 w 1254958"/>
                  <a:gd name="connsiteY3" fmla="*/ 99375 h 648358"/>
                  <a:gd name="connsiteX4" fmla="*/ 384657 w 1254958"/>
                  <a:gd name="connsiteY4" fmla="*/ 1363 h 648358"/>
                  <a:gd name="connsiteX5" fmla="*/ 453841 w 1254958"/>
                  <a:gd name="connsiteY5" fmla="*/ 91199 h 648358"/>
                  <a:gd name="connsiteX6" fmla="*/ 543382 w 1254958"/>
                  <a:gd name="connsiteY6" fmla="*/ 455482 h 648358"/>
                  <a:gd name="connsiteX7" fmla="*/ 637822 w 1254958"/>
                  <a:gd name="connsiteY7" fmla="*/ 537762 h 648358"/>
                  <a:gd name="connsiteX8" fmla="*/ 707942 w 1254958"/>
                  <a:gd name="connsiteY8" fmla="*/ 397604 h 648358"/>
                  <a:gd name="connsiteX9" fmla="*/ 814621 w 1254958"/>
                  <a:gd name="connsiteY9" fmla="*/ 150682 h 648358"/>
                  <a:gd name="connsiteX10" fmla="*/ 884905 w 1254958"/>
                  <a:gd name="connsiteY10" fmla="*/ 156844 h 648358"/>
                  <a:gd name="connsiteX11" fmla="*/ 1113095 w 1254958"/>
                  <a:gd name="connsiteY11" fmla="*/ 473803 h 648358"/>
                  <a:gd name="connsiteX12" fmla="*/ 1201701 w 1254958"/>
                  <a:gd name="connsiteY12" fmla="*/ 384952 h 648358"/>
                  <a:gd name="connsiteX13" fmla="*/ 1247338 w 1254958"/>
                  <a:gd name="connsiteY13" fmla="*/ 178163 h 648358"/>
                  <a:gd name="connsiteX0" fmla="*/ 0 w 1254958"/>
                  <a:gd name="connsiteY0" fmla="*/ 629202 h 648358"/>
                  <a:gd name="connsiteX1" fmla="*/ 143568 w 1254958"/>
                  <a:gd name="connsiteY1" fmla="*/ 617043 h 648358"/>
                  <a:gd name="connsiteX2" fmla="*/ 210772 w 1254958"/>
                  <a:gd name="connsiteY2" fmla="*/ 562080 h 648358"/>
                  <a:gd name="connsiteX3" fmla="*/ 305294 w 1254958"/>
                  <a:gd name="connsiteY3" fmla="*/ 99375 h 648358"/>
                  <a:gd name="connsiteX4" fmla="*/ 384657 w 1254958"/>
                  <a:gd name="connsiteY4" fmla="*/ 1363 h 648358"/>
                  <a:gd name="connsiteX5" fmla="*/ 453841 w 1254958"/>
                  <a:gd name="connsiteY5" fmla="*/ 91199 h 648358"/>
                  <a:gd name="connsiteX6" fmla="*/ 543382 w 1254958"/>
                  <a:gd name="connsiteY6" fmla="*/ 455482 h 648358"/>
                  <a:gd name="connsiteX7" fmla="*/ 637822 w 1254958"/>
                  <a:gd name="connsiteY7" fmla="*/ 537762 h 648358"/>
                  <a:gd name="connsiteX8" fmla="*/ 707942 w 1254958"/>
                  <a:gd name="connsiteY8" fmla="*/ 397604 h 648358"/>
                  <a:gd name="connsiteX9" fmla="*/ 814621 w 1254958"/>
                  <a:gd name="connsiteY9" fmla="*/ 150682 h 648358"/>
                  <a:gd name="connsiteX10" fmla="*/ 909223 w 1254958"/>
                  <a:gd name="connsiteY10" fmla="*/ 150764 h 648358"/>
                  <a:gd name="connsiteX11" fmla="*/ 1113095 w 1254958"/>
                  <a:gd name="connsiteY11" fmla="*/ 473803 h 648358"/>
                  <a:gd name="connsiteX12" fmla="*/ 1201701 w 1254958"/>
                  <a:gd name="connsiteY12" fmla="*/ 384952 h 648358"/>
                  <a:gd name="connsiteX13" fmla="*/ 1247338 w 1254958"/>
                  <a:gd name="connsiteY13" fmla="*/ 178163 h 648358"/>
                  <a:gd name="connsiteX0" fmla="*/ 0 w 1254958"/>
                  <a:gd name="connsiteY0" fmla="*/ 629202 h 648358"/>
                  <a:gd name="connsiteX1" fmla="*/ 143568 w 1254958"/>
                  <a:gd name="connsiteY1" fmla="*/ 617043 h 648358"/>
                  <a:gd name="connsiteX2" fmla="*/ 210772 w 1254958"/>
                  <a:gd name="connsiteY2" fmla="*/ 562080 h 648358"/>
                  <a:gd name="connsiteX3" fmla="*/ 305294 w 1254958"/>
                  <a:gd name="connsiteY3" fmla="*/ 99375 h 648358"/>
                  <a:gd name="connsiteX4" fmla="*/ 384657 w 1254958"/>
                  <a:gd name="connsiteY4" fmla="*/ 1363 h 648358"/>
                  <a:gd name="connsiteX5" fmla="*/ 453841 w 1254958"/>
                  <a:gd name="connsiteY5" fmla="*/ 91199 h 648358"/>
                  <a:gd name="connsiteX6" fmla="*/ 543382 w 1254958"/>
                  <a:gd name="connsiteY6" fmla="*/ 455482 h 648358"/>
                  <a:gd name="connsiteX7" fmla="*/ 637822 w 1254958"/>
                  <a:gd name="connsiteY7" fmla="*/ 537762 h 648358"/>
                  <a:gd name="connsiteX8" fmla="*/ 707942 w 1254958"/>
                  <a:gd name="connsiteY8" fmla="*/ 397604 h 648358"/>
                  <a:gd name="connsiteX9" fmla="*/ 814621 w 1254958"/>
                  <a:gd name="connsiteY9" fmla="*/ 150682 h 648358"/>
                  <a:gd name="connsiteX10" fmla="*/ 909223 w 1254958"/>
                  <a:gd name="connsiteY10" fmla="*/ 150764 h 648358"/>
                  <a:gd name="connsiteX11" fmla="*/ 1009742 w 1254958"/>
                  <a:gd name="connsiteY11" fmla="*/ 413007 h 648358"/>
                  <a:gd name="connsiteX12" fmla="*/ 1201701 w 1254958"/>
                  <a:gd name="connsiteY12" fmla="*/ 384952 h 648358"/>
                  <a:gd name="connsiteX13" fmla="*/ 1247338 w 1254958"/>
                  <a:gd name="connsiteY13" fmla="*/ 178163 h 648358"/>
                  <a:gd name="connsiteX0" fmla="*/ 0 w 1254958"/>
                  <a:gd name="connsiteY0" fmla="*/ 629202 h 648358"/>
                  <a:gd name="connsiteX1" fmla="*/ 143568 w 1254958"/>
                  <a:gd name="connsiteY1" fmla="*/ 617043 h 648358"/>
                  <a:gd name="connsiteX2" fmla="*/ 210772 w 1254958"/>
                  <a:gd name="connsiteY2" fmla="*/ 562080 h 648358"/>
                  <a:gd name="connsiteX3" fmla="*/ 305294 w 1254958"/>
                  <a:gd name="connsiteY3" fmla="*/ 99375 h 648358"/>
                  <a:gd name="connsiteX4" fmla="*/ 384657 w 1254958"/>
                  <a:gd name="connsiteY4" fmla="*/ 1363 h 648358"/>
                  <a:gd name="connsiteX5" fmla="*/ 453841 w 1254958"/>
                  <a:gd name="connsiteY5" fmla="*/ 91199 h 648358"/>
                  <a:gd name="connsiteX6" fmla="*/ 543382 w 1254958"/>
                  <a:gd name="connsiteY6" fmla="*/ 455482 h 648358"/>
                  <a:gd name="connsiteX7" fmla="*/ 637822 w 1254958"/>
                  <a:gd name="connsiteY7" fmla="*/ 537762 h 648358"/>
                  <a:gd name="connsiteX8" fmla="*/ 707942 w 1254958"/>
                  <a:gd name="connsiteY8" fmla="*/ 397604 h 648358"/>
                  <a:gd name="connsiteX9" fmla="*/ 814621 w 1254958"/>
                  <a:gd name="connsiteY9" fmla="*/ 150682 h 648358"/>
                  <a:gd name="connsiteX10" fmla="*/ 909223 w 1254958"/>
                  <a:gd name="connsiteY10" fmla="*/ 150764 h 648358"/>
                  <a:gd name="connsiteX11" fmla="*/ 1009742 w 1254958"/>
                  <a:gd name="connsiteY11" fmla="*/ 413007 h 648358"/>
                  <a:gd name="connsiteX12" fmla="*/ 1104428 w 1254958"/>
                  <a:gd name="connsiteY12" fmla="*/ 391032 h 648358"/>
                  <a:gd name="connsiteX13" fmla="*/ 1247338 w 1254958"/>
                  <a:gd name="connsiteY13" fmla="*/ 178163 h 648358"/>
                  <a:gd name="connsiteX0" fmla="*/ 0 w 1194162"/>
                  <a:gd name="connsiteY0" fmla="*/ 629202 h 648358"/>
                  <a:gd name="connsiteX1" fmla="*/ 143568 w 1194162"/>
                  <a:gd name="connsiteY1" fmla="*/ 617043 h 648358"/>
                  <a:gd name="connsiteX2" fmla="*/ 210772 w 1194162"/>
                  <a:gd name="connsiteY2" fmla="*/ 562080 h 648358"/>
                  <a:gd name="connsiteX3" fmla="*/ 305294 w 1194162"/>
                  <a:gd name="connsiteY3" fmla="*/ 99375 h 648358"/>
                  <a:gd name="connsiteX4" fmla="*/ 384657 w 1194162"/>
                  <a:gd name="connsiteY4" fmla="*/ 1363 h 648358"/>
                  <a:gd name="connsiteX5" fmla="*/ 453841 w 1194162"/>
                  <a:gd name="connsiteY5" fmla="*/ 91199 h 648358"/>
                  <a:gd name="connsiteX6" fmla="*/ 543382 w 1194162"/>
                  <a:gd name="connsiteY6" fmla="*/ 455482 h 648358"/>
                  <a:gd name="connsiteX7" fmla="*/ 637822 w 1194162"/>
                  <a:gd name="connsiteY7" fmla="*/ 537762 h 648358"/>
                  <a:gd name="connsiteX8" fmla="*/ 707942 w 1194162"/>
                  <a:gd name="connsiteY8" fmla="*/ 397604 h 648358"/>
                  <a:gd name="connsiteX9" fmla="*/ 814621 w 1194162"/>
                  <a:gd name="connsiteY9" fmla="*/ 150682 h 648358"/>
                  <a:gd name="connsiteX10" fmla="*/ 909223 w 1194162"/>
                  <a:gd name="connsiteY10" fmla="*/ 150764 h 648358"/>
                  <a:gd name="connsiteX11" fmla="*/ 1009742 w 1194162"/>
                  <a:gd name="connsiteY11" fmla="*/ 413007 h 648358"/>
                  <a:gd name="connsiteX12" fmla="*/ 1104428 w 1194162"/>
                  <a:gd name="connsiteY12" fmla="*/ 391032 h 648358"/>
                  <a:gd name="connsiteX13" fmla="*/ 1186542 w 1194162"/>
                  <a:gd name="connsiteY13" fmla="*/ 184243 h 648358"/>
                  <a:gd name="connsiteX0" fmla="*/ 0 w 1194162"/>
                  <a:gd name="connsiteY0" fmla="*/ 629202 h 648358"/>
                  <a:gd name="connsiteX1" fmla="*/ 143568 w 1194162"/>
                  <a:gd name="connsiteY1" fmla="*/ 617043 h 648358"/>
                  <a:gd name="connsiteX2" fmla="*/ 210772 w 1194162"/>
                  <a:gd name="connsiteY2" fmla="*/ 562080 h 648358"/>
                  <a:gd name="connsiteX3" fmla="*/ 305294 w 1194162"/>
                  <a:gd name="connsiteY3" fmla="*/ 99375 h 648358"/>
                  <a:gd name="connsiteX4" fmla="*/ 384657 w 1194162"/>
                  <a:gd name="connsiteY4" fmla="*/ 1363 h 648358"/>
                  <a:gd name="connsiteX5" fmla="*/ 453841 w 1194162"/>
                  <a:gd name="connsiteY5" fmla="*/ 91199 h 648358"/>
                  <a:gd name="connsiteX6" fmla="*/ 543382 w 1194162"/>
                  <a:gd name="connsiteY6" fmla="*/ 455482 h 648358"/>
                  <a:gd name="connsiteX7" fmla="*/ 637822 w 1194162"/>
                  <a:gd name="connsiteY7" fmla="*/ 537762 h 648358"/>
                  <a:gd name="connsiteX8" fmla="*/ 707942 w 1194162"/>
                  <a:gd name="connsiteY8" fmla="*/ 440161 h 648358"/>
                  <a:gd name="connsiteX9" fmla="*/ 814621 w 1194162"/>
                  <a:gd name="connsiteY9" fmla="*/ 150682 h 648358"/>
                  <a:gd name="connsiteX10" fmla="*/ 909223 w 1194162"/>
                  <a:gd name="connsiteY10" fmla="*/ 150764 h 648358"/>
                  <a:gd name="connsiteX11" fmla="*/ 1009742 w 1194162"/>
                  <a:gd name="connsiteY11" fmla="*/ 413007 h 648358"/>
                  <a:gd name="connsiteX12" fmla="*/ 1104428 w 1194162"/>
                  <a:gd name="connsiteY12" fmla="*/ 391032 h 648358"/>
                  <a:gd name="connsiteX13" fmla="*/ 1186542 w 1194162"/>
                  <a:gd name="connsiteY13" fmla="*/ 184243 h 648358"/>
                  <a:gd name="connsiteX0" fmla="*/ 0 w 1194162"/>
                  <a:gd name="connsiteY0" fmla="*/ 629202 h 648358"/>
                  <a:gd name="connsiteX1" fmla="*/ 143568 w 1194162"/>
                  <a:gd name="connsiteY1" fmla="*/ 617043 h 648358"/>
                  <a:gd name="connsiteX2" fmla="*/ 210772 w 1194162"/>
                  <a:gd name="connsiteY2" fmla="*/ 562080 h 648358"/>
                  <a:gd name="connsiteX3" fmla="*/ 305294 w 1194162"/>
                  <a:gd name="connsiteY3" fmla="*/ 99375 h 648358"/>
                  <a:gd name="connsiteX4" fmla="*/ 384657 w 1194162"/>
                  <a:gd name="connsiteY4" fmla="*/ 1363 h 648358"/>
                  <a:gd name="connsiteX5" fmla="*/ 453841 w 1194162"/>
                  <a:gd name="connsiteY5" fmla="*/ 91199 h 648358"/>
                  <a:gd name="connsiteX6" fmla="*/ 543382 w 1194162"/>
                  <a:gd name="connsiteY6" fmla="*/ 455482 h 648358"/>
                  <a:gd name="connsiteX7" fmla="*/ 637822 w 1194162"/>
                  <a:gd name="connsiteY7" fmla="*/ 537762 h 648358"/>
                  <a:gd name="connsiteX8" fmla="*/ 707942 w 1194162"/>
                  <a:gd name="connsiteY8" fmla="*/ 440161 h 648358"/>
                  <a:gd name="connsiteX9" fmla="*/ 814621 w 1194162"/>
                  <a:gd name="connsiteY9" fmla="*/ 150682 h 648358"/>
                  <a:gd name="connsiteX10" fmla="*/ 909223 w 1194162"/>
                  <a:gd name="connsiteY10" fmla="*/ 150764 h 648358"/>
                  <a:gd name="connsiteX11" fmla="*/ 985424 w 1194162"/>
                  <a:gd name="connsiteY11" fmla="*/ 388689 h 648358"/>
                  <a:gd name="connsiteX12" fmla="*/ 1104428 w 1194162"/>
                  <a:gd name="connsiteY12" fmla="*/ 391032 h 648358"/>
                  <a:gd name="connsiteX13" fmla="*/ 1186542 w 1194162"/>
                  <a:gd name="connsiteY13" fmla="*/ 184243 h 648358"/>
                  <a:gd name="connsiteX0" fmla="*/ 0 w 1194162"/>
                  <a:gd name="connsiteY0" fmla="*/ 629202 h 648358"/>
                  <a:gd name="connsiteX1" fmla="*/ 143568 w 1194162"/>
                  <a:gd name="connsiteY1" fmla="*/ 617043 h 648358"/>
                  <a:gd name="connsiteX2" fmla="*/ 210772 w 1194162"/>
                  <a:gd name="connsiteY2" fmla="*/ 562080 h 648358"/>
                  <a:gd name="connsiteX3" fmla="*/ 305294 w 1194162"/>
                  <a:gd name="connsiteY3" fmla="*/ 99375 h 648358"/>
                  <a:gd name="connsiteX4" fmla="*/ 384657 w 1194162"/>
                  <a:gd name="connsiteY4" fmla="*/ 1363 h 648358"/>
                  <a:gd name="connsiteX5" fmla="*/ 453841 w 1194162"/>
                  <a:gd name="connsiteY5" fmla="*/ 91199 h 648358"/>
                  <a:gd name="connsiteX6" fmla="*/ 543382 w 1194162"/>
                  <a:gd name="connsiteY6" fmla="*/ 455482 h 648358"/>
                  <a:gd name="connsiteX7" fmla="*/ 637822 w 1194162"/>
                  <a:gd name="connsiteY7" fmla="*/ 537762 h 648358"/>
                  <a:gd name="connsiteX8" fmla="*/ 707942 w 1194162"/>
                  <a:gd name="connsiteY8" fmla="*/ 440161 h 648358"/>
                  <a:gd name="connsiteX9" fmla="*/ 814621 w 1194162"/>
                  <a:gd name="connsiteY9" fmla="*/ 150682 h 648358"/>
                  <a:gd name="connsiteX10" fmla="*/ 909223 w 1194162"/>
                  <a:gd name="connsiteY10" fmla="*/ 150764 h 648358"/>
                  <a:gd name="connsiteX11" fmla="*/ 985424 w 1194162"/>
                  <a:gd name="connsiteY11" fmla="*/ 388689 h 648358"/>
                  <a:gd name="connsiteX12" fmla="*/ 1080109 w 1194162"/>
                  <a:gd name="connsiteY12" fmla="*/ 391032 h 648358"/>
                  <a:gd name="connsiteX13" fmla="*/ 1186542 w 1194162"/>
                  <a:gd name="connsiteY13" fmla="*/ 184243 h 648358"/>
                  <a:gd name="connsiteX0" fmla="*/ 0 w 1157685"/>
                  <a:gd name="connsiteY0" fmla="*/ 629202 h 648358"/>
                  <a:gd name="connsiteX1" fmla="*/ 143568 w 1157685"/>
                  <a:gd name="connsiteY1" fmla="*/ 617043 h 648358"/>
                  <a:gd name="connsiteX2" fmla="*/ 210772 w 1157685"/>
                  <a:gd name="connsiteY2" fmla="*/ 562080 h 648358"/>
                  <a:gd name="connsiteX3" fmla="*/ 305294 w 1157685"/>
                  <a:gd name="connsiteY3" fmla="*/ 99375 h 648358"/>
                  <a:gd name="connsiteX4" fmla="*/ 384657 w 1157685"/>
                  <a:gd name="connsiteY4" fmla="*/ 1363 h 648358"/>
                  <a:gd name="connsiteX5" fmla="*/ 453841 w 1157685"/>
                  <a:gd name="connsiteY5" fmla="*/ 91199 h 648358"/>
                  <a:gd name="connsiteX6" fmla="*/ 543382 w 1157685"/>
                  <a:gd name="connsiteY6" fmla="*/ 455482 h 648358"/>
                  <a:gd name="connsiteX7" fmla="*/ 637822 w 1157685"/>
                  <a:gd name="connsiteY7" fmla="*/ 537762 h 648358"/>
                  <a:gd name="connsiteX8" fmla="*/ 707942 w 1157685"/>
                  <a:gd name="connsiteY8" fmla="*/ 440161 h 648358"/>
                  <a:gd name="connsiteX9" fmla="*/ 814621 w 1157685"/>
                  <a:gd name="connsiteY9" fmla="*/ 150682 h 648358"/>
                  <a:gd name="connsiteX10" fmla="*/ 909223 w 1157685"/>
                  <a:gd name="connsiteY10" fmla="*/ 150764 h 648358"/>
                  <a:gd name="connsiteX11" fmla="*/ 985424 w 1157685"/>
                  <a:gd name="connsiteY11" fmla="*/ 388689 h 648358"/>
                  <a:gd name="connsiteX12" fmla="*/ 1080109 w 1157685"/>
                  <a:gd name="connsiteY12" fmla="*/ 391032 h 648358"/>
                  <a:gd name="connsiteX13" fmla="*/ 1150065 w 1157685"/>
                  <a:gd name="connsiteY13" fmla="*/ 184243 h 648358"/>
                  <a:gd name="connsiteX0" fmla="*/ 0 w 1157685"/>
                  <a:gd name="connsiteY0" fmla="*/ 629202 h 650385"/>
                  <a:gd name="connsiteX1" fmla="*/ 161807 w 1157685"/>
                  <a:gd name="connsiteY1" fmla="*/ 629203 h 650385"/>
                  <a:gd name="connsiteX2" fmla="*/ 210772 w 1157685"/>
                  <a:gd name="connsiteY2" fmla="*/ 562080 h 650385"/>
                  <a:gd name="connsiteX3" fmla="*/ 305294 w 1157685"/>
                  <a:gd name="connsiteY3" fmla="*/ 99375 h 650385"/>
                  <a:gd name="connsiteX4" fmla="*/ 384657 w 1157685"/>
                  <a:gd name="connsiteY4" fmla="*/ 1363 h 650385"/>
                  <a:gd name="connsiteX5" fmla="*/ 453841 w 1157685"/>
                  <a:gd name="connsiteY5" fmla="*/ 91199 h 650385"/>
                  <a:gd name="connsiteX6" fmla="*/ 543382 w 1157685"/>
                  <a:gd name="connsiteY6" fmla="*/ 455482 h 650385"/>
                  <a:gd name="connsiteX7" fmla="*/ 637822 w 1157685"/>
                  <a:gd name="connsiteY7" fmla="*/ 537762 h 650385"/>
                  <a:gd name="connsiteX8" fmla="*/ 707942 w 1157685"/>
                  <a:gd name="connsiteY8" fmla="*/ 440161 h 650385"/>
                  <a:gd name="connsiteX9" fmla="*/ 814621 w 1157685"/>
                  <a:gd name="connsiteY9" fmla="*/ 150682 h 650385"/>
                  <a:gd name="connsiteX10" fmla="*/ 909223 w 1157685"/>
                  <a:gd name="connsiteY10" fmla="*/ 150764 h 650385"/>
                  <a:gd name="connsiteX11" fmla="*/ 985424 w 1157685"/>
                  <a:gd name="connsiteY11" fmla="*/ 388689 h 650385"/>
                  <a:gd name="connsiteX12" fmla="*/ 1080109 w 1157685"/>
                  <a:gd name="connsiteY12" fmla="*/ 391032 h 650385"/>
                  <a:gd name="connsiteX13" fmla="*/ 1150065 w 1157685"/>
                  <a:gd name="connsiteY13" fmla="*/ 184243 h 650385"/>
                  <a:gd name="connsiteX0" fmla="*/ 0 w 1102969"/>
                  <a:gd name="connsiteY0" fmla="*/ 641361 h 650385"/>
                  <a:gd name="connsiteX1" fmla="*/ 107091 w 1102969"/>
                  <a:gd name="connsiteY1" fmla="*/ 629203 h 650385"/>
                  <a:gd name="connsiteX2" fmla="*/ 156056 w 1102969"/>
                  <a:gd name="connsiteY2" fmla="*/ 562080 h 650385"/>
                  <a:gd name="connsiteX3" fmla="*/ 250578 w 1102969"/>
                  <a:gd name="connsiteY3" fmla="*/ 99375 h 650385"/>
                  <a:gd name="connsiteX4" fmla="*/ 329941 w 1102969"/>
                  <a:gd name="connsiteY4" fmla="*/ 1363 h 650385"/>
                  <a:gd name="connsiteX5" fmla="*/ 399125 w 1102969"/>
                  <a:gd name="connsiteY5" fmla="*/ 91199 h 650385"/>
                  <a:gd name="connsiteX6" fmla="*/ 488666 w 1102969"/>
                  <a:gd name="connsiteY6" fmla="*/ 455482 h 650385"/>
                  <a:gd name="connsiteX7" fmla="*/ 583106 w 1102969"/>
                  <a:gd name="connsiteY7" fmla="*/ 537762 h 650385"/>
                  <a:gd name="connsiteX8" fmla="*/ 653226 w 1102969"/>
                  <a:gd name="connsiteY8" fmla="*/ 440161 h 650385"/>
                  <a:gd name="connsiteX9" fmla="*/ 759905 w 1102969"/>
                  <a:gd name="connsiteY9" fmla="*/ 150682 h 650385"/>
                  <a:gd name="connsiteX10" fmla="*/ 854507 w 1102969"/>
                  <a:gd name="connsiteY10" fmla="*/ 150764 h 650385"/>
                  <a:gd name="connsiteX11" fmla="*/ 930708 w 1102969"/>
                  <a:gd name="connsiteY11" fmla="*/ 388689 h 650385"/>
                  <a:gd name="connsiteX12" fmla="*/ 1025393 w 1102969"/>
                  <a:gd name="connsiteY12" fmla="*/ 391032 h 650385"/>
                  <a:gd name="connsiteX13" fmla="*/ 1095349 w 1102969"/>
                  <a:gd name="connsiteY13" fmla="*/ 184243 h 650385"/>
                  <a:gd name="connsiteX0" fmla="*/ 0 w 1102969"/>
                  <a:gd name="connsiteY0" fmla="*/ 641361 h 650385"/>
                  <a:gd name="connsiteX1" fmla="*/ 131409 w 1102969"/>
                  <a:gd name="connsiteY1" fmla="*/ 629203 h 650385"/>
                  <a:gd name="connsiteX2" fmla="*/ 156056 w 1102969"/>
                  <a:gd name="connsiteY2" fmla="*/ 562080 h 650385"/>
                  <a:gd name="connsiteX3" fmla="*/ 250578 w 1102969"/>
                  <a:gd name="connsiteY3" fmla="*/ 99375 h 650385"/>
                  <a:gd name="connsiteX4" fmla="*/ 329941 w 1102969"/>
                  <a:gd name="connsiteY4" fmla="*/ 1363 h 650385"/>
                  <a:gd name="connsiteX5" fmla="*/ 399125 w 1102969"/>
                  <a:gd name="connsiteY5" fmla="*/ 91199 h 650385"/>
                  <a:gd name="connsiteX6" fmla="*/ 488666 w 1102969"/>
                  <a:gd name="connsiteY6" fmla="*/ 455482 h 650385"/>
                  <a:gd name="connsiteX7" fmla="*/ 583106 w 1102969"/>
                  <a:gd name="connsiteY7" fmla="*/ 537762 h 650385"/>
                  <a:gd name="connsiteX8" fmla="*/ 653226 w 1102969"/>
                  <a:gd name="connsiteY8" fmla="*/ 440161 h 650385"/>
                  <a:gd name="connsiteX9" fmla="*/ 759905 w 1102969"/>
                  <a:gd name="connsiteY9" fmla="*/ 150682 h 650385"/>
                  <a:gd name="connsiteX10" fmla="*/ 854507 w 1102969"/>
                  <a:gd name="connsiteY10" fmla="*/ 150764 h 650385"/>
                  <a:gd name="connsiteX11" fmla="*/ 930708 w 1102969"/>
                  <a:gd name="connsiteY11" fmla="*/ 388689 h 650385"/>
                  <a:gd name="connsiteX12" fmla="*/ 1025393 w 1102969"/>
                  <a:gd name="connsiteY12" fmla="*/ 391032 h 650385"/>
                  <a:gd name="connsiteX13" fmla="*/ 1095349 w 1102969"/>
                  <a:gd name="connsiteY13" fmla="*/ 184243 h 650385"/>
                  <a:gd name="connsiteX0" fmla="*/ 0 w 1066492"/>
                  <a:gd name="connsiteY0" fmla="*/ 641361 h 650385"/>
                  <a:gd name="connsiteX1" fmla="*/ 131409 w 1066492"/>
                  <a:gd name="connsiteY1" fmla="*/ 629203 h 650385"/>
                  <a:gd name="connsiteX2" fmla="*/ 156056 w 1066492"/>
                  <a:gd name="connsiteY2" fmla="*/ 562080 h 650385"/>
                  <a:gd name="connsiteX3" fmla="*/ 250578 w 1066492"/>
                  <a:gd name="connsiteY3" fmla="*/ 99375 h 650385"/>
                  <a:gd name="connsiteX4" fmla="*/ 329941 w 1066492"/>
                  <a:gd name="connsiteY4" fmla="*/ 1363 h 650385"/>
                  <a:gd name="connsiteX5" fmla="*/ 399125 w 1066492"/>
                  <a:gd name="connsiteY5" fmla="*/ 91199 h 650385"/>
                  <a:gd name="connsiteX6" fmla="*/ 488666 w 1066492"/>
                  <a:gd name="connsiteY6" fmla="*/ 455482 h 650385"/>
                  <a:gd name="connsiteX7" fmla="*/ 583106 w 1066492"/>
                  <a:gd name="connsiteY7" fmla="*/ 537762 h 650385"/>
                  <a:gd name="connsiteX8" fmla="*/ 653226 w 1066492"/>
                  <a:gd name="connsiteY8" fmla="*/ 440161 h 650385"/>
                  <a:gd name="connsiteX9" fmla="*/ 759905 w 1066492"/>
                  <a:gd name="connsiteY9" fmla="*/ 150682 h 650385"/>
                  <a:gd name="connsiteX10" fmla="*/ 854507 w 1066492"/>
                  <a:gd name="connsiteY10" fmla="*/ 150764 h 650385"/>
                  <a:gd name="connsiteX11" fmla="*/ 930708 w 1066492"/>
                  <a:gd name="connsiteY11" fmla="*/ 388689 h 650385"/>
                  <a:gd name="connsiteX12" fmla="*/ 1025393 w 1066492"/>
                  <a:gd name="connsiteY12" fmla="*/ 391032 h 650385"/>
                  <a:gd name="connsiteX13" fmla="*/ 1058872 w 1066492"/>
                  <a:gd name="connsiteY13" fmla="*/ 293676 h 650385"/>
                  <a:gd name="connsiteX0" fmla="*/ 0 w 1084731"/>
                  <a:gd name="connsiteY0" fmla="*/ 641361 h 650385"/>
                  <a:gd name="connsiteX1" fmla="*/ 131409 w 1084731"/>
                  <a:gd name="connsiteY1" fmla="*/ 629203 h 650385"/>
                  <a:gd name="connsiteX2" fmla="*/ 156056 w 1084731"/>
                  <a:gd name="connsiteY2" fmla="*/ 562080 h 650385"/>
                  <a:gd name="connsiteX3" fmla="*/ 250578 w 1084731"/>
                  <a:gd name="connsiteY3" fmla="*/ 99375 h 650385"/>
                  <a:gd name="connsiteX4" fmla="*/ 329941 w 1084731"/>
                  <a:gd name="connsiteY4" fmla="*/ 1363 h 650385"/>
                  <a:gd name="connsiteX5" fmla="*/ 399125 w 1084731"/>
                  <a:gd name="connsiteY5" fmla="*/ 91199 h 650385"/>
                  <a:gd name="connsiteX6" fmla="*/ 488666 w 1084731"/>
                  <a:gd name="connsiteY6" fmla="*/ 455482 h 650385"/>
                  <a:gd name="connsiteX7" fmla="*/ 583106 w 1084731"/>
                  <a:gd name="connsiteY7" fmla="*/ 537762 h 650385"/>
                  <a:gd name="connsiteX8" fmla="*/ 653226 w 1084731"/>
                  <a:gd name="connsiteY8" fmla="*/ 440161 h 650385"/>
                  <a:gd name="connsiteX9" fmla="*/ 759905 w 1084731"/>
                  <a:gd name="connsiteY9" fmla="*/ 150682 h 650385"/>
                  <a:gd name="connsiteX10" fmla="*/ 854507 w 1084731"/>
                  <a:gd name="connsiteY10" fmla="*/ 150764 h 650385"/>
                  <a:gd name="connsiteX11" fmla="*/ 930708 w 1084731"/>
                  <a:gd name="connsiteY11" fmla="*/ 388689 h 650385"/>
                  <a:gd name="connsiteX12" fmla="*/ 1025393 w 1084731"/>
                  <a:gd name="connsiteY12" fmla="*/ 391032 h 650385"/>
                  <a:gd name="connsiteX13" fmla="*/ 1077111 w 1084731"/>
                  <a:gd name="connsiteY13" fmla="*/ 293676 h 650385"/>
                  <a:gd name="connsiteX0" fmla="*/ 0 w 1084731"/>
                  <a:gd name="connsiteY0" fmla="*/ 641361 h 650385"/>
                  <a:gd name="connsiteX1" fmla="*/ 131409 w 1084731"/>
                  <a:gd name="connsiteY1" fmla="*/ 629203 h 650385"/>
                  <a:gd name="connsiteX2" fmla="*/ 156056 w 1084731"/>
                  <a:gd name="connsiteY2" fmla="*/ 562080 h 650385"/>
                  <a:gd name="connsiteX3" fmla="*/ 250578 w 1084731"/>
                  <a:gd name="connsiteY3" fmla="*/ 99375 h 650385"/>
                  <a:gd name="connsiteX4" fmla="*/ 329941 w 1084731"/>
                  <a:gd name="connsiteY4" fmla="*/ 1363 h 650385"/>
                  <a:gd name="connsiteX5" fmla="*/ 399125 w 1084731"/>
                  <a:gd name="connsiteY5" fmla="*/ 91199 h 650385"/>
                  <a:gd name="connsiteX6" fmla="*/ 488666 w 1084731"/>
                  <a:gd name="connsiteY6" fmla="*/ 455482 h 650385"/>
                  <a:gd name="connsiteX7" fmla="*/ 583106 w 1084731"/>
                  <a:gd name="connsiteY7" fmla="*/ 537762 h 650385"/>
                  <a:gd name="connsiteX8" fmla="*/ 653226 w 1084731"/>
                  <a:gd name="connsiteY8" fmla="*/ 440161 h 650385"/>
                  <a:gd name="connsiteX9" fmla="*/ 759905 w 1084731"/>
                  <a:gd name="connsiteY9" fmla="*/ 150682 h 650385"/>
                  <a:gd name="connsiteX10" fmla="*/ 854507 w 1084731"/>
                  <a:gd name="connsiteY10" fmla="*/ 150764 h 650385"/>
                  <a:gd name="connsiteX11" fmla="*/ 948947 w 1084731"/>
                  <a:gd name="connsiteY11" fmla="*/ 388689 h 650385"/>
                  <a:gd name="connsiteX12" fmla="*/ 1025393 w 1084731"/>
                  <a:gd name="connsiteY12" fmla="*/ 391032 h 650385"/>
                  <a:gd name="connsiteX13" fmla="*/ 1077111 w 1084731"/>
                  <a:gd name="connsiteY13" fmla="*/ 293676 h 650385"/>
                  <a:gd name="connsiteX0" fmla="*/ 0 w 1109049"/>
                  <a:gd name="connsiteY0" fmla="*/ 641361 h 650385"/>
                  <a:gd name="connsiteX1" fmla="*/ 131409 w 1109049"/>
                  <a:gd name="connsiteY1" fmla="*/ 629203 h 650385"/>
                  <a:gd name="connsiteX2" fmla="*/ 156056 w 1109049"/>
                  <a:gd name="connsiteY2" fmla="*/ 562080 h 650385"/>
                  <a:gd name="connsiteX3" fmla="*/ 250578 w 1109049"/>
                  <a:gd name="connsiteY3" fmla="*/ 99375 h 650385"/>
                  <a:gd name="connsiteX4" fmla="*/ 329941 w 1109049"/>
                  <a:gd name="connsiteY4" fmla="*/ 1363 h 650385"/>
                  <a:gd name="connsiteX5" fmla="*/ 399125 w 1109049"/>
                  <a:gd name="connsiteY5" fmla="*/ 91199 h 650385"/>
                  <a:gd name="connsiteX6" fmla="*/ 488666 w 1109049"/>
                  <a:gd name="connsiteY6" fmla="*/ 455482 h 650385"/>
                  <a:gd name="connsiteX7" fmla="*/ 583106 w 1109049"/>
                  <a:gd name="connsiteY7" fmla="*/ 537762 h 650385"/>
                  <a:gd name="connsiteX8" fmla="*/ 653226 w 1109049"/>
                  <a:gd name="connsiteY8" fmla="*/ 440161 h 650385"/>
                  <a:gd name="connsiteX9" fmla="*/ 759905 w 1109049"/>
                  <a:gd name="connsiteY9" fmla="*/ 150682 h 650385"/>
                  <a:gd name="connsiteX10" fmla="*/ 854507 w 1109049"/>
                  <a:gd name="connsiteY10" fmla="*/ 150764 h 650385"/>
                  <a:gd name="connsiteX11" fmla="*/ 948947 w 1109049"/>
                  <a:gd name="connsiteY11" fmla="*/ 388689 h 650385"/>
                  <a:gd name="connsiteX12" fmla="*/ 1025393 w 1109049"/>
                  <a:gd name="connsiteY12" fmla="*/ 391032 h 650385"/>
                  <a:gd name="connsiteX13" fmla="*/ 1101429 w 1109049"/>
                  <a:gd name="connsiteY13" fmla="*/ 299756 h 650385"/>
                  <a:gd name="connsiteX0" fmla="*/ 0 w 1109049"/>
                  <a:gd name="connsiteY0" fmla="*/ 641361 h 650385"/>
                  <a:gd name="connsiteX1" fmla="*/ 131409 w 1109049"/>
                  <a:gd name="connsiteY1" fmla="*/ 629203 h 650385"/>
                  <a:gd name="connsiteX2" fmla="*/ 156056 w 1109049"/>
                  <a:gd name="connsiteY2" fmla="*/ 562080 h 650385"/>
                  <a:gd name="connsiteX3" fmla="*/ 250578 w 1109049"/>
                  <a:gd name="connsiteY3" fmla="*/ 99375 h 650385"/>
                  <a:gd name="connsiteX4" fmla="*/ 329941 w 1109049"/>
                  <a:gd name="connsiteY4" fmla="*/ 1363 h 650385"/>
                  <a:gd name="connsiteX5" fmla="*/ 399125 w 1109049"/>
                  <a:gd name="connsiteY5" fmla="*/ 91199 h 650385"/>
                  <a:gd name="connsiteX6" fmla="*/ 488666 w 1109049"/>
                  <a:gd name="connsiteY6" fmla="*/ 455482 h 650385"/>
                  <a:gd name="connsiteX7" fmla="*/ 583106 w 1109049"/>
                  <a:gd name="connsiteY7" fmla="*/ 537762 h 650385"/>
                  <a:gd name="connsiteX8" fmla="*/ 653226 w 1109049"/>
                  <a:gd name="connsiteY8" fmla="*/ 440161 h 650385"/>
                  <a:gd name="connsiteX9" fmla="*/ 759905 w 1109049"/>
                  <a:gd name="connsiteY9" fmla="*/ 150682 h 650385"/>
                  <a:gd name="connsiteX10" fmla="*/ 854507 w 1109049"/>
                  <a:gd name="connsiteY10" fmla="*/ 150764 h 650385"/>
                  <a:gd name="connsiteX11" fmla="*/ 948947 w 1109049"/>
                  <a:gd name="connsiteY11" fmla="*/ 388689 h 650385"/>
                  <a:gd name="connsiteX12" fmla="*/ 1049711 w 1109049"/>
                  <a:gd name="connsiteY12" fmla="*/ 391032 h 650385"/>
                  <a:gd name="connsiteX13" fmla="*/ 1101429 w 1109049"/>
                  <a:gd name="connsiteY13" fmla="*/ 299756 h 650385"/>
                  <a:gd name="connsiteX0" fmla="*/ 0 w 1109049"/>
                  <a:gd name="connsiteY0" fmla="*/ 641361 h 650385"/>
                  <a:gd name="connsiteX1" fmla="*/ 131409 w 1109049"/>
                  <a:gd name="connsiteY1" fmla="*/ 629203 h 650385"/>
                  <a:gd name="connsiteX2" fmla="*/ 156056 w 1109049"/>
                  <a:gd name="connsiteY2" fmla="*/ 562080 h 650385"/>
                  <a:gd name="connsiteX3" fmla="*/ 250578 w 1109049"/>
                  <a:gd name="connsiteY3" fmla="*/ 99375 h 650385"/>
                  <a:gd name="connsiteX4" fmla="*/ 329941 w 1109049"/>
                  <a:gd name="connsiteY4" fmla="*/ 1363 h 650385"/>
                  <a:gd name="connsiteX5" fmla="*/ 399125 w 1109049"/>
                  <a:gd name="connsiteY5" fmla="*/ 91199 h 650385"/>
                  <a:gd name="connsiteX6" fmla="*/ 488666 w 1109049"/>
                  <a:gd name="connsiteY6" fmla="*/ 455482 h 650385"/>
                  <a:gd name="connsiteX7" fmla="*/ 583106 w 1109049"/>
                  <a:gd name="connsiteY7" fmla="*/ 537762 h 650385"/>
                  <a:gd name="connsiteX8" fmla="*/ 653226 w 1109049"/>
                  <a:gd name="connsiteY8" fmla="*/ 440161 h 650385"/>
                  <a:gd name="connsiteX9" fmla="*/ 759905 w 1109049"/>
                  <a:gd name="connsiteY9" fmla="*/ 150682 h 650385"/>
                  <a:gd name="connsiteX10" fmla="*/ 854507 w 1109049"/>
                  <a:gd name="connsiteY10" fmla="*/ 150764 h 650385"/>
                  <a:gd name="connsiteX11" fmla="*/ 967186 w 1109049"/>
                  <a:gd name="connsiteY11" fmla="*/ 388689 h 650385"/>
                  <a:gd name="connsiteX12" fmla="*/ 1049711 w 1109049"/>
                  <a:gd name="connsiteY12" fmla="*/ 391032 h 650385"/>
                  <a:gd name="connsiteX13" fmla="*/ 1101429 w 1109049"/>
                  <a:gd name="connsiteY13" fmla="*/ 299756 h 650385"/>
                  <a:gd name="connsiteX0" fmla="*/ 0 w 1109049"/>
                  <a:gd name="connsiteY0" fmla="*/ 641361 h 652486"/>
                  <a:gd name="connsiteX1" fmla="*/ 101201 w 1109049"/>
                  <a:gd name="connsiteY1" fmla="*/ 639272 h 652486"/>
                  <a:gd name="connsiteX2" fmla="*/ 156056 w 1109049"/>
                  <a:gd name="connsiteY2" fmla="*/ 562080 h 652486"/>
                  <a:gd name="connsiteX3" fmla="*/ 250578 w 1109049"/>
                  <a:gd name="connsiteY3" fmla="*/ 99375 h 652486"/>
                  <a:gd name="connsiteX4" fmla="*/ 329941 w 1109049"/>
                  <a:gd name="connsiteY4" fmla="*/ 1363 h 652486"/>
                  <a:gd name="connsiteX5" fmla="*/ 399125 w 1109049"/>
                  <a:gd name="connsiteY5" fmla="*/ 91199 h 652486"/>
                  <a:gd name="connsiteX6" fmla="*/ 488666 w 1109049"/>
                  <a:gd name="connsiteY6" fmla="*/ 455482 h 652486"/>
                  <a:gd name="connsiteX7" fmla="*/ 583106 w 1109049"/>
                  <a:gd name="connsiteY7" fmla="*/ 537762 h 652486"/>
                  <a:gd name="connsiteX8" fmla="*/ 653226 w 1109049"/>
                  <a:gd name="connsiteY8" fmla="*/ 440161 h 652486"/>
                  <a:gd name="connsiteX9" fmla="*/ 759905 w 1109049"/>
                  <a:gd name="connsiteY9" fmla="*/ 150682 h 652486"/>
                  <a:gd name="connsiteX10" fmla="*/ 854507 w 1109049"/>
                  <a:gd name="connsiteY10" fmla="*/ 150764 h 652486"/>
                  <a:gd name="connsiteX11" fmla="*/ 967186 w 1109049"/>
                  <a:gd name="connsiteY11" fmla="*/ 388689 h 652486"/>
                  <a:gd name="connsiteX12" fmla="*/ 1049711 w 1109049"/>
                  <a:gd name="connsiteY12" fmla="*/ 391032 h 652486"/>
                  <a:gd name="connsiteX13" fmla="*/ 1101429 w 1109049"/>
                  <a:gd name="connsiteY13" fmla="*/ 299756 h 652486"/>
                  <a:gd name="connsiteX0" fmla="*/ 0 w 1109049"/>
                  <a:gd name="connsiteY0" fmla="*/ 641361 h 657520"/>
                  <a:gd name="connsiteX1" fmla="*/ 101201 w 1109049"/>
                  <a:gd name="connsiteY1" fmla="*/ 639272 h 657520"/>
                  <a:gd name="connsiteX2" fmla="*/ 159413 w 1109049"/>
                  <a:gd name="connsiteY2" fmla="*/ 531872 h 657520"/>
                  <a:gd name="connsiteX3" fmla="*/ 250578 w 1109049"/>
                  <a:gd name="connsiteY3" fmla="*/ 99375 h 657520"/>
                  <a:gd name="connsiteX4" fmla="*/ 329941 w 1109049"/>
                  <a:gd name="connsiteY4" fmla="*/ 1363 h 657520"/>
                  <a:gd name="connsiteX5" fmla="*/ 399125 w 1109049"/>
                  <a:gd name="connsiteY5" fmla="*/ 91199 h 657520"/>
                  <a:gd name="connsiteX6" fmla="*/ 488666 w 1109049"/>
                  <a:gd name="connsiteY6" fmla="*/ 455482 h 657520"/>
                  <a:gd name="connsiteX7" fmla="*/ 583106 w 1109049"/>
                  <a:gd name="connsiteY7" fmla="*/ 537762 h 657520"/>
                  <a:gd name="connsiteX8" fmla="*/ 653226 w 1109049"/>
                  <a:gd name="connsiteY8" fmla="*/ 440161 h 657520"/>
                  <a:gd name="connsiteX9" fmla="*/ 759905 w 1109049"/>
                  <a:gd name="connsiteY9" fmla="*/ 150682 h 657520"/>
                  <a:gd name="connsiteX10" fmla="*/ 854507 w 1109049"/>
                  <a:gd name="connsiteY10" fmla="*/ 150764 h 657520"/>
                  <a:gd name="connsiteX11" fmla="*/ 967186 w 1109049"/>
                  <a:gd name="connsiteY11" fmla="*/ 388689 h 657520"/>
                  <a:gd name="connsiteX12" fmla="*/ 1049711 w 1109049"/>
                  <a:gd name="connsiteY12" fmla="*/ 391032 h 657520"/>
                  <a:gd name="connsiteX13" fmla="*/ 1101429 w 1109049"/>
                  <a:gd name="connsiteY13" fmla="*/ 299756 h 657520"/>
                  <a:gd name="connsiteX0" fmla="*/ 0 w 1109049"/>
                  <a:gd name="connsiteY0" fmla="*/ 641361 h 648981"/>
                  <a:gd name="connsiteX1" fmla="*/ 128053 w 1109049"/>
                  <a:gd name="connsiteY1" fmla="*/ 622490 h 648981"/>
                  <a:gd name="connsiteX2" fmla="*/ 159413 w 1109049"/>
                  <a:gd name="connsiteY2" fmla="*/ 531872 h 648981"/>
                  <a:gd name="connsiteX3" fmla="*/ 250578 w 1109049"/>
                  <a:gd name="connsiteY3" fmla="*/ 99375 h 648981"/>
                  <a:gd name="connsiteX4" fmla="*/ 329941 w 1109049"/>
                  <a:gd name="connsiteY4" fmla="*/ 1363 h 648981"/>
                  <a:gd name="connsiteX5" fmla="*/ 399125 w 1109049"/>
                  <a:gd name="connsiteY5" fmla="*/ 91199 h 648981"/>
                  <a:gd name="connsiteX6" fmla="*/ 488666 w 1109049"/>
                  <a:gd name="connsiteY6" fmla="*/ 455482 h 648981"/>
                  <a:gd name="connsiteX7" fmla="*/ 583106 w 1109049"/>
                  <a:gd name="connsiteY7" fmla="*/ 537762 h 648981"/>
                  <a:gd name="connsiteX8" fmla="*/ 653226 w 1109049"/>
                  <a:gd name="connsiteY8" fmla="*/ 440161 h 648981"/>
                  <a:gd name="connsiteX9" fmla="*/ 759905 w 1109049"/>
                  <a:gd name="connsiteY9" fmla="*/ 150682 h 648981"/>
                  <a:gd name="connsiteX10" fmla="*/ 854507 w 1109049"/>
                  <a:gd name="connsiteY10" fmla="*/ 150764 h 648981"/>
                  <a:gd name="connsiteX11" fmla="*/ 967186 w 1109049"/>
                  <a:gd name="connsiteY11" fmla="*/ 388689 h 648981"/>
                  <a:gd name="connsiteX12" fmla="*/ 1049711 w 1109049"/>
                  <a:gd name="connsiteY12" fmla="*/ 391032 h 648981"/>
                  <a:gd name="connsiteX13" fmla="*/ 1101429 w 1109049"/>
                  <a:gd name="connsiteY13" fmla="*/ 299756 h 648981"/>
                  <a:gd name="connsiteX0" fmla="*/ 0 w 1109049"/>
                  <a:gd name="connsiteY0" fmla="*/ 641361 h 641361"/>
                  <a:gd name="connsiteX1" fmla="*/ 159413 w 1109049"/>
                  <a:gd name="connsiteY1" fmla="*/ 531872 h 641361"/>
                  <a:gd name="connsiteX2" fmla="*/ 250578 w 1109049"/>
                  <a:gd name="connsiteY2" fmla="*/ 99375 h 641361"/>
                  <a:gd name="connsiteX3" fmla="*/ 329941 w 1109049"/>
                  <a:gd name="connsiteY3" fmla="*/ 1363 h 641361"/>
                  <a:gd name="connsiteX4" fmla="*/ 399125 w 1109049"/>
                  <a:gd name="connsiteY4" fmla="*/ 91199 h 641361"/>
                  <a:gd name="connsiteX5" fmla="*/ 488666 w 1109049"/>
                  <a:gd name="connsiteY5" fmla="*/ 455482 h 641361"/>
                  <a:gd name="connsiteX6" fmla="*/ 583106 w 1109049"/>
                  <a:gd name="connsiteY6" fmla="*/ 537762 h 641361"/>
                  <a:gd name="connsiteX7" fmla="*/ 653226 w 1109049"/>
                  <a:gd name="connsiteY7" fmla="*/ 440161 h 641361"/>
                  <a:gd name="connsiteX8" fmla="*/ 759905 w 1109049"/>
                  <a:gd name="connsiteY8" fmla="*/ 150682 h 641361"/>
                  <a:gd name="connsiteX9" fmla="*/ 854507 w 1109049"/>
                  <a:gd name="connsiteY9" fmla="*/ 150764 h 641361"/>
                  <a:gd name="connsiteX10" fmla="*/ 967186 w 1109049"/>
                  <a:gd name="connsiteY10" fmla="*/ 388689 h 641361"/>
                  <a:gd name="connsiteX11" fmla="*/ 1049711 w 1109049"/>
                  <a:gd name="connsiteY11" fmla="*/ 391032 h 641361"/>
                  <a:gd name="connsiteX12" fmla="*/ 1101429 w 1109049"/>
                  <a:gd name="connsiteY12" fmla="*/ 299756 h 641361"/>
                  <a:gd name="connsiteX0" fmla="*/ 0 w 1109049"/>
                  <a:gd name="connsiteY0" fmla="*/ 641361 h 662480"/>
                  <a:gd name="connsiteX1" fmla="*/ 135918 w 1109049"/>
                  <a:gd name="connsiteY1" fmla="*/ 572149 h 662480"/>
                  <a:gd name="connsiteX2" fmla="*/ 250578 w 1109049"/>
                  <a:gd name="connsiteY2" fmla="*/ 99375 h 662480"/>
                  <a:gd name="connsiteX3" fmla="*/ 329941 w 1109049"/>
                  <a:gd name="connsiteY3" fmla="*/ 1363 h 662480"/>
                  <a:gd name="connsiteX4" fmla="*/ 399125 w 1109049"/>
                  <a:gd name="connsiteY4" fmla="*/ 91199 h 662480"/>
                  <a:gd name="connsiteX5" fmla="*/ 488666 w 1109049"/>
                  <a:gd name="connsiteY5" fmla="*/ 455482 h 662480"/>
                  <a:gd name="connsiteX6" fmla="*/ 583106 w 1109049"/>
                  <a:gd name="connsiteY6" fmla="*/ 537762 h 662480"/>
                  <a:gd name="connsiteX7" fmla="*/ 653226 w 1109049"/>
                  <a:gd name="connsiteY7" fmla="*/ 440161 h 662480"/>
                  <a:gd name="connsiteX8" fmla="*/ 759905 w 1109049"/>
                  <a:gd name="connsiteY8" fmla="*/ 150682 h 662480"/>
                  <a:gd name="connsiteX9" fmla="*/ 854507 w 1109049"/>
                  <a:gd name="connsiteY9" fmla="*/ 150764 h 662480"/>
                  <a:gd name="connsiteX10" fmla="*/ 967186 w 1109049"/>
                  <a:gd name="connsiteY10" fmla="*/ 388689 h 662480"/>
                  <a:gd name="connsiteX11" fmla="*/ 1049711 w 1109049"/>
                  <a:gd name="connsiteY11" fmla="*/ 391032 h 662480"/>
                  <a:gd name="connsiteX12" fmla="*/ 1101429 w 1109049"/>
                  <a:gd name="connsiteY12" fmla="*/ 299756 h 662480"/>
                  <a:gd name="connsiteX0" fmla="*/ 0 w 1072128"/>
                  <a:gd name="connsiteY0" fmla="*/ 638005 h 661921"/>
                  <a:gd name="connsiteX1" fmla="*/ 98997 w 1072128"/>
                  <a:gd name="connsiteY1" fmla="*/ 572149 h 661921"/>
                  <a:gd name="connsiteX2" fmla="*/ 213657 w 1072128"/>
                  <a:gd name="connsiteY2" fmla="*/ 99375 h 661921"/>
                  <a:gd name="connsiteX3" fmla="*/ 293020 w 1072128"/>
                  <a:gd name="connsiteY3" fmla="*/ 1363 h 661921"/>
                  <a:gd name="connsiteX4" fmla="*/ 362204 w 1072128"/>
                  <a:gd name="connsiteY4" fmla="*/ 91199 h 661921"/>
                  <a:gd name="connsiteX5" fmla="*/ 451745 w 1072128"/>
                  <a:gd name="connsiteY5" fmla="*/ 455482 h 661921"/>
                  <a:gd name="connsiteX6" fmla="*/ 546185 w 1072128"/>
                  <a:gd name="connsiteY6" fmla="*/ 537762 h 661921"/>
                  <a:gd name="connsiteX7" fmla="*/ 616305 w 1072128"/>
                  <a:gd name="connsiteY7" fmla="*/ 440161 h 661921"/>
                  <a:gd name="connsiteX8" fmla="*/ 722984 w 1072128"/>
                  <a:gd name="connsiteY8" fmla="*/ 150682 h 661921"/>
                  <a:gd name="connsiteX9" fmla="*/ 817586 w 1072128"/>
                  <a:gd name="connsiteY9" fmla="*/ 150764 h 661921"/>
                  <a:gd name="connsiteX10" fmla="*/ 930265 w 1072128"/>
                  <a:gd name="connsiteY10" fmla="*/ 388689 h 661921"/>
                  <a:gd name="connsiteX11" fmla="*/ 1012790 w 1072128"/>
                  <a:gd name="connsiteY11" fmla="*/ 391032 h 661921"/>
                  <a:gd name="connsiteX12" fmla="*/ 1064508 w 1072128"/>
                  <a:gd name="connsiteY12" fmla="*/ 299756 h 661921"/>
                  <a:gd name="connsiteX0" fmla="*/ 0 w 1078841"/>
                  <a:gd name="connsiteY0" fmla="*/ 624579 h 659683"/>
                  <a:gd name="connsiteX1" fmla="*/ 105710 w 1078841"/>
                  <a:gd name="connsiteY1" fmla="*/ 572149 h 659683"/>
                  <a:gd name="connsiteX2" fmla="*/ 220370 w 1078841"/>
                  <a:gd name="connsiteY2" fmla="*/ 99375 h 659683"/>
                  <a:gd name="connsiteX3" fmla="*/ 299733 w 1078841"/>
                  <a:gd name="connsiteY3" fmla="*/ 1363 h 659683"/>
                  <a:gd name="connsiteX4" fmla="*/ 368917 w 1078841"/>
                  <a:gd name="connsiteY4" fmla="*/ 91199 h 659683"/>
                  <a:gd name="connsiteX5" fmla="*/ 458458 w 1078841"/>
                  <a:gd name="connsiteY5" fmla="*/ 455482 h 659683"/>
                  <a:gd name="connsiteX6" fmla="*/ 552898 w 1078841"/>
                  <a:gd name="connsiteY6" fmla="*/ 537762 h 659683"/>
                  <a:gd name="connsiteX7" fmla="*/ 623018 w 1078841"/>
                  <a:gd name="connsiteY7" fmla="*/ 440161 h 659683"/>
                  <a:gd name="connsiteX8" fmla="*/ 729697 w 1078841"/>
                  <a:gd name="connsiteY8" fmla="*/ 150682 h 659683"/>
                  <a:gd name="connsiteX9" fmla="*/ 824299 w 1078841"/>
                  <a:gd name="connsiteY9" fmla="*/ 150764 h 659683"/>
                  <a:gd name="connsiteX10" fmla="*/ 936978 w 1078841"/>
                  <a:gd name="connsiteY10" fmla="*/ 388689 h 659683"/>
                  <a:gd name="connsiteX11" fmla="*/ 1019503 w 1078841"/>
                  <a:gd name="connsiteY11" fmla="*/ 391032 h 659683"/>
                  <a:gd name="connsiteX12" fmla="*/ 1071221 w 1078841"/>
                  <a:gd name="connsiteY12" fmla="*/ 299756 h 659683"/>
                  <a:gd name="connsiteX0" fmla="*/ 0 w 1105692"/>
                  <a:gd name="connsiteY0" fmla="*/ 631292 h 660802"/>
                  <a:gd name="connsiteX1" fmla="*/ 132561 w 1105692"/>
                  <a:gd name="connsiteY1" fmla="*/ 572149 h 660802"/>
                  <a:gd name="connsiteX2" fmla="*/ 247221 w 1105692"/>
                  <a:gd name="connsiteY2" fmla="*/ 99375 h 660802"/>
                  <a:gd name="connsiteX3" fmla="*/ 326584 w 1105692"/>
                  <a:gd name="connsiteY3" fmla="*/ 1363 h 660802"/>
                  <a:gd name="connsiteX4" fmla="*/ 395768 w 1105692"/>
                  <a:gd name="connsiteY4" fmla="*/ 91199 h 660802"/>
                  <a:gd name="connsiteX5" fmla="*/ 485309 w 1105692"/>
                  <a:gd name="connsiteY5" fmla="*/ 455482 h 660802"/>
                  <a:gd name="connsiteX6" fmla="*/ 579749 w 1105692"/>
                  <a:gd name="connsiteY6" fmla="*/ 537762 h 660802"/>
                  <a:gd name="connsiteX7" fmla="*/ 649869 w 1105692"/>
                  <a:gd name="connsiteY7" fmla="*/ 440161 h 660802"/>
                  <a:gd name="connsiteX8" fmla="*/ 756548 w 1105692"/>
                  <a:gd name="connsiteY8" fmla="*/ 150682 h 660802"/>
                  <a:gd name="connsiteX9" fmla="*/ 851150 w 1105692"/>
                  <a:gd name="connsiteY9" fmla="*/ 150764 h 660802"/>
                  <a:gd name="connsiteX10" fmla="*/ 963829 w 1105692"/>
                  <a:gd name="connsiteY10" fmla="*/ 388689 h 660802"/>
                  <a:gd name="connsiteX11" fmla="*/ 1046354 w 1105692"/>
                  <a:gd name="connsiteY11" fmla="*/ 391032 h 660802"/>
                  <a:gd name="connsiteX12" fmla="*/ 1098072 w 1105692"/>
                  <a:gd name="connsiteY12" fmla="*/ 299756 h 660802"/>
                  <a:gd name="connsiteX0" fmla="*/ 0 w 1203029"/>
                  <a:gd name="connsiteY0" fmla="*/ 627936 h 660242"/>
                  <a:gd name="connsiteX1" fmla="*/ 229898 w 1203029"/>
                  <a:gd name="connsiteY1" fmla="*/ 572149 h 660242"/>
                  <a:gd name="connsiteX2" fmla="*/ 344558 w 1203029"/>
                  <a:gd name="connsiteY2" fmla="*/ 99375 h 660242"/>
                  <a:gd name="connsiteX3" fmla="*/ 423921 w 1203029"/>
                  <a:gd name="connsiteY3" fmla="*/ 1363 h 660242"/>
                  <a:gd name="connsiteX4" fmla="*/ 493105 w 1203029"/>
                  <a:gd name="connsiteY4" fmla="*/ 91199 h 660242"/>
                  <a:gd name="connsiteX5" fmla="*/ 582646 w 1203029"/>
                  <a:gd name="connsiteY5" fmla="*/ 455482 h 660242"/>
                  <a:gd name="connsiteX6" fmla="*/ 677086 w 1203029"/>
                  <a:gd name="connsiteY6" fmla="*/ 537762 h 660242"/>
                  <a:gd name="connsiteX7" fmla="*/ 747206 w 1203029"/>
                  <a:gd name="connsiteY7" fmla="*/ 440161 h 660242"/>
                  <a:gd name="connsiteX8" fmla="*/ 853885 w 1203029"/>
                  <a:gd name="connsiteY8" fmla="*/ 150682 h 660242"/>
                  <a:gd name="connsiteX9" fmla="*/ 948487 w 1203029"/>
                  <a:gd name="connsiteY9" fmla="*/ 150764 h 660242"/>
                  <a:gd name="connsiteX10" fmla="*/ 1061166 w 1203029"/>
                  <a:gd name="connsiteY10" fmla="*/ 388689 h 660242"/>
                  <a:gd name="connsiteX11" fmla="*/ 1143691 w 1203029"/>
                  <a:gd name="connsiteY11" fmla="*/ 391032 h 660242"/>
                  <a:gd name="connsiteX12" fmla="*/ 1195409 w 1203029"/>
                  <a:gd name="connsiteY12" fmla="*/ 299756 h 660242"/>
                  <a:gd name="connsiteX0" fmla="*/ 0 w 1119118"/>
                  <a:gd name="connsiteY0" fmla="*/ 631292 h 660802"/>
                  <a:gd name="connsiteX1" fmla="*/ 145987 w 1119118"/>
                  <a:gd name="connsiteY1" fmla="*/ 572149 h 660802"/>
                  <a:gd name="connsiteX2" fmla="*/ 260647 w 1119118"/>
                  <a:gd name="connsiteY2" fmla="*/ 99375 h 660802"/>
                  <a:gd name="connsiteX3" fmla="*/ 340010 w 1119118"/>
                  <a:gd name="connsiteY3" fmla="*/ 1363 h 660802"/>
                  <a:gd name="connsiteX4" fmla="*/ 409194 w 1119118"/>
                  <a:gd name="connsiteY4" fmla="*/ 91199 h 660802"/>
                  <a:gd name="connsiteX5" fmla="*/ 498735 w 1119118"/>
                  <a:gd name="connsiteY5" fmla="*/ 455482 h 660802"/>
                  <a:gd name="connsiteX6" fmla="*/ 593175 w 1119118"/>
                  <a:gd name="connsiteY6" fmla="*/ 537762 h 660802"/>
                  <a:gd name="connsiteX7" fmla="*/ 663295 w 1119118"/>
                  <a:gd name="connsiteY7" fmla="*/ 440161 h 660802"/>
                  <a:gd name="connsiteX8" fmla="*/ 769974 w 1119118"/>
                  <a:gd name="connsiteY8" fmla="*/ 150682 h 660802"/>
                  <a:gd name="connsiteX9" fmla="*/ 864576 w 1119118"/>
                  <a:gd name="connsiteY9" fmla="*/ 150764 h 660802"/>
                  <a:gd name="connsiteX10" fmla="*/ 977255 w 1119118"/>
                  <a:gd name="connsiteY10" fmla="*/ 388689 h 660802"/>
                  <a:gd name="connsiteX11" fmla="*/ 1059780 w 1119118"/>
                  <a:gd name="connsiteY11" fmla="*/ 391032 h 660802"/>
                  <a:gd name="connsiteX12" fmla="*/ 1111498 w 1119118"/>
                  <a:gd name="connsiteY12" fmla="*/ 299756 h 66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19118" h="660802">
                    <a:moveTo>
                      <a:pt x="0" y="631292"/>
                    </a:moveTo>
                    <a:cubicBezTo>
                      <a:pt x="33211" y="608482"/>
                      <a:pt x="102546" y="660802"/>
                      <a:pt x="145987" y="572149"/>
                    </a:cubicBezTo>
                    <a:cubicBezTo>
                      <a:pt x="189428" y="483496"/>
                      <a:pt x="228310" y="194506"/>
                      <a:pt x="260647" y="99375"/>
                    </a:cubicBezTo>
                    <a:cubicBezTo>
                      <a:pt x="292984" y="4244"/>
                      <a:pt x="315252" y="2726"/>
                      <a:pt x="340010" y="1363"/>
                    </a:cubicBezTo>
                    <a:cubicBezTo>
                      <a:pt x="364768" y="0"/>
                      <a:pt x="382740" y="15513"/>
                      <a:pt x="409194" y="91199"/>
                    </a:cubicBezTo>
                    <a:cubicBezTo>
                      <a:pt x="435648" y="166885"/>
                      <a:pt x="468072" y="381055"/>
                      <a:pt x="498735" y="455482"/>
                    </a:cubicBezTo>
                    <a:cubicBezTo>
                      <a:pt x="529398" y="529909"/>
                      <a:pt x="565748" y="540315"/>
                      <a:pt x="593175" y="537762"/>
                    </a:cubicBezTo>
                    <a:cubicBezTo>
                      <a:pt x="620602" y="535209"/>
                      <a:pt x="633829" y="504674"/>
                      <a:pt x="663295" y="440161"/>
                    </a:cubicBezTo>
                    <a:cubicBezTo>
                      <a:pt x="692762" y="375648"/>
                      <a:pt x="736427" y="198915"/>
                      <a:pt x="769974" y="150682"/>
                    </a:cubicBezTo>
                    <a:cubicBezTo>
                      <a:pt x="803521" y="102449"/>
                      <a:pt x="830029" y="111096"/>
                      <a:pt x="864576" y="150764"/>
                    </a:cubicBezTo>
                    <a:cubicBezTo>
                      <a:pt x="899123" y="190432"/>
                      <a:pt x="944721" y="348644"/>
                      <a:pt x="977255" y="388689"/>
                    </a:cubicBezTo>
                    <a:cubicBezTo>
                      <a:pt x="1009789" y="428734"/>
                      <a:pt x="1037406" y="405854"/>
                      <a:pt x="1059780" y="391032"/>
                    </a:cubicBezTo>
                    <a:cubicBezTo>
                      <a:pt x="1082154" y="376210"/>
                      <a:pt x="1119118" y="290866"/>
                      <a:pt x="1111498" y="299756"/>
                    </a:cubicBezTo>
                  </a:path>
                </a:pathLst>
              </a:cu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" name="Dowolny kształt 5"/>
              <p:cNvSpPr/>
              <p:nvPr/>
            </p:nvSpPr>
            <p:spPr>
              <a:xfrm>
                <a:off x="5257764" y="2491626"/>
                <a:ext cx="2741077" cy="450829"/>
              </a:xfrm>
              <a:custGeom>
                <a:avLst/>
                <a:gdLst>
                  <a:gd name="connsiteX0" fmla="*/ 0 w 1524000"/>
                  <a:gd name="connsiteY0" fmla="*/ 668020 h 683260"/>
                  <a:gd name="connsiteX1" fmla="*/ 259080 w 1524000"/>
                  <a:gd name="connsiteY1" fmla="*/ 668020 h 683260"/>
                  <a:gd name="connsiteX2" fmla="*/ 381000 w 1524000"/>
                  <a:gd name="connsiteY2" fmla="*/ 576580 h 683260"/>
                  <a:gd name="connsiteX3" fmla="*/ 487680 w 1524000"/>
                  <a:gd name="connsiteY3" fmla="*/ 332740 h 683260"/>
                  <a:gd name="connsiteX4" fmla="*/ 609600 w 1524000"/>
                  <a:gd name="connsiteY4" fmla="*/ 58420 h 683260"/>
                  <a:gd name="connsiteX5" fmla="*/ 762000 w 1524000"/>
                  <a:gd name="connsiteY5" fmla="*/ 73660 h 683260"/>
                  <a:gd name="connsiteX6" fmla="*/ 853440 w 1524000"/>
                  <a:gd name="connsiteY6" fmla="*/ 500380 h 683260"/>
                  <a:gd name="connsiteX7" fmla="*/ 929640 w 1524000"/>
                  <a:gd name="connsiteY7" fmla="*/ 576580 h 683260"/>
                  <a:gd name="connsiteX8" fmla="*/ 1005840 w 1524000"/>
                  <a:gd name="connsiteY8" fmla="*/ 454660 h 683260"/>
                  <a:gd name="connsiteX9" fmla="*/ 1112520 w 1524000"/>
                  <a:gd name="connsiteY9" fmla="*/ 195580 h 683260"/>
                  <a:gd name="connsiteX10" fmla="*/ 1249680 w 1524000"/>
                  <a:gd name="connsiteY10" fmla="*/ 226060 h 683260"/>
                  <a:gd name="connsiteX11" fmla="*/ 1325880 w 1524000"/>
                  <a:gd name="connsiteY11" fmla="*/ 530860 h 683260"/>
                  <a:gd name="connsiteX12" fmla="*/ 1493520 w 1524000"/>
                  <a:gd name="connsiteY12" fmla="*/ 271780 h 683260"/>
                  <a:gd name="connsiteX13" fmla="*/ 1508760 w 1524000"/>
                  <a:gd name="connsiteY13" fmla="*/ 241300 h 683260"/>
                  <a:gd name="connsiteX0" fmla="*/ 0 w 1524000"/>
                  <a:gd name="connsiteY0" fmla="*/ 686259 h 693879"/>
                  <a:gd name="connsiteX1" fmla="*/ 259080 w 1524000"/>
                  <a:gd name="connsiteY1" fmla="*/ 668020 h 693879"/>
                  <a:gd name="connsiteX2" fmla="*/ 381000 w 1524000"/>
                  <a:gd name="connsiteY2" fmla="*/ 576580 h 693879"/>
                  <a:gd name="connsiteX3" fmla="*/ 487680 w 1524000"/>
                  <a:gd name="connsiteY3" fmla="*/ 332740 h 693879"/>
                  <a:gd name="connsiteX4" fmla="*/ 609600 w 1524000"/>
                  <a:gd name="connsiteY4" fmla="*/ 58420 h 693879"/>
                  <a:gd name="connsiteX5" fmla="*/ 762000 w 1524000"/>
                  <a:gd name="connsiteY5" fmla="*/ 73660 h 693879"/>
                  <a:gd name="connsiteX6" fmla="*/ 853440 w 1524000"/>
                  <a:gd name="connsiteY6" fmla="*/ 500380 h 693879"/>
                  <a:gd name="connsiteX7" fmla="*/ 929640 w 1524000"/>
                  <a:gd name="connsiteY7" fmla="*/ 576580 h 693879"/>
                  <a:gd name="connsiteX8" fmla="*/ 1005840 w 1524000"/>
                  <a:gd name="connsiteY8" fmla="*/ 454660 h 693879"/>
                  <a:gd name="connsiteX9" fmla="*/ 1112520 w 1524000"/>
                  <a:gd name="connsiteY9" fmla="*/ 195580 h 693879"/>
                  <a:gd name="connsiteX10" fmla="*/ 1249680 w 1524000"/>
                  <a:gd name="connsiteY10" fmla="*/ 226060 h 693879"/>
                  <a:gd name="connsiteX11" fmla="*/ 1325880 w 1524000"/>
                  <a:gd name="connsiteY11" fmla="*/ 530860 h 693879"/>
                  <a:gd name="connsiteX12" fmla="*/ 1493520 w 1524000"/>
                  <a:gd name="connsiteY12" fmla="*/ 271780 h 693879"/>
                  <a:gd name="connsiteX13" fmla="*/ 1508760 w 1524000"/>
                  <a:gd name="connsiteY13" fmla="*/ 241300 h 693879"/>
                  <a:gd name="connsiteX0" fmla="*/ 0 w 1524000"/>
                  <a:gd name="connsiteY0" fmla="*/ 686259 h 693879"/>
                  <a:gd name="connsiteX1" fmla="*/ 210443 w 1524000"/>
                  <a:gd name="connsiteY1" fmla="*/ 674100 h 693879"/>
                  <a:gd name="connsiteX2" fmla="*/ 381000 w 1524000"/>
                  <a:gd name="connsiteY2" fmla="*/ 576580 h 693879"/>
                  <a:gd name="connsiteX3" fmla="*/ 487680 w 1524000"/>
                  <a:gd name="connsiteY3" fmla="*/ 332740 h 693879"/>
                  <a:gd name="connsiteX4" fmla="*/ 609600 w 1524000"/>
                  <a:gd name="connsiteY4" fmla="*/ 58420 h 693879"/>
                  <a:gd name="connsiteX5" fmla="*/ 762000 w 1524000"/>
                  <a:gd name="connsiteY5" fmla="*/ 73660 h 693879"/>
                  <a:gd name="connsiteX6" fmla="*/ 853440 w 1524000"/>
                  <a:gd name="connsiteY6" fmla="*/ 500380 h 693879"/>
                  <a:gd name="connsiteX7" fmla="*/ 929640 w 1524000"/>
                  <a:gd name="connsiteY7" fmla="*/ 576580 h 693879"/>
                  <a:gd name="connsiteX8" fmla="*/ 1005840 w 1524000"/>
                  <a:gd name="connsiteY8" fmla="*/ 454660 h 693879"/>
                  <a:gd name="connsiteX9" fmla="*/ 1112520 w 1524000"/>
                  <a:gd name="connsiteY9" fmla="*/ 195580 h 693879"/>
                  <a:gd name="connsiteX10" fmla="*/ 1249680 w 1524000"/>
                  <a:gd name="connsiteY10" fmla="*/ 226060 h 693879"/>
                  <a:gd name="connsiteX11" fmla="*/ 1325880 w 1524000"/>
                  <a:gd name="connsiteY11" fmla="*/ 530860 h 693879"/>
                  <a:gd name="connsiteX12" fmla="*/ 1493520 w 1524000"/>
                  <a:gd name="connsiteY12" fmla="*/ 271780 h 693879"/>
                  <a:gd name="connsiteX13" fmla="*/ 1508760 w 1524000"/>
                  <a:gd name="connsiteY13" fmla="*/ 241300 h 693879"/>
                  <a:gd name="connsiteX0" fmla="*/ 0 w 1524000"/>
                  <a:gd name="connsiteY0" fmla="*/ 686259 h 693879"/>
                  <a:gd name="connsiteX1" fmla="*/ 210443 w 1524000"/>
                  <a:gd name="connsiteY1" fmla="*/ 674100 h 693879"/>
                  <a:gd name="connsiteX2" fmla="*/ 314125 w 1524000"/>
                  <a:gd name="connsiteY2" fmla="*/ 576580 h 693879"/>
                  <a:gd name="connsiteX3" fmla="*/ 487680 w 1524000"/>
                  <a:gd name="connsiteY3" fmla="*/ 332740 h 693879"/>
                  <a:gd name="connsiteX4" fmla="*/ 609600 w 1524000"/>
                  <a:gd name="connsiteY4" fmla="*/ 58420 h 693879"/>
                  <a:gd name="connsiteX5" fmla="*/ 762000 w 1524000"/>
                  <a:gd name="connsiteY5" fmla="*/ 73660 h 693879"/>
                  <a:gd name="connsiteX6" fmla="*/ 853440 w 1524000"/>
                  <a:gd name="connsiteY6" fmla="*/ 500380 h 693879"/>
                  <a:gd name="connsiteX7" fmla="*/ 929640 w 1524000"/>
                  <a:gd name="connsiteY7" fmla="*/ 576580 h 693879"/>
                  <a:gd name="connsiteX8" fmla="*/ 1005840 w 1524000"/>
                  <a:gd name="connsiteY8" fmla="*/ 454660 h 693879"/>
                  <a:gd name="connsiteX9" fmla="*/ 1112520 w 1524000"/>
                  <a:gd name="connsiteY9" fmla="*/ 195580 h 693879"/>
                  <a:gd name="connsiteX10" fmla="*/ 1249680 w 1524000"/>
                  <a:gd name="connsiteY10" fmla="*/ 226060 h 693879"/>
                  <a:gd name="connsiteX11" fmla="*/ 1325880 w 1524000"/>
                  <a:gd name="connsiteY11" fmla="*/ 530860 h 693879"/>
                  <a:gd name="connsiteX12" fmla="*/ 1493520 w 1524000"/>
                  <a:gd name="connsiteY12" fmla="*/ 271780 h 693879"/>
                  <a:gd name="connsiteX13" fmla="*/ 1508760 w 1524000"/>
                  <a:gd name="connsiteY13" fmla="*/ 241300 h 693879"/>
                  <a:gd name="connsiteX0" fmla="*/ 0 w 1524000"/>
                  <a:gd name="connsiteY0" fmla="*/ 686259 h 693879"/>
                  <a:gd name="connsiteX1" fmla="*/ 210443 w 1524000"/>
                  <a:gd name="connsiteY1" fmla="*/ 674100 h 693879"/>
                  <a:gd name="connsiteX2" fmla="*/ 314125 w 1524000"/>
                  <a:gd name="connsiteY2" fmla="*/ 576580 h 693879"/>
                  <a:gd name="connsiteX3" fmla="*/ 378248 w 1524000"/>
                  <a:gd name="connsiteY3" fmla="*/ 332740 h 693879"/>
                  <a:gd name="connsiteX4" fmla="*/ 609600 w 1524000"/>
                  <a:gd name="connsiteY4" fmla="*/ 58420 h 693879"/>
                  <a:gd name="connsiteX5" fmla="*/ 762000 w 1524000"/>
                  <a:gd name="connsiteY5" fmla="*/ 73660 h 693879"/>
                  <a:gd name="connsiteX6" fmla="*/ 853440 w 1524000"/>
                  <a:gd name="connsiteY6" fmla="*/ 500380 h 693879"/>
                  <a:gd name="connsiteX7" fmla="*/ 929640 w 1524000"/>
                  <a:gd name="connsiteY7" fmla="*/ 576580 h 693879"/>
                  <a:gd name="connsiteX8" fmla="*/ 1005840 w 1524000"/>
                  <a:gd name="connsiteY8" fmla="*/ 454660 h 693879"/>
                  <a:gd name="connsiteX9" fmla="*/ 1112520 w 1524000"/>
                  <a:gd name="connsiteY9" fmla="*/ 195580 h 693879"/>
                  <a:gd name="connsiteX10" fmla="*/ 1249680 w 1524000"/>
                  <a:gd name="connsiteY10" fmla="*/ 226060 h 693879"/>
                  <a:gd name="connsiteX11" fmla="*/ 1325880 w 1524000"/>
                  <a:gd name="connsiteY11" fmla="*/ 530860 h 693879"/>
                  <a:gd name="connsiteX12" fmla="*/ 1493520 w 1524000"/>
                  <a:gd name="connsiteY12" fmla="*/ 271780 h 693879"/>
                  <a:gd name="connsiteX13" fmla="*/ 1508760 w 1524000"/>
                  <a:gd name="connsiteY13" fmla="*/ 241300 h 693879"/>
                  <a:gd name="connsiteX0" fmla="*/ 0 w 1524000"/>
                  <a:gd name="connsiteY0" fmla="*/ 686259 h 693879"/>
                  <a:gd name="connsiteX1" fmla="*/ 210443 w 1524000"/>
                  <a:gd name="connsiteY1" fmla="*/ 674100 h 693879"/>
                  <a:gd name="connsiteX2" fmla="*/ 314125 w 1524000"/>
                  <a:gd name="connsiteY2" fmla="*/ 576580 h 693879"/>
                  <a:gd name="connsiteX3" fmla="*/ 378248 w 1524000"/>
                  <a:gd name="connsiteY3" fmla="*/ 332740 h 693879"/>
                  <a:gd name="connsiteX4" fmla="*/ 494088 w 1524000"/>
                  <a:gd name="connsiteY4" fmla="*/ 58420 h 693879"/>
                  <a:gd name="connsiteX5" fmla="*/ 762000 w 1524000"/>
                  <a:gd name="connsiteY5" fmla="*/ 73660 h 693879"/>
                  <a:gd name="connsiteX6" fmla="*/ 853440 w 1524000"/>
                  <a:gd name="connsiteY6" fmla="*/ 500380 h 693879"/>
                  <a:gd name="connsiteX7" fmla="*/ 929640 w 1524000"/>
                  <a:gd name="connsiteY7" fmla="*/ 576580 h 693879"/>
                  <a:gd name="connsiteX8" fmla="*/ 1005840 w 1524000"/>
                  <a:gd name="connsiteY8" fmla="*/ 454660 h 693879"/>
                  <a:gd name="connsiteX9" fmla="*/ 1112520 w 1524000"/>
                  <a:gd name="connsiteY9" fmla="*/ 195580 h 693879"/>
                  <a:gd name="connsiteX10" fmla="*/ 1249680 w 1524000"/>
                  <a:gd name="connsiteY10" fmla="*/ 226060 h 693879"/>
                  <a:gd name="connsiteX11" fmla="*/ 1325880 w 1524000"/>
                  <a:gd name="connsiteY11" fmla="*/ 530860 h 693879"/>
                  <a:gd name="connsiteX12" fmla="*/ 1493520 w 1524000"/>
                  <a:gd name="connsiteY12" fmla="*/ 271780 h 693879"/>
                  <a:gd name="connsiteX13" fmla="*/ 1508760 w 1524000"/>
                  <a:gd name="connsiteY13" fmla="*/ 241300 h 693879"/>
                  <a:gd name="connsiteX0" fmla="*/ 0 w 1524000"/>
                  <a:gd name="connsiteY0" fmla="*/ 686259 h 693879"/>
                  <a:gd name="connsiteX1" fmla="*/ 210443 w 1524000"/>
                  <a:gd name="connsiteY1" fmla="*/ 674100 h 693879"/>
                  <a:gd name="connsiteX2" fmla="*/ 314125 w 1524000"/>
                  <a:gd name="connsiteY2" fmla="*/ 576580 h 693879"/>
                  <a:gd name="connsiteX3" fmla="*/ 378248 w 1524000"/>
                  <a:gd name="connsiteY3" fmla="*/ 332740 h 693879"/>
                  <a:gd name="connsiteX4" fmla="*/ 494088 w 1524000"/>
                  <a:gd name="connsiteY4" fmla="*/ 58420 h 693879"/>
                  <a:gd name="connsiteX5" fmla="*/ 603931 w 1524000"/>
                  <a:gd name="connsiteY5" fmla="*/ 73660 h 693879"/>
                  <a:gd name="connsiteX6" fmla="*/ 853440 w 1524000"/>
                  <a:gd name="connsiteY6" fmla="*/ 500380 h 693879"/>
                  <a:gd name="connsiteX7" fmla="*/ 929640 w 1524000"/>
                  <a:gd name="connsiteY7" fmla="*/ 576580 h 693879"/>
                  <a:gd name="connsiteX8" fmla="*/ 1005840 w 1524000"/>
                  <a:gd name="connsiteY8" fmla="*/ 454660 h 693879"/>
                  <a:gd name="connsiteX9" fmla="*/ 1112520 w 1524000"/>
                  <a:gd name="connsiteY9" fmla="*/ 195580 h 693879"/>
                  <a:gd name="connsiteX10" fmla="*/ 1249680 w 1524000"/>
                  <a:gd name="connsiteY10" fmla="*/ 226060 h 693879"/>
                  <a:gd name="connsiteX11" fmla="*/ 1325880 w 1524000"/>
                  <a:gd name="connsiteY11" fmla="*/ 530860 h 693879"/>
                  <a:gd name="connsiteX12" fmla="*/ 1493520 w 1524000"/>
                  <a:gd name="connsiteY12" fmla="*/ 271780 h 693879"/>
                  <a:gd name="connsiteX13" fmla="*/ 1508760 w 1524000"/>
                  <a:gd name="connsiteY13" fmla="*/ 241300 h 693879"/>
                  <a:gd name="connsiteX0" fmla="*/ 0 w 1524000"/>
                  <a:gd name="connsiteY0" fmla="*/ 686259 h 693879"/>
                  <a:gd name="connsiteX1" fmla="*/ 210443 w 1524000"/>
                  <a:gd name="connsiteY1" fmla="*/ 674100 h 693879"/>
                  <a:gd name="connsiteX2" fmla="*/ 314125 w 1524000"/>
                  <a:gd name="connsiteY2" fmla="*/ 576580 h 693879"/>
                  <a:gd name="connsiteX3" fmla="*/ 378248 w 1524000"/>
                  <a:gd name="connsiteY3" fmla="*/ 332740 h 693879"/>
                  <a:gd name="connsiteX4" fmla="*/ 451531 w 1524000"/>
                  <a:gd name="connsiteY4" fmla="*/ 58420 h 693879"/>
                  <a:gd name="connsiteX5" fmla="*/ 603931 w 1524000"/>
                  <a:gd name="connsiteY5" fmla="*/ 73660 h 693879"/>
                  <a:gd name="connsiteX6" fmla="*/ 853440 w 1524000"/>
                  <a:gd name="connsiteY6" fmla="*/ 500380 h 693879"/>
                  <a:gd name="connsiteX7" fmla="*/ 929640 w 1524000"/>
                  <a:gd name="connsiteY7" fmla="*/ 576580 h 693879"/>
                  <a:gd name="connsiteX8" fmla="*/ 1005840 w 1524000"/>
                  <a:gd name="connsiteY8" fmla="*/ 454660 h 693879"/>
                  <a:gd name="connsiteX9" fmla="*/ 1112520 w 1524000"/>
                  <a:gd name="connsiteY9" fmla="*/ 195580 h 693879"/>
                  <a:gd name="connsiteX10" fmla="*/ 1249680 w 1524000"/>
                  <a:gd name="connsiteY10" fmla="*/ 226060 h 693879"/>
                  <a:gd name="connsiteX11" fmla="*/ 1325880 w 1524000"/>
                  <a:gd name="connsiteY11" fmla="*/ 530860 h 693879"/>
                  <a:gd name="connsiteX12" fmla="*/ 1493520 w 1524000"/>
                  <a:gd name="connsiteY12" fmla="*/ 271780 h 693879"/>
                  <a:gd name="connsiteX13" fmla="*/ 1508760 w 1524000"/>
                  <a:gd name="connsiteY13" fmla="*/ 241300 h 693879"/>
                  <a:gd name="connsiteX0" fmla="*/ 0 w 1524000"/>
                  <a:gd name="connsiteY0" fmla="*/ 674100 h 681720"/>
                  <a:gd name="connsiteX1" fmla="*/ 210443 w 1524000"/>
                  <a:gd name="connsiteY1" fmla="*/ 661941 h 681720"/>
                  <a:gd name="connsiteX2" fmla="*/ 314125 w 1524000"/>
                  <a:gd name="connsiteY2" fmla="*/ 564421 h 681720"/>
                  <a:gd name="connsiteX3" fmla="*/ 378248 w 1524000"/>
                  <a:gd name="connsiteY3" fmla="*/ 320581 h 681720"/>
                  <a:gd name="connsiteX4" fmla="*/ 451531 w 1524000"/>
                  <a:gd name="connsiteY4" fmla="*/ 46261 h 681720"/>
                  <a:gd name="connsiteX5" fmla="*/ 573533 w 1524000"/>
                  <a:gd name="connsiteY5" fmla="*/ 73660 h 681720"/>
                  <a:gd name="connsiteX6" fmla="*/ 853440 w 1524000"/>
                  <a:gd name="connsiteY6" fmla="*/ 488221 h 681720"/>
                  <a:gd name="connsiteX7" fmla="*/ 929640 w 1524000"/>
                  <a:gd name="connsiteY7" fmla="*/ 564421 h 681720"/>
                  <a:gd name="connsiteX8" fmla="*/ 1005840 w 1524000"/>
                  <a:gd name="connsiteY8" fmla="*/ 442501 h 681720"/>
                  <a:gd name="connsiteX9" fmla="*/ 1112520 w 1524000"/>
                  <a:gd name="connsiteY9" fmla="*/ 183421 h 681720"/>
                  <a:gd name="connsiteX10" fmla="*/ 1249680 w 1524000"/>
                  <a:gd name="connsiteY10" fmla="*/ 213901 h 681720"/>
                  <a:gd name="connsiteX11" fmla="*/ 1325880 w 1524000"/>
                  <a:gd name="connsiteY11" fmla="*/ 518701 h 681720"/>
                  <a:gd name="connsiteX12" fmla="*/ 1493520 w 1524000"/>
                  <a:gd name="connsiteY12" fmla="*/ 259621 h 681720"/>
                  <a:gd name="connsiteX13" fmla="*/ 1508760 w 1524000"/>
                  <a:gd name="connsiteY13" fmla="*/ 229141 h 681720"/>
                  <a:gd name="connsiteX0" fmla="*/ 0 w 1524000"/>
                  <a:gd name="connsiteY0" fmla="*/ 673087 h 680707"/>
                  <a:gd name="connsiteX1" fmla="*/ 210443 w 1524000"/>
                  <a:gd name="connsiteY1" fmla="*/ 660928 h 680707"/>
                  <a:gd name="connsiteX2" fmla="*/ 314125 w 1524000"/>
                  <a:gd name="connsiteY2" fmla="*/ 563408 h 680707"/>
                  <a:gd name="connsiteX3" fmla="*/ 378248 w 1524000"/>
                  <a:gd name="connsiteY3" fmla="*/ 319568 h 680707"/>
                  <a:gd name="connsiteX4" fmla="*/ 451531 w 1524000"/>
                  <a:gd name="connsiteY4" fmla="*/ 45248 h 680707"/>
                  <a:gd name="connsiteX5" fmla="*/ 573533 w 1524000"/>
                  <a:gd name="connsiteY5" fmla="*/ 72647 h 680707"/>
                  <a:gd name="connsiteX6" fmla="*/ 677132 w 1524000"/>
                  <a:gd name="connsiteY6" fmla="*/ 481128 h 680707"/>
                  <a:gd name="connsiteX7" fmla="*/ 929640 w 1524000"/>
                  <a:gd name="connsiteY7" fmla="*/ 563408 h 680707"/>
                  <a:gd name="connsiteX8" fmla="*/ 1005840 w 1524000"/>
                  <a:gd name="connsiteY8" fmla="*/ 441488 h 680707"/>
                  <a:gd name="connsiteX9" fmla="*/ 1112520 w 1524000"/>
                  <a:gd name="connsiteY9" fmla="*/ 182408 h 680707"/>
                  <a:gd name="connsiteX10" fmla="*/ 1249680 w 1524000"/>
                  <a:gd name="connsiteY10" fmla="*/ 212888 h 680707"/>
                  <a:gd name="connsiteX11" fmla="*/ 1325880 w 1524000"/>
                  <a:gd name="connsiteY11" fmla="*/ 517688 h 680707"/>
                  <a:gd name="connsiteX12" fmla="*/ 1493520 w 1524000"/>
                  <a:gd name="connsiteY12" fmla="*/ 258608 h 680707"/>
                  <a:gd name="connsiteX13" fmla="*/ 1508760 w 1524000"/>
                  <a:gd name="connsiteY13" fmla="*/ 228128 h 680707"/>
                  <a:gd name="connsiteX0" fmla="*/ 0 w 1524000"/>
                  <a:gd name="connsiteY0" fmla="*/ 673087 h 680707"/>
                  <a:gd name="connsiteX1" fmla="*/ 210443 w 1524000"/>
                  <a:gd name="connsiteY1" fmla="*/ 660928 h 680707"/>
                  <a:gd name="connsiteX2" fmla="*/ 314125 w 1524000"/>
                  <a:gd name="connsiteY2" fmla="*/ 563408 h 680707"/>
                  <a:gd name="connsiteX3" fmla="*/ 378248 w 1524000"/>
                  <a:gd name="connsiteY3" fmla="*/ 319568 h 680707"/>
                  <a:gd name="connsiteX4" fmla="*/ 451531 w 1524000"/>
                  <a:gd name="connsiteY4" fmla="*/ 45248 h 680707"/>
                  <a:gd name="connsiteX5" fmla="*/ 573533 w 1524000"/>
                  <a:gd name="connsiteY5" fmla="*/ 72647 h 680707"/>
                  <a:gd name="connsiteX6" fmla="*/ 677132 w 1524000"/>
                  <a:gd name="connsiteY6" fmla="*/ 481128 h 680707"/>
                  <a:gd name="connsiteX7" fmla="*/ 808049 w 1524000"/>
                  <a:gd name="connsiteY7" fmla="*/ 563408 h 680707"/>
                  <a:gd name="connsiteX8" fmla="*/ 1005840 w 1524000"/>
                  <a:gd name="connsiteY8" fmla="*/ 441488 h 680707"/>
                  <a:gd name="connsiteX9" fmla="*/ 1112520 w 1524000"/>
                  <a:gd name="connsiteY9" fmla="*/ 182408 h 680707"/>
                  <a:gd name="connsiteX10" fmla="*/ 1249680 w 1524000"/>
                  <a:gd name="connsiteY10" fmla="*/ 212888 h 680707"/>
                  <a:gd name="connsiteX11" fmla="*/ 1325880 w 1524000"/>
                  <a:gd name="connsiteY11" fmla="*/ 517688 h 680707"/>
                  <a:gd name="connsiteX12" fmla="*/ 1493520 w 1524000"/>
                  <a:gd name="connsiteY12" fmla="*/ 258608 h 680707"/>
                  <a:gd name="connsiteX13" fmla="*/ 1508760 w 1524000"/>
                  <a:gd name="connsiteY13" fmla="*/ 228128 h 680707"/>
                  <a:gd name="connsiteX0" fmla="*/ 0 w 1524000"/>
                  <a:gd name="connsiteY0" fmla="*/ 673087 h 680707"/>
                  <a:gd name="connsiteX1" fmla="*/ 210443 w 1524000"/>
                  <a:gd name="connsiteY1" fmla="*/ 660928 h 680707"/>
                  <a:gd name="connsiteX2" fmla="*/ 314125 w 1524000"/>
                  <a:gd name="connsiteY2" fmla="*/ 563408 h 680707"/>
                  <a:gd name="connsiteX3" fmla="*/ 378248 w 1524000"/>
                  <a:gd name="connsiteY3" fmla="*/ 319568 h 680707"/>
                  <a:gd name="connsiteX4" fmla="*/ 451531 w 1524000"/>
                  <a:gd name="connsiteY4" fmla="*/ 45248 h 680707"/>
                  <a:gd name="connsiteX5" fmla="*/ 573533 w 1524000"/>
                  <a:gd name="connsiteY5" fmla="*/ 72647 h 680707"/>
                  <a:gd name="connsiteX6" fmla="*/ 677132 w 1524000"/>
                  <a:gd name="connsiteY6" fmla="*/ 481128 h 680707"/>
                  <a:gd name="connsiteX7" fmla="*/ 808049 w 1524000"/>
                  <a:gd name="connsiteY7" fmla="*/ 563408 h 680707"/>
                  <a:gd name="connsiteX8" fmla="*/ 853851 w 1524000"/>
                  <a:gd name="connsiteY8" fmla="*/ 447568 h 680707"/>
                  <a:gd name="connsiteX9" fmla="*/ 1112520 w 1524000"/>
                  <a:gd name="connsiteY9" fmla="*/ 182408 h 680707"/>
                  <a:gd name="connsiteX10" fmla="*/ 1249680 w 1524000"/>
                  <a:gd name="connsiteY10" fmla="*/ 212888 h 680707"/>
                  <a:gd name="connsiteX11" fmla="*/ 1325880 w 1524000"/>
                  <a:gd name="connsiteY11" fmla="*/ 517688 h 680707"/>
                  <a:gd name="connsiteX12" fmla="*/ 1493520 w 1524000"/>
                  <a:gd name="connsiteY12" fmla="*/ 258608 h 680707"/>
                  <a:gd name="connsiteX13" fmla="*/ 1508760 w 1524000"/>
                  <a:gd name="connsiteY13" fmla="*/ 228128 h 680707"/>
                  <a:gd name="connsiteX0" fmla="*/ 0 w 1524000"/>
                  <a:gd name="connsiteY0" fmla="*/ 673087 h 680707"/>
                  <a:gd name="connsiteX1" fmla="*/ 210443 w 1524000"/>
                  <a:gd name="connsiteY1" fmla="*/ 660928 h 680707"/>
                  <a:gd name="connsiteX2" fmla="*/ 314125 w 1524000"/>
                  <a:gd name="connsiteY2" fmla="*/ 563408 h 680707"/>
                  <a:gd name="connsiteX3" fmla="*/ 378248 w 1524000"/>
                  <a:gd name="connsiteY3" fmla="*/ 319568 h 680707"/>
                  <a:gd name="connsiteX4" fmla="*/ 451531 w 1524000"/>
                  <a:gd name="connsiteY4" fmla="*/ 45248 h 680707"/>
                  <a:gd name="connsiteX5" fmla="*/ 573533 w 1524000"/>
                  <a:gd name="connsiteY5" fmla="*/ 72647 h 680707"/>
                  <a:gd name="connsiteX6" fmla="*/ 677132 w 1524000"/>
                  <a:gd name="connsiteY6" fmla="*/ 481128 h 680707"/>
                  <a:gd name="connsiteX7" fmla="*/ 808049 w 1524000"/>
                  <a:gd name="connsiteY7" fmla="*/ 563408 h 680707"/>
                  <a:gd name="connsiteX8" fmla="*/ 853851 w 1524000"/>
                  <a:gd name="connsiteY8" fmla="*/ 447568 h 680707"/>
                  <a:gd name="connsiteX9" fmla="*/ 984849 w 1524000"/>
                  <a:gd name="connsiteY9" fmla="*/ 170249 h 680707"/>
                  <a:gd name="connsiteX10" fmla="*/ 1249680 w 1524000"/>
                  <a:gd name="connsiteY10" fmla="*/ 212888 h 680707"/>
                  <a:gd name="connsiteX11" fmla="*/ 1325880 w 1524000"/>
                  <a:gd name="connsiteY11" fmla="*/ 517688 h 680707"/>
                  <a:gd name="connsiteX12" fmla="*/ 1493520 w 1524000"/>
                  <a:gd name="connsiteY12" fmla="*/ 258608 h 680707"/>
                  <a:gd name="connsiteX13" fmla="*/ 1508760 w 1524000"/>
                  <a:gd name="connsiteY13" fmla="*/ 228128 h 680707"/>
                  <a:gd name="connsiteX0" fmla="*/ 0 w 1524000"/>
                  <a:gd name="connsiteY0" fmla="*/ 673087 h 680707"/>
                  <a:gd name="connsiteX1" fmla="*/ 210443 w 1524000"/>
                  <a:gd name="connsiteY1" fmla="*/ 660928 h 680707"/>
                  <a:gd name="connsiteX2" fmla="*/ 314125 w 1524000"/>
                  <a:gd name="connsiteY2" fmla="*/ 563408 h 680707"/>
                  <a:gd name="connsiteX3" fmla="*/ 378248 w 1524000"/>
                  <a:gd name="connsiteY3" fmla="*/ 319568 h 680707"/>
                  <a:gd name="connsiteX4" fmla="*/ 451531 w 1524000"/>
                  <a:gd name="connsiteY4" fmla="*/ 45248 h 680707"/>
                  <a:gd name="connsiteX5" fmla="*/ 573533 w 1524000"/>
                  <a:gd name="connsiteY5" fmla="*/ 72647 h 680707"/>
                  <a:gd name="connsiteX6" fmla="*/ 677132 w 1524000"/>
                  <a:gd name="connsiteY6" fmla="*/ 481128 h 680707"/>
                  <a:gd name="connsiteX7" fmla="*/ 765492 w 1524000"/>
                  <a:gd name="connsiteY7" fmla="*/ 605965 h 680707"/>
                  <a:gd name="connsiteX8" fmla="*/ 853851 w 1524000"/>
                  <a:gd name="connsiteY8" fmla="*/ 447568 h 680707"/>
                  <a:gd name="connsiteX9" fmla="*/ 984849 w 1524000"/>
                  <a:gd name="connsiteY9" fmla="*/ 170249 h 680707"/>
                  <a:gd name="connsiteX10" fmla="*/ 1249680 w 1524000"/>
                  <a:gd name="connsiteY10" fmla="*/ 212888 h 680707"/>
                  <a:gd name="connsiteX11" fmla="*/ 1325880 w 1524000"/>
                  <a:gd name="connsiteY11" fmla="*/ 517688 h 680707"/>
                  <a:gd name="connsiteX12" fmla="*/ 1493520 w 1524000"/>
                  <a:gd name="connsiteY12" fmla="*/ 258608 h 680707"/>
                  <a:gd name="connsiteX13" fmla="*/ 1508760 w 1524000"/>
                  <a:gd name="connsiteY13" fmla="*/ 228128 h 680707"/>
                  <a:gd name="connsiteX0" fmla="*/ 0 w 1524000"/>
                  <a:gd name="connsiteY0" fmla="*/ 673087 h 680707"/>
                  <a:gd name="connsiteX1" fmla="*/ 210443 w 1524000"/>
                  <a:gd name="connsiteY1" fmla="*/ 660928 h 680707"/>
                  <a:gd name="connsiteX2" fmla="*/ 314125 w 1524000"/>
                  <a:gd name="connsiteY2" fmla="*/ 563408 h 680707"/>
                  <a:gd name="connsiteX3" fmla="*/ 378248 w 1524000"/>
                  <a:gd name="connsiteY3" fmla="*/ 319568 h 680707"/>
                  <a:gd name="connsiteX4" fmla="*/ 451531 w 1524000"/>
                  <a:gd name="connsiteY4" fmla="*/ 45248 h 680707"/>
                  <a:gd name="connsiteX5" fmla="*/ 573533 w 1524000"/>
                  <a:gd name="connsiteY5" fmla="*/ 72647 h 680707"/>
                  <a:gd name="connsiteX6" fmla="*/ 677132 w 1524000"/>
                  <a:gd name="connsiteY6" fmla="*/ 481128 h 680707"/>
                  <a:gd name="connsiteX7" fmla="*/ 765492 w 1524000"/>
                  <a:gd name="connsiteY7" fmla="*/ 605965 h 680707"/>
                  <a:gd name="connsiteX8" fmla="*/ 853851 w 1524000"/>
                  <a:gd name="connsiteY8" fmla="*/ 447568 h 680707"/>
                  <a:gd name="connsiteX9" fmla="*/ 984849 w 1524000"/>
                  <a:gd name="connsiteY9" fmla="*/ 170249 h 680707"/>
                  <a:gd name="connsiteX10" fmla="*/ 1085531 w 1524000"/>
                  <a:gd name="connsiteY10" fmla="*/ 212888 h 680707"/>
                  <a:gd name="connsiteX11" fmla="*/ 1325880 w 1524000"/>
                  <a:gd name="connsiteY11" fmla="*/ 517688 h 680707"/>
                  <a:gd name="connsiteX12" fmla="*/ 1493520 w 1524000"/>
                  <a:gd name="connsiteY12" fmla="*/ 258608 h 680707"/>
                  <a:gd name="connsiteX13" fmla="*/ 1508760 w 1524000"/>
                  <a:gd name="connsiteY13" fmla="*/ 228128 h 680707"/>
                  <a:gd name="connsiteX0" fmla="*/ 0 w 1552371"/>
                  <a:gd name="connsiteY0" fmla="*/ 673087 h 680707"/>
                  <a:gd name="connsiteX1" fmla="*/ 210443 w 1552371"/>
                  <a:gd name="connsiteY1" fmla="*/ 660928 h 680707"/>
                  <a:gd name="connsiteX2" fmla="*/ 314125 w 1552371"/>
                  <a:gd name="connsiteY2" fmla="*/ 563408 h 680707"/>
                  <a:gd name="connsiteX3" fmla="*/ 378248 w 1552371"/>
                  <a:gd name="connsiteY3" fmla="*/ 319568 h 680707"/>
                  <a:gd name="connsiteX4" fmla="*/ 451531 w 1552371"/>
                  <a:gd name="connsiteY4" fmla="*/ 45248 h 680707"/>
                  <a:gd name="connsiteX5" fmla="*/ 573533 w 1552371"/>
                  <a:gd name="connsiteY5" fmla="*/ 72647 h 680707"/>
                  <a:gd name="connsiteX6" fmla="*/ 677132 w 1552371"/>
                  <a:gd name="connsiteY6" fmla="*/ 481128 h 680707"/>
                  <a:gd name="connsiteX7" fmla="*/ 765492 w 1552371"/>
                  <a:gd name="connsiteY7" fmla="*/ 605965 h 680707"/>
                  <a:gd name="connsiteX8" fmla="*/ 853851 w 1552371"/>
                  <a:gd name="connsiteY8" fmla="*/ 447568 h 680707"/>
                  <a:gd name="connsiteX9" fmla="*/ 984849 w 1552371"/>
                  <a:gd name="connsiteY9" fmla="*/ 170249 h 680707"/>
                  <a:gd name="connsiteX10" fmla="*/ 1085531 w 1552371"/>
                  <a:gd name="connsiteY10" fmla="*/ 212888 h 680707"/>
                  <a:gd name="connsiteX11" fmla="*/ 1155652 w 1552371"/>
                  <a:gd name="connsiteY11" fmla="*/ 535926 h 680707"/>
                  <a:gd name="connsiteX12" fmla="*/ 1493520 w 1552371"/>
                  <a:gd name="connsiteY12" fmla="*/ 258608 h 680707"/>
                  <a:gd name="connsiteX13" fmla="*/ 1508760 w 1552371"/>
                  <a:gd name="connsiteY13" fmla="*/ 228128 h 680707"/>
                  <a:gd name="connsiteX0" fmla="*/ 0 w 1552371"/>
                  <a:gd name="connsiteY0" fmla="*/ 673087 h 680707"/>
                  <a:gd name="connsiteX1" fmla="*/ 210443 w 1552371"/>
                  <a:gd name="connsiteY1" fmla="*/ 660928 h 680707"/>
                  <a:gd name="connsiteX2" fmla="*/ 314125 w 1552371"/>
                  <a:gd name="connsiteY2" fmla="*/ 563408 h 680707"/>
                  <a:gd name="connsiteX3" fmla="*/ 378248 w 1552371"/>
                  <a:gd name="connsiteY3" fmla="*/ 319568 h 680707"/>
                  <a:gd name="connsiteX4" fmla="*/ 451531 w 1552371"/>
                  <a:gd name="connsiteY4" fmla="*/ 45248 h 680707"/>
                  <a:gd name="connsiteX5" fmla="*/ 573533 w 1552371"/>
                  <a:gd name="connsiteY5" fmla="*/ 72647 h 680707"/>
                  <a:gd name="connsiteX6" fmla="*/ 677132 w 1552371"/>
                  <a:gd name="connsiteY6" fmla="*/ 481128 h 680707"/>
                  <a:gd name="connsiteX7" fmla="*/ 765492 w 1552371"/>
                  <a:gd name="connsiteY7" fmla="*/ 605965 h 680707"/>
                  <a:gd name="connsiteX8" fmla="*/ 853851 w 1552371"/>
                  <a:gd name="connsiteY8" fmla="*/ 447568 h 680707"/>
                  <a:gd name="connsiteX9" fmla="*/ 948371 w 1552371"/>
                  <a:gd name="connsiteY9" fmla="*/ 170249 h 680707"/>
                  <a:gd name="connsiteX10" fmla="*/ 1085531 w 1552371"/>
                  <a:gd name="connsiteY10" fmla="*/ 212888 h 680707"/>
                  <a:gd name="connsiteX11" fmla="*/ 1155652 w 1552371"/>
                  <a:gd name="connsiteY11" fmla="*/ 535926 h 680707"/>
                  <a:gd name="connsiteX12" fmla="*/ 1493520 w 1552371"/>
                  <a:gd name="connsiteY12" fmla="*/ 258608 h 680707"/>
                  <a:gd name="connsiteX13" fmla="*/ 1508760 w 1552371"/>
                  <a:gd name="connsiteY13" fmla="*/ 228128 h 680707"/>
                  <a:gd name="connsiteX0" fmla="*/ 0 w 1552371"/>
                  <a:gd name="connsiteY0" fmla="*/ 673087 h 680707"/>
                  <a:gd name="connsiteX1" fmla="*/ 210443 w 1552371"/>
                  <a:gd name="connsiteY1" fmla="*/ 660928 h 680707"/>
                  <a:gd name="connsiteX2" fmla="*/ 314125 w 1552371"/>
                  <a:gd name="connsiteY2" fmla="*/ 563408 h 680707"/>
                  <a:gd name="connsiteX3" fmla="*/ 378248 w 1552371"/>
                  <a:gd name="connsiteY3" fmla="*/ 319568 h 680707"/>
                  <a:gd name="connsiteX4" fmla="*/ 451531 w 1552371"/>
                  <a:gd name="connsiteY4" fmla="*/ 45248 h 680707"/>
                  <a:gd name="connsiteX5" fmla="*/ 573533 w 1552371"/>
                  <a:gd name="connsiteY5" fmla="*/ 72647 h 680707"/>
                  <a:gd name="connsiteX6" fmla="*/ 677132 w 1552371"/>
                  <a:gd name="connsiteY6" fmla="*/ 481128 h 680707"/>
                  <a:gd name="connsiteX7" fmla="*/ 765492 w 1552371"/>
                  <a:gd name="connsiteY7" fmla="*/ 605965 h 680707"/>
                  <a:gd name="connsiteX8" fmla="*/ 853851 w 1552371"/>
                  <a:gd name="connsiteY8" fmla="*/ 447568 h 680707"/>
                  <a:gd name="connsiteX9" fmla="*/ 948371 w 1552371"/>
                  <a:gd name="connsiteY9" fmla="*/ 170249 h 680707"/>
                  <a:gd name="connsiteX10" fmla="*/ 1055133 w 1552371"/>
                  <a:gd name="connsiteY10" fmla="*/ 212888 h 680707"/>
                  <a:gd name="connsiteX11" fmla="*/ 1155652 w 1552371"/>
                  <a:gd name="connsiteY11" fmla="*/ 535926 h 680707"/>
                  <a:gd name="connsiteX12" fmla="*/ 1493520 w 1552371"/>
                  <a:gd name="connsiteY12" fmla="*/ 258608 h 680707"/>
                  <a:gd name="connsiteX13" fmla="*/ 1508760 w 1552371"/>
                  <a:gd name="connsiteY13" fmla="*/ 228128 h 680707"/>
                  <a:gd name="connsiteX0" fmla="*/ 0 w 1548318"/>
                  <a:gd name="connsiteY0" fmla="*/ 673087 h 680707"/>
                  <a:gd name="connsiteX1" fmla="*/ 210443 w 1548318"/>
                  <a:gd name="connsiteY1" fmla="*/ 660928 h 680707"/>
                  <a:gd name="connsiteX2" fmla="*/ 314125 w 1548318"/>
                  <a:gd name="connsiteY2" fmla="*/ 563408 h 680707"/>
                  <a:gd name="connsiteX3" fmla="*/ 378248 w 1548318"/>
                  <a:gd name="connsiteY3" fmla="*/ 319568 h 680707"/>
                  <a:gd name="connsiteX4" fmla="*/ 451531 w 1548318"/>
                  <a:gd name="connsiteY4" fmla="*/ 45248 h 680707"/>
                  <a:gd name="connsiteX5" fmla="*/ 573533 w 1548318"/>
                  <a:gd name="connsiteY5" fmla="*/ 72647 h 680707"/>
                  <a:gd name="connsiteX6" fmla="*/ 677132 w 1548318"/>
                  <a:gd name="connsiteY6" fmla="*/ 481128 h 680707"/>
                  <a:gd name="connsiteX7" fmla="*/ 765492 w 1548318"/>
                  <a:gd name="connsiteY7" fmla="*/ 605965 h 680707"/>
                  <a:gd name="connsiteX8" fmla="*/ 853851 w 1548318"/>
                  <a:gd name="connsiteY8" fmla="*/ 447568 h 680707"/>
                  <a:gd name="connsiteX9" fmla="*/ 948371 w 1548318"/>
                  <a:gd name="connsiteY9" fmla="*/ 170249 h 680707"/>
                  <a:gd name="connsiteX10" fmla="*/ 1055133 w 1548318"/>
                  <a:gd name="connsiteY10" fmla="*/ 212888 h 680707"/>
                  <a:gd name="connsiteX11" fmla="*/ 1179970 w 1548318"/>
                  <a:gd name="connsiteY11" fmla="*/ 517688 h 680707"/>
                  <a:gd name="connsiteX12" fmla="*/ 1493520 w 1548318"/>
                  <a:gd name="connsiteY12" fmla="*/ 258608 h 680707"/>
                  <a:gd name="connsiteX13" fmla="*/ 1508760 w 1548318"/>
                  <a:gd name="connsiteY13" fmla="*/ 228128 h 680707"/>
                  <a:gd name="connsiteX0" fmla="*/ 0 w 1526027"/>
                  <a:gd name="connsiteY0" fmla="*/ 673087 h 680707"/>
                  <a:gd name="connsiteX1" fmla="*/ 210443 w 1526027"/>
                  <a:gd name="connsiteY1" fmla="*/ 660928 h 680707"/>
                  <a:gd name="connsiteX2" fmla="*/ 314125 w 1526027"/>
                  <a:gd name="connsiteY2" fmla="*/ 563408 h 680707"/>
                  <a:gd name="connsiteX3" fmla="*/ 378248 w 1526027"/>
                  <a:gd name="connsiteY3" fmla="*/ 319568 h 680707"/>
                  <a:gd name="connsiteX4" fmla="*/ 451531 w 1526027"/>
                  <a:gd name="connsiteY4" fmla="*/ 45248 h 680707"/>
                  <a:gd name="connsiteX5" fmla="*/ 573533 w 1526027"/>
                  <a:gd name="connsiteY5" fmla="*/ 72647 h 680707"/>
                  <a:gd name="connsiteX6" fmla="*/ 677132 w 1526027"/>
                  <a:gd name="connsiteY6" fmla="*/ 481128 h 680707"/>
                  <a:gd name="connsiteX7" fmla="*/ 765492 w 1526027"/>
                  <a:gd name="connsiteY7" fmla="*/ 605965 h 680707"/>
                  <a:gd name="connsiteX8" fmla="*/ 853851 w 1526027"/>
                  <a:gd name="connsiteY8" fmla="*/ 447568 h 680707"/>
                  <a:gd name="connsiteX9" fmla="*/ 948371 w 1526027"/>
                  <a:gd name="connsiteY9" fmla="*/ 170249 h 680707"/>
                  <a:gd name="connsiteX10" fmla="*/ 1055133 w 1526027"/>
                  <a:gd name="connsiteY10" fmla="*/ 212888 h 680707"/>
                  <a:gd name="connsiteX11" fmla="*/ 1179970 w 1526027"/>
                  <a:gd name="connsiteY11" fmla="*/ 517688 h 680707"/>
                  <a:gd name="connsiteX12" fmla="*/ 1493520 w 1526027"/>
                  <a:gd name="connsiteY12" fmla="*/ 258608 h 680707"/>
                  <a:gd name="connsiteX13" fmla="*/ 1375009 w 1526027"/>
                  <a:gd name="connsiteY13" fmla="*/ 228128 h 680707"/>
                  <a:gd name="connsiteX0" fmla="*/ 0 w 1382629"/>
                  <a:gd name="connsiteY0" fmla="*/ 673087 h 680707"/>
                  <a:gd name="connsiteX1" fmla="*/ 210443 w 1382629"/>
                  <a:gd name="connsiteY1" fmla="*/ 660928 h 680707"/>
                  <a:gd name="connsiteX2" fmla="*/ 314125 w 1382629"/>
                  <a:gd name="connsiteY2" fmla="*/ 563408 h 680707"/>
                  <a:gd name="connsiteX3" fmla="*/ 378248 w 1382629"/>
                  <a:gd name="connsiteY3" fmla="*/ 319568 h 680707"/>
                  <a:gd name="connsiteX4" fmla="*/ 451531 w 1382629"/>
                  <a:gd name="connsiteY4" fmla="*/ 45248 h 680707"/>
                  <a:gd name="connsiteX5" fmla="*/ 573533 w 1382629"/>
                  <a:gd name="connsiteY5" fmla="*/ 72647 h 680707"/>
                  <a:gd name="connsiteX6" fmla="*/ 677132 w 1382629"/>
                  <a:gd name="connsiteY6" fmla="*/ 481128 h 680707"/>
                  <a:gd name="connsiteX7" fmla="*/ 765492 w 1382629"/>
                  <a:gd name="connsiteY7" fmla="*/ 605965 h 680707"/>
                  <a:gd name="connsiteX8" fmla="*/ 853851 w 1382629"/>
                  <a:gd name="connsiteY8" fmla="*/ 447568 h 680707"/>
                  <a:gd name="connsiteX9" fmla="*/ 948371 w 1382629"/>
                  <a:gd name="connsiteY9" fmla="*/ 170249 h 680707"/>
                  <a:gd name="connsiteX10" fmla="*/ 1055133 w 1382629"/>
                  <a:gd name="connsiteY10" fmla="*/ 212888 h 680707"/>
                  <a:gd name="connsiteX11" fmla="*/ 1179970 w 1382629"/>
                  <a:gd name="connsiteY11" fmla="*/ 517688 h 680707"/>
                  <a:gd name="connsiteX12" fmla="*/ 1317212 w 1382629"/>
                  <a:gd name="connsiteY12" fmla="*/ 264688 h 680707"/>
                  <a:gd name="connsiteX13" fmla="*/ 1375009 w 1382629"/>
                  <a:gd name="connsiteY13" fmla="*/ 228128 h 680707"/>
                  <a:gd name="connsiteX0" fmla="*/ 0 w 1382629"/>
                  <a:gd name="connsiteY0" fmla="*/ 673087 h 680707"/>
                  <a:gd name="connsiteX1" fmla="*/ 210443 w 1382629"/>
                  <a:gd name="connsiteY1" fmla="*/ 660928 h 680707"/>
                  <a:gd name="connsiteX2" fmla="*/ 314125 w 1382629"/>
                  <a:gd name="connsiteY2" fmla="*/ 563408 h 680707"/>
                  <a:gd name="connsiteX3" fmla="*/ 378248 w 1382629"/>
                  <a:gd name="connsiteY3" fmla="*/ 319568 h 680707"/>
                  <a:gd name="connsiteX4" fmla="*/ 451531 w 1382629"/>
                  <a:gd name="connsiteY4" fmla="*/ 45248 h 680707"/>
                  <a:gd name="connsiteX5" fmla="*/ 573533 w 1382629"/>
                  <a:gd name="connsiteY5" fmla="*/ 72647 h 680707"/>
                  <a:gd name="connsiteX6" fmla="*/ 677132 w 1382629"/>
                  <a:gd name="connsiteY6" fmla="*/ 481128 h 680707"/>
                  <a:gd name="connsiteX7" fmla="*/ 765492 w 1382629"/>
                  <a:gd name="connsiteY7" fmla="*/ 605965 h 680707"/>
                  <a:gd name="connsiteX8" fmla="*/ 853851 w 1382629"/>
                  <a:gd name="connsiteY8" fmla="*/ 447568 h 680707"/>
                  <a:gd name="connsiteX9" fmla="*/ 948371 w 1382629"/>
                  <a:gd name="connsiteY9" fmla="*/ 170249 h 680707"/>
                  <a:gd name="connsiteX10" fmla="*/ 1055133 w 1382629"/>
                  <a:gd name="connsiteY10" fmla="*/ 212888 h 680707"/>
                  <a:gd name="connsiteX11" fmla="*/ 1179970 w 1382629"/>
                  <a:gd name="connsiteY11" fmla="*/ 517688 h 680707"/>
                  <a:gd name="connsiteX12" fmla="*/ 1268576 w 1382629"/>
                  <a:gd name="connsiteY12" fmla="*/ 386280 h 680707"/>
                  <a:gd name="connsiteX13" fmla="*/ 1375009 w 1382629"/>
                  <a:gd name="connsiteY13" fmla="*/ 228128 h 680707"/>
                  <a:gd name="connsiteX0" fmla="*/ 0 w 1382629"/>
                  <a:gd name="connsiteY0" fmla="*/ 673087 h 680707"/>
                  <a:gd name="connsiteX1" fmla="*/ 210443 w 1382629"/>
                  <a:gd name="connsiteY1" fmla="*/ 660928 h 680707"/>
                  <a:gd name="connsiteX2" fmla="*/ 314125 w 1382629"/>
                  <a:gd name="connsiteY2" fmla="*/ 563408 h 680707"/>
                  <a:gd name="connsiteX3" fmla="*/ 378248 w 1382629"/>
                  <a:gd name="connsiteY3" fmla="*/ 319568 h 680707"/>
                  <a:gd name="connsiteX4" fmla="*/ 451531 w 1382629"/>
                  <a:gd name="connsiteY4" fmla="*/ 45248 h 680707"/>
                  <a:gd name="connsiteX5" fmla="*/ 573533 w 1382629"/>
                  <a:gd name="connsiteY5" fmla="*/ 72647 h 680707"/>
                  <a:gd name="connsiteX6" fmla="*/ 677132 w 1382629"/>
                  <a:gd name="connsiteY6" fmla="*/ 481128 h 680707"/>
                  <a:gd name="connsiteX7" fmla="*/ 765492 w 1382629"/>
                  <a:gd name="connsiteY7" fmla="*/ 605965 h 680707"/>
                  <a:gd name="connsiteX8" fmla="*/ 853851 w 1382629"/>
                  <a:gd name="connsiteY8" fmla="*/ 447568 h 680707"/>
                  <a:gd name="connsiteX9" fmla="*/ 948371 w 1382629"/>
                  <a:gd name="connsiteY9" fmla="*/ 170249 h 680707"/>
                  <a:gd name="connsiteX10" fmla="*/ 1055133 w 1382629"/>
                  <a:gd name="connsiteY10" fmla="*/ 212888 h 680707"/>
                  <a:gd name="connsiteX11" fmla="*/ 1179970 w 1382629"/>
                  <a:gd name="connsiteY11" fmla="*/ 517688 h 680707"/>
                  <a:gd name="connsiteX12" fmla="*/ 1268576 w 1382629"/>
                  <a:gd name="connsiteY12" fmla="*/ 428837 h 680707"/>
                  <a:gd name="connsiteX13" fmla="*/ 1375009 w 1382629"/>
                  <a:gd name="connsiteY13" fmla="*/ 228128 h 680707"/>
                  <a:gd name="connsiteX0" fmla="*/ 0 w 1321833"/>
                  <a:gd name="connsiteY0" fmla="*/ 673087 h 680707"/>
                  <a:gd name="connsiteX1" fmla="*/ 210443 w 1321833"/>
                  <a:gd name="connsiteY1" fmla="*/ 660928 h 680707"/>
                  <a:gd name="connsiteX2" fmla="*/ 314125 w 1321833"/>
                  <a:gd name="connsiteY2" fmla="*/ 563408 h 680707"/>
                  <a:gd name="connsiteX3" fmla="*/ 378248 w 1321833"/>
                  <a:gd name="connsiteY3" fmla="*/ 319568 h 680707"/>
                  <a:gd name="connsiteX4" fmla="*/ 451531 w 1321833"/>
                  <a:gd name="connsiteY4" fmla="*/ 45248 h 680707"/>
                  <a:gd name="connsiteX5" fmla="*/ 573533 w 1321833"/>
                  <a:gd name="connsiteY5" fmla="*/ 72647 h 680707"/>
                  <a:gd name="connsiteX6" fmla="*/ 677132 w 1321833"/>
                  <a:gd name="connsiteY6" fmla="*/ 481128 h 680707"/>
                  <a:gd name="connsiteX7" fmla="*/ 765492 w 1321833"/>
                  <a:gd name="connsiteY7" fmla="*/ 605965 h 680707"/>
                  <a:gd name="connsiteX8" fmla="*/ 853851 w 1321833"/>
                  <a:gd name="connsiteY8" fmla="*/ 447568 h 680707"/>
                  <a:gd name="connsiteX9" fmla="*/ 948371 w 1321833"/>
                  <a:gd name="connsiteY9" fmla="*/ 170249 h 680707"/>
                  <a:gd name="connsiteX10" fmla="*/ 1055133 w 1321833"/>
                  <a:gd name="connsiteY10" fmla="*/ 212888 h 680707"/>
                  <a:gd name="connsiteX11" fmla="*/ 1179970 w 1321833"/>
                  <a:gd name="connsiteY11" fmla="*/ 517688 h 680707"/>
                  <a:gd name="connsiteX12" fmla="*/ 1268576 w 1321833"/>
                  <a:gd name="connsiteY12" fmla="*/ 428837 h 680707"/>
                  <a:gd name="connsiteX13" fmla="*/ 1314213 w 1321833"/>
                  <a:gd name="connsiteY13" fmla="*/ 222048 h 680707"/>
                  <a:gd name="connsiteX0" fmla="*/ 0 w 1254958"/>
                  <a:gd name="connsiteY0" fmla="*/ 673087 h 680707"/>
                  <a:gd name="connsiteX1" fmla="*/ 143568 w 1254958"/>
                  <a:gd name="connsiteY1" fmla="*/ 660928 h 680707"/>
                  <a:gd name="connsiteX2" fmla="*/ 247250 w 1254958"/>
                  <a:gd name="connsiteY2" fmla="*/ 563408 h 680707"/>
                  <a:gd name="connsiteX3" fmla="*/ 311373 w 1254958"/>
                  <a:gd name="connsiteY3" fmla="*/ 319568 h 680707"/>
                  <a:gd name="connsiteX4" fmla="*/ 384656 w 1254958"/>
                  <a:gd name="connsiteY4" fmla="*/ 45248 h 680707"/>
                  <a:gd name="connsiteX5" fmla="*/ 506658 w 1254958"/>
                  <a:gd name="connsiteY5" fmla="*/ 72647 h 680707"/>
                  <a:gd name="connsiteX6" fmla="*/ 610257 w 1254958"/>
                  <a:gd name="connsiteY6" fmla="*/ 481128 h 680707"/>
                  <a:gd name="connsiteX7" fmla="*/ 698617 w 1254958"/>
                  <a:gd name="connsiteY7" fmla="*/ 605965 h 680707"/>
                  <a:gd name="connsiteX8" fmla="*/ 786976 w 1254958"/>
                  <a:gd name="connsiteY8" fmla="*/ 447568 h 680707"/>
                  <a:gd name="connsiteX9" fmla="*/ 881496 w 1254958"/>
                  <a:gd name="connsiteY9" fmla="*/ 170249 h 680707"/>
                  <a:gd name="connsiteX10" fmla="*/ 988258 w 1254958"/>
                  <a:gd name="connsiteY10" fmla="*/ 212888 h 680707"/>
                  <a:gd name="connsiteX11" fmla="*/ 1113095 w 1254958"/>
                  <a:gd name="connsiteY11" fmla="*/ 517688 h 680707"/>
                  <a:gd name="connsiteX12" fmla="*/ 1201701 w 1254958"/>
                  <a:gd name="connsiteY12" fmla="*/ 428837 h 680707"/>
                  <a:gd name="connsiteX13" fmla="*/ 1247338 w 1254958"/>
                  <a:gd name="connsiteY13" fmla="*/ 222048 h 680707"/>
                  <a:gd name="connsiteX0" fmla="*/ 0 w 1254958"/>
                  <a:gd name="connsiteY0" fmla="*/ 673087 h 680707"/>
                  <a:gd name="connsiteX1" fmla="*/ 143568 w 1254958"/>
                  <a:gd name="connsiteY1" fmla="*/ 660928 h 680707"/>
                  <a:gd name="connsiteX2" fmla="*/ 210772 w 1254958"/>
                  <a:gd name="connsiteY2" fmla="*/ 605965 h 680707"/>
                  <a:gd name="connsiteX3" fmla="*/ 311373 w 1254958"/>
                  <a:gd name="connsiteY3" fmla="*/ 319568 h 680707"/>
                  <a:gd name="connsiteX4" fmla="*/ 384656 w 1254958"/>
                  <a:gd name="connsiteY4" fmla="*/ 45248 h 680707"/>
                  <a:gd name="connsiteX5" fmla="*/ 506658 w 1254958"/>
                  <a:gd name="connsiteY5" fmla="*/ 72647 h 680707"/>
                  <a:gd name="connsiteX6" fmla="*/ 610257 w 1254958"/>
                  <a:gd name="connsiteY6" fmla="*/ 481128 h 680707"/>
                  <a:gd name="connsiteX7" fmla="*/ 698617 w 1254958"/>
                  <a:gd name="connsiteY7" fmla="*/ 605965 h 680707"/>
                  <a:gd name="connsiteX8" fmla="*/ 786976 w 1254958"/>
                  <a:gd name="connsiteY8" fmla="*/ 447568 h 680707"/>
                  <a:gd name="connsiteX9" fmla="*/ 881496 w 1254958"/>
                  <a:gd name="connsiteY9" fmla="*/ 170249 h 680707"/>
                  <a:gd name="connsiteX10" fmla="*/ 988258 w 1254958"/>
                  <a:gd name="connsiteY10" fmla="*/ 212888 h 680707"/>
                  <a:gd name="connsiteX11" fmla="*/ 1113095 w 1254958"/>
                  <a:gd name="connsiteY11" fmla="*/ 517688 h 680707"/>
                  <a:gd name="connsiteX12" fmla="*/ 1201701 w 1254958"/>
                  <a:gd name="connsiteY12" fmla="*/ 428837 h 680707"/>
                  <a:gd name="connsiteX13" fmla="*/ 1247338 w 1254958"/>
                  <a:gd name="connsiteY13" fmla="*/ 222048 h 680707"/>
                  <a:gd name="connsiteX0" fmla="*/ 0 w 1254958"/>
                  <a:gd name="connsiteY0" fmla="*/ 673087 h 680707"/>
                  <a:gd name="connsiteX1" fmla="*/ 143568 w 1254958"/>
                  <a:gd name="connsiteY1" fmla="*/ 660928 h 680707"/>
                  <a:gd name="connsiteX2" fmla="*/ 210772 w 1254958"/>
                  <a:gd name="connsiteY2" fmla="*/ 605965 h 680707"/>
                  <a:gd name="connsiteX3" fmla="*/ 274896 w 1254958"/>
                  <a:gd name="connsiteY3" fmla="*/ 319568 h 680707"/>
                  <a:gd name="connsiteX4" fmla="*/ 384656 w 1254958"/>
                  <a:gd name="connsiteY4" fmla="*/ 45248 h 680707"/>
                  <a:gd name="connsiteX5" fmla="*/ 506658 w 1254958"/>
                  <a:gd name="connsiteY5" fmla="*/ 72647 h 680707"/>
                  <a:gd name="connsiteX6" fmla="*/ 610257 w 1254958"/>
                  <a:gd name="connsiteY6" fmla="*/ 481128 h 680707"/>
                  <a:gd name="connsiteX7" fmla="*/ 698617 w 1254958"/>
                  <a:gd name="connsiteY7" fmla="*/ 605965 h 680707"/>
                  <a:gd name="connsiteX8" fmla="*/ 786976 w 1254958"/>
                  <a:gd name="connsiteY8" fmla="*/ 447568 h 680707"/>
                  <a:gd name="connsiteX9" fmla="*/ 881496 w 1254958"/>
                  <a:gd name="connsiteY9" fmla="*/ 170249 h 680707"/>
                  <a:gd name="connsiteX10" fmla="*/ 988258 w 1254958"/>
                  <a:gd name="connsiteY10" fmla="*/ 212888 h 680707"/>
                  <a:gd name="connsiteX11" fmla="*/ 1113095 w 1254958"/>
                  <a:gd name="connsiteY11" fmla="*/ 517688 h 680707"/>
                  <a:gd name="connsiteX12" fmla="*/ 1201701 w 1254958"/>
                  <a:gd name="connsiteY12" fmla="*/ 428837 h 680707"/>
                  <a:gd name="connsiteX13" fmla="*/ 1247338 w 1254958"/>
                  <a:gd name="connsiteY13" fmla="*/ 222048 h 680707"/>
                  <a:gd name="connsiteX0" fmla="*/ 0 w 1254958"/>
                  <a:gd name="connsiteY0" fmla="*/ 673087 h 680707"/>
                  <a:gd name="connsiteX1" fmla="*/ 143568 w 1254958"/>
                  <a:gd name="connsiteY1" fmla="*/ 660928 h 680707"/>
                  <a:gd name="connsiteX2" fmla="*/ 210772 w 1254958"/>
                  <a:gd name="connsiteY2" fmla="*/ 605965 h 680707"/>
                  <a:gd name="connsiteX3" fmla="*/ 274896 w 1254958"/>
                  <a:gd name="connsiteY3" fmla="*/ 319568 h 680707"/>
                  <a:gd name="connsiteX4" fmla="*/ 360338 w 1254958"/>
                  <a:gd name="connsiteY4" fmla="*/ 45248 h 680707"/>
                  <a:gd name="connsiteX5" fmla="*/ 506658 w 1254958"/>
                  <a:gd name="connsiteY5" fmla="*/ 72647 h 680707"/>
                  <a:gd name="connsiteX6" fmla="*/ 610257 w 1254958"/>
                  <a:gd name="connsiteY6" fmla="*/ 481128 h 680707"/>
                  <a:gd name="connsiteX7" fmla="*/ 698617 w 1254958"/>
                  <a:gd name="connsiteY7" fmla="*/ 605965 h 680707"/>
                  <a:gd name="connsiteX8" fmla="*/ 786976 w 1254958"/>
                  <a:gd name="connsiteY8" fmla="*/ 447568 h 680707"/>
                  <a:gd name="connsiteX9" fmla="*/ 881496 w 1254958"/>
                  <a:gd name="connsiteY9" fmla="*/ 170249 h 680707"/>
                  <a:gd name="connsiteX10" fmla="*/ 988258 w 1254958"/>
                  <a:gd name="connsiteY10" fmla="*/ 212888 h 680707"/>
                  <a:gd name="connsiteX11" fmla="*/ 1113095 w 1254958"/>
                  <a:gd name="connsiteY11" fmla="*/ 517688 h 680707"/>
                  <a:gd name="connsiteX12" fmla="*/ 1201701 w 1254958"/>
                  <a:gd name="connsiteY12" fmla="*/ 428837 h 680707"/>
                  <a:gd name="connsiteX13" fmla="*/ 1247338 w 1254958"/>
                  <a:gd name="connsiteY13" fmla="*/ 222048 h 680707"/>
                  <a:gd name="connsiteX0" fmla="*/ 0 w 1254958"/>
                  <a:gd name="connsiteY0" fmla="*/ 665953 h 673573"/>
                  <a:gd name="connsiteX1" fmla="*/ 143568 w 1254958"/>
                  <a:gd name="connsiteY1" fmla="*/ 653794 h 673573"/>
                  <a:gd name="connsiteX2" fmla="*/ 210772 w 1254958"/>
                  <a:gd name="connsiteY2" fmla="*/ 598831 h 673573"/>
                  <a:gd name="connsiteX3" fmla="*/ 274896 w 1254958"/>
                  <a:gd name="connsiteY3" fmla="*/ 312434 h 673573"/>
                  <a:gd name="connsiteX4" fmla="*/ 360338 w 1254958"/>
                  <a:gd name="connsiteY4" fmla="*/ 38114 h 673573"/>
                  <a:gd name="connsiteX5" fmla="*/ 451942 w 1254958"/>
                  <a:gd name="connsiteY5" fmla="*/ 83752 h 673573"/>
                  <a:gd name="connsiteX6" fmla="*/ 610257 w 1254958"/>
                  <a:gd name="connsiteY6" fmla="*/ 473994 h 673573"/>
                  <a:gd name="connsiteX7" fmla="*/ 698617 w 1254958"/>
                  <a:gd name="connsiteY7" fmla="*/ 598831 h 673573"/>
                  <a:gd name="connsiteX8" fmla="*/ 786976 w 1254958"/>
                  <a:gd name="connsiteY8" fmla="*/ 440434 h 673573"/>
                  <a:gd name="connsiteX9" fmla="*/ 881496 w 1254958"/>
                  <a:gd name="connsiteY9" fmla="*/ 163115 h 673573"/>
                  <a:gd name="connsiteX10" fmla="*/ 988258 w 1254958"/>
                  <a:gd name="connsiteY10" fmla="*/ 205754 h 673573"/>
                  <a:gd name="connsiteX11" fmla="*/ 1113095 w 1254958"/>
                  <a:gd name="connsiteY11" fmla="*/ 510554 h 673573"/>
                  <a:gd name="connsiteX12" fmla="*/ 1201701 w 1254958"/>
                  <a:gd name="connsiteY12" fmla="*/ 421703 h 673573"/>
                  <a:gd name="connsiteX13" fmla="*/ 1247338 w 1254958"/>
                  <a:gd name="connsiteY13" fmla="*/ 214914 h 673573"/>
                  <a:gd name="connsiteX0" fmla="*/ 0 w 1254958"/>
                  <a:gd name="connsiteY0" fmla="*/ 651767 h 659387"/>
                  <a:gd name="connsiteX1" fmla="*/ 143568 w 1254958"/>
                  <a:gd name="connsiteY1" fmla="*/ 639608 h 659387"/>
                  <a:gd name="connsiteX2" fmla="*/ 210772 w 1254958"/>
                  <a:gd name="connsiteY2" fmla="*/ 584645 h 659387"/>
                  <a:gd name="connsiteX3" fmla="*/ 274896 w 1254958"/>
                  <a:gd name="connsiteY3" fmla="*/ 298248 h 659387"/>
                  <a:gd name="connsiteX4" fmla="*/ 360338 w 1254958"/>
                  <a:gd name="connsiteY4" fmla="*/ 23928 h 659387"/>
                  <a:gd name="connsiteX5" fmla="*/ 476260 w 1254958"/>
                  <a:gd name="connsiteY5" fmla="*/ 154680 h 659387"/>
                  <a:gd name="connsiteX6" fmla="*/ 610257 w 1254958"/>
                  <a:gd name="connsiteY6" fmla="*/ 459808 h 659387"/>
                  <a:gd name="connsiteX7" fmla="*/ 698617 w 1254958"/>
                  <a:gd name="connsiteY7" fmla="*/ 584645 h 659387"/>
                  <a:gd name="connsiteX8" fmla="*/ 786976 w 1254958"/>
                  <a:gd name="connsiteY8" fmla="*/ 426248 h 659387"/>
                  <a:gd name="connsiteX9" fmla="*/ 881496 w 1254958"/>
                  <a:gd name="connsiteY9" fmla="*/ 148929 h 659387"/>
                  <a:gd name="connsiteX10" fmla="*/ 988258 w 1254958"/>
                  <a:gd name="connsiteY10" fmla="*/ 191568 h 659387"/>
                  <a:gd name="connsiteX11" fmla="*/ 1113095 w 1254958"/>
                  <a:gd name="connsiteY11" fmla="*/ 496368 h 659387"/>
                  <a:gd name="connsiteX12" fmla="*/ 1201701 w 1254958"/>
                  <a:gd name="connsiteY12" fmla="*/ 407517 h 659387"/>
                  <a:gd name="connsiteX13" fmla="*/ 1247338 w 1254958"/>
                  <a:gd name="connsiteY13" fmla="*/ 200728 h 659387"/>
                  <a:gd name="connsiteX0" fmla="*/ 0 w 1254958"/>
                  <a:gd name="connsiteY0" fmla="*/ 667979 h 675599"/>
                  <a:gd name="connsiteX1" fmla="*/ 143568 w 1254958"/>
                  <a:gd name="connsiteY1" fmla="*/ 655820 h 675599"/>
                  <a:gd name="connsiteX2" fmla="*/ 210772 w 1254958"/>
                  <a:gd name="connsiteY2" fmla="*/ 600857 h 675599"/>
                  <a:gd name="connsiteX3" fmla="*/ 274896 w 1254958"/>
                  <a:gd name="connsiteY3" fmla="*/ 314460 h 675599"/>
                  <a:gd name="connsiteX4" fmla="*/ 360338 w 1254958"/>
                  <a:gd name="connsiteY4" fmla="*/ 40140 h 675599"/>
                  <a:gd name="connsiteX5" fmla="*/ 464101 w 1254958"/>
                  <a:gd name="connsiteY5" fmla="*/ 73618 h 675599"/>
                  <a:gd name="connsiteX6" fmla="*/ 610257 w 1254958"/>
                  <a:gd name="connsiteY6" fmla="*/ 476020 h 675599"/>
                  <a:gd name="connsiteX7" fmla="*/ 698617 w 1254958"/>
                  <a:gd name="connsiteY7" fmla="*/ 600857 h 675599"/>
                  <a:gd name="connsiteX8" fmla="*/ 786976 w 1254958"/>
                  <a:gd name="connsiteY8" fmla="*/ 442460 h 675599"/>
                  <a:gd name="connsiteX9" fmla="*/ 881496 w 1254958"/>
                  <a:gd name="connsiteY9" fmla="*/ 165141 h 675599"/>
                  <a:gd name="connsiteX10" fmla="*/ 988258 w 1254958"/>
                  <a:gd name="connsiteY10" fmla="*/ 207780 h 675599"/>
                  <a:gd name="connsiteX11" fmla="*/ 1113095 w 1254958"/>
                  <a:gd name="connsiteY11" fmla="*/ 512580 h 675599"/>
                  <a:gd name="connsiteX12" fmla="*/ 1201701 w 1254958"/>
                  <a:gd name="connsiteY12" fmla="*/ 423729 h 675599"/>
                  <a:gd name="connsiteX13" fmla="*/ 1247338 w 1254958"/>
                  <a:gd name="connsiteY13" fmla="*/ 216940 h 675599"/>
                  <a:gd name="connsiteX0" fmla="*/ 0 w 1254958"/>
                  <a:gd name="connsiteY0" fmla="*/ 654766 h 662386"/>
                  <a:gd name="connsiteX1" fmla="*/ 143568 w 1254958"/>
                  <a:gd name="connsiteY1" fmla="*/ 642607 h 662386"/>
                  <a:gd name="connsiteX2" fmla="*/ 210772 w 1254958"/>
                  <a:gd name="connsiteY2" fmla="*/ 587644 h 662386"/>
                  <a:gd name="connsiteX3" fmla="*/ 274896 w 1254958"/>
                  <a:gd name="connsiteY3" fmla="*/ 301247 h 662386"/>
                  <a:gd name="connsiteX4" fmla="*/ 360338 w 1254958"/>
                  <a:gd name="connsiteY4" fmla="*/ 26927 h 662386"/>
                  <a:gd name="connsiteX5" fmla="*/ 610257 w 1254958"/>
                  <a:gd name="connsiteY5" fmla="*/ 462807 h 662386"/>
                  <a:gd name="connsiteX6" fmla="*/ 698617 w 1254958"/>
                  <a:gd name="connsiteY6" fmla="*/ 587644 h 662386"/>
                  <a:gd name="connsiteX7" fmla="*/ 786976 w 1254958"/>
                  <a:gd name="connsiteY7" fmla="*/ 429247 h 662386"/>
                  <a:gd name="connsiteX8" fmla="*/ 881496 w 1254958"/>
                  <a:gd name="connsiteY8" fmla="*/ 151928 h 662386"/>
                  <a:gd name="connsiteX9" fmla="*/ 988258 w 1254958"/>
                  <a:gd name="connsiteY9" fmla="*/ 194567 h 662386"/>
                  <a:gd name="connsiteX10" fmla="*/ 1113095 w 1254958"/>
                  <a:gd name="connsiteY10" fmla="*/ 499367 h 662386"/>
                  <a:gd name="connsiteX11" fmla="*/ 1201701 w 1254958"/>
                  <a:gd name="connsiteY11" fmla="*/ 410516 h 662386"/>
                  <a:gd name="connsiteX12" fmla="*/ 1247338 w 1254958"/>
                  <a:gd name="connsiteY12" fmla="*/ 203727 h 662386"/>
                  <a:gd name="connsiteX0" fmla="*/ 0 w 1254958"/>
                  <a:gd name="connsiteY0" fmla="*/ 656792 h 664412"/>
                  <a:gd name="connsiteX1" fmla="*/ 143568 w 1254958"/>
                  <a:gd name="connsiteY1" fmla="*/ 644633 h 664412"/>
                  <a:gd name="connsiteX2" fmla="*/ 210772 w 1254958"/>
                  <a:gd name="connsiteY2" fmla="*/ 589670 h 664412"/>
                  <a:gd name="connsiteX3" fmla="*/ 274896 w 1254958"/>
                  <a:gd name="connsiteY3" fmla="*/ 303273 h 664412"/>
                  <a:gd name="connsiteX4" fmla="*/ 360338 w 1254958"/>
                  <a:gd name="connsiteY4" fmla="*/ 28953 h 664412"/>
                  <a:gd name="connsiteX5" fmla="*/ 579859 w 1254958"/>
                  <a:gd name="connsiteY5" fmla="*/ 476992 h 664412"/>
                  <a:gd name="connsiteX6" fmla="*/ 698617 w 1254958"/>
                  <a:gd name="connsiteY6" fmla="*/ 589670 h 664412"/>
                  <a:gd name="connsiteX7" fmla="*/ 786976 w 1254958"/>
                  <a:gd name="connsiteY7" fmla="*/ 431273 h 664412"/>
                  <a:gd name="connsiteX8" fmla="*/ 881496 w 1254958"/>
                  <a:gd name="connsiteY8" fmla="*/ 153954 h 664412"/>
                  <a:gd name="connsiteX9" fmla="*/ 988258 w 1254958"/>
                  <a:gd name="connsiteY9" fmla="*/ 196593 h 664412"/>
                  <a:gd name="connsiteX10" fmla="*/ 1113095 w 1254958"/>
                  <a:gd name="connsiteY10" fmla="*/ 501393 h 664412"/>
                  <a:gd name="connsiteX11" fmla="*/ 1201701 w 1254958"/>
                  <a:gd name="connsiteY11" fmla="*/ 412542 h 664412"/>
                  <a:gd name="connsiteX12" fmla="*/ 1247338 w 1254958"/>
                  <a:gd name="connsiteY12" fmla="*/ 205753 h 664412"/>
                  <a:gd name="connsiteX0" fmla="*/ 0 w 1254958"/>
                  <a:gd name="connsiteY0" fmla="*/ 650480 h 658100"/>
                  <a:gd name="connsiteX1" fmla="*/ 143568 w 1254958"/>
                  <a:gd name="connsiteY1" fmla="*/ 638321 h 658100"/>
                  <a:gd name="connsiteX2" fmla="*/ 210772 w 1254958"/>
                  <a:gd name="connsiteY2" fmla="*/ 583358 h 658100"/>
                  <a:gd name="connsiteX3" fmla="*/ 274896 w 1254958"/>
                  <a:gd name="connsiteY3" fmla="*/ 296961 h 658100"/>
                  <a:gd name="connsiteX4" fmla="*/ 360338 w 1254958"/>
                  <a:gd name="connsiteY4" fmla="*/ 22641 h 658100"/>
                  <a:gd name="connsiteX5" fmla="*/ 441682 w 1254958"/>
                  <a:gd name="connsiteY5" fmla="*/ 161114 h 658100"/>
                  <a:gd name="connsiteX6" fmla="*/ 579859 w 1254958"/>
                  <a:gd name="connsiteY6" fmla="*/ 470680 h 658100"/>
                  <a:gd name="connsiteX7" fmla="*/ 698617 w 1254958"/>
                  <a:gd name="connsiteY7" fmla="*/ 583358 h 658100"/>
                  <a:gd name="connsiteX8" fmla="*/ 786976 w 1254958"/>
                  <a:gd name="connsiteY8" fmla="*/ 424961 h 658100"/>
                  <a:gd name="connsiteX9" fmla="*/ 881496 w 1254958"/>
                  <a:gd name="connsiteY9" fmla="*/ 147642 h 658100"/>
                  <a:gd name="connsiteX10" fmla="*/ 988258 w 1254958"/>
                  <a:gd name="connsiteY10" fmla="*/ 190281 h 658100"/>
                  <a:gd name="connsiteX11" fmla="*/ 1113095 w 1254958"/>
                  <a:gd name="connsiteY11" fmla="*/ 495081 h 658100"/>
                  <a:gd name="connsiteX12" fmla="*/ 1201701 w 1254958"/>
                  <a:gd name="connsiteY12" fmla="*/ 406230 h 658100"/>
                  <a:gd name="connsiteX13" fmla="*/ 1247338 w 1254958"/>
                  <a:gd name="connsiteY13" fmla="*/ 199441 h 658100"/>
                  <a:gd name="connsiteX0" fmla="*/ 0 w 1254958"/>
                  <a:gd name="connsiteY0" fmla="*/ 658586 h 666206"/>
                  <a:gd name="connsiteX1" fmla="*/ 143568 w 1254958"/>
                  <a:gd name="connsiteY1" fmla="*/ 646427 h 666206"/>
                  <a:gd name="connsiteX2" fmla="*/ 210772 w 1254958"/>
                  <a:gd name="connsiteY2" fmla="*/ 591464 h 666206"/>
                  <a:gd name="connsiteX3" fmla="*/ 274896 w 1254958"/>
                  <a:gd name="connsiteY3" fmla="*/ 305067 h 666206"/>
                  <a:gd name="connsiteX4" fmla="*/ 360338 w 1254958"/>
                  <a:gd name="connsiteY4" fmla="*/ 30747 h 666206"/>
                  <a:gd name="connsiteX5" fmla="*/ 435602 w 1254958"/>
                  <a:gd name="connsiteY5" fmla="*/ 120583 h 666206"/>
                  <a:gd name="connsiteX6" fmla="*/ 579859 w 1254958"/>
                  <a:gd name="connsiteY6" fmla="*/ 478786 h 666206"/>
                  <a:gd name="connsiteX7" fmla="*/ 698617 w 1254958"/>
                  <a:gd name="connsiteY7" fmla="*/ 591464 h 666206"/>
                  <a:gd name="connsiteX8" fmla="*/ 786976 w 1254958"/>
                  <a:gd name="connsiteY8" fmla="*/ 433067 h 666206"/>
                  <a:gd name="connsiteX9" fmla="*/ 881496 w 1254958"/>
                  <a:gd name="connsiteY9" fmla="*/ 155748 h 666206"/>
                  <a:gd name="connsiteX10" fmla="*/ 988258 w 1254958"/>
                  <a:gd name="connsiteY10" fmla="*/ 198387 h 666206"/>
                  <a:gd name="connsiteX11" fmla="*/ 1113095 w 1254958"/>
                  <a:gd name="connsiteY11" fmla="*/ 503187 h 666206"/>
                  <a:gd name="connsiteX12" fmla="*/ 1201701 w 1254958"/>
                  <a:gd name="connsiteY12" fmla="*/ 414336 h 666206"/>
                  <a:gd name="connsiteX13" fmla="*/ 1247338 w 1254958"/>
                  <a:gd name="connsiteY13" fmla="*/ 207547 h 666206"/>
                  <a:gd name="connsiteX0" fmla="*/ 0 w 1254958"/>
                  <a:gd name="connsiteY0" fmla="*/ 629202 h 648358"/>
                  <a:gd name="connsiteX1" fmla="*/ 143568 w 1254958"/>
                  <a:gd name="connsiteY1" fmla="*/ 617043 h 648358"/>
                  <a:gd name="connsiteX2" fmla="*/ 210772 w 1254958"/>
                  <a:gd name="connsiteY2" fmla="*/ 562080 h 648358"/>
                  <a:gd name="connsiteX3" fmla="*/ 305294 w 1254958"/>
                  <a:gd name="connsiteY3" fmla="*/ 99375 h 648358"/>
                  <a:gd name="connsiteX4" fmla="*/ 360338 w 1254958"/>
                  <a:gd name="connsiteY4" fmla="*/ 1363 h 648358"/>
                  <a:gd name="connsiteX5" fmla="*/ 435602 w 1254958"/>
                  <a:gd name="connsiteY5" fmla="*/ 91199 h 648358"/>
                  <a:gd name="connsiteX6" fmla="*/ 579859 w 1254958"/>
                  <a:gd name="connsiteY6" fmla="*/ 449402 h 648358"/>
                  <a:gd name="connsiteX7" fmla="*/ 698617 w 1254958"/>
                  <a:gd name="connsiteY7" fmla="*/ 562080 h 648358"/>
                  <a:gd name="connsiteX8" fmla="*/ 786976 w 1254958"/>
                  <a:gd name="connsiteY8" fmla="*/ 403683 h 648358"/>
                  <a:gd name="connsiteX9" fmla="*/ 881496 w 1254958"/>
                  <a:gd name="connsiteY9" fmla="*/ 126364 h 648358"/>
                  <a:gd name="connsiteX10" fmla="*/ 988258 w 1254958"/>
                  <a:gd name="connsiteY10" fmla="*/ 169003 h 648358"/>
                  <a:gd name="connsiteX11" fmla="*/ 1113095 w 1254958"/>
                  <a:gd name="connsiteY11" fmla="*/ 473803 h 648358"/>
                  <a:gd name="connsiteX12" fmla="*/ 1201701 w 1254958"/>
                  <a:gd name="connsiteY12" fmla="*/ 384952 h 648358"/>
                  <a:gd name="connsiteX13" fmla="*/ 1247338 w 1254958"/>
                  <a:gd name="connsiteY13" fmla="*/ 178163 h 648358"/>
                  <a:gd name="connsiteX0" fmla="*/ 0 w 1254958"/>
                  <a:gd name="connsiteY0" fmla="*/ 629202 h 648358"/>
                  <a:gd name="connsiteX1" fmla="*/ 143568 w 1254958"/>
                  <a:gd name="connsiteY1" fmla="*/ 617043 h 648358"/>
                  <a:gd name="connsiteX2" fmla="*/ 210772 w 1254958"/>
                  <a:gd name="connsiteY2" fmla="*/ 562080 h 648358"/>
                  <a:gd name="connsiteX3" fmla="*/ 305294 w 1254958"/>
                  <a:gd name="connsiteY3" fmla="*/ 99375 h 648358"/>
                  <a:gd name="connsiteX4" fmla="*/ 360338 w 1254958"/>
                  <a:gd name="connsiteY4" fmla="*/ 1363 h 648358"/>
                  <a:gd name="connsiteX5" fmla="*/ 453841 w 1254958"/>
                  <a:gd name="connsiteY5" fmla="*/ 91199 h 648358"/>
                  <a:gd name="connsiteX6" fmla="*/ 579859 w 1254958"/>
                  <a:gd name="connsiteY6" fmla="*/ 449402 h 648358"/>
                  <a:gd name="connsiteX7" fmla="*/ 698617 w 1254958"/>
                  <a:gd name="connsiteY7" fmla="*/ 562080 h 648358"/>
                  <a:gd name="connsiteX8" fmla="*/ 786976 w 1254958"/>
                  <a:gd name="connsiteY8" fmla="*/ 403683 h 648358"/>
                  <a:gd name="connsiteX9" fmla="*/ 881496 w 1254958"/>
                  <a:gd name="connsiteY9" fmla="*/ 126364 h 648358"/>
                  <a:gd name="connsiteX10" fmla="*/ 988258 w 1254958"/>
                  <a:gd name="connsiteY10" fmla="*/ 169003 h 648358"/>
                  <a:gd name="connsiteX11" fmla="*/ 1113095 w 1254958"/>
                  <a:gd name="connsiteY11" fmla="*/ 473803 h 648358"/>
                  <a:gd name="connsiteX12" fmla="*/ 1201701 w 1254958"/>
                  <a:gd name="connsiteY12" fmla="*/ 384952 h 648358"/>
                  <a:gd name="connsiteX13" fmla="*/ 1247338 w 1254958"/>
                  <a:gd name="connsiteY13" fmla="*/ 178163 h 648358"/>
                  <a:gd name="connsiteX0" fmla="*/ 0 w 1254958"/>
                  <a:gd name="connsiteY0" fmla="*/ 629202 h 648358"/>
                  <a:gd name="connsiteX1" fmla="*/ 143568 w 1254958"/>
                  <a:gd name="connsiteY1" fmla="*/ 617043 h 648358"/>
                  <a:gd name="connsiteX2" fmla="*/ 210772 w 1254958"/>
                  <a:gd name="connsiteY2" fmla="*/ 562080 h 648358"/>
                  <a:gd name="connsiteX3" fmla="*/ 305294 w 1254958"/>
                  <a:gd name="connsiteY3" fmla="*/ 99375 h 648358"/>
                  <a:gd name="connsiteX4" fmla="*/ 384657 w 1254958"/>
                  <a:gd name="connsiteY4" fmla="*/ 1363 h 648358"/>
                  <a:gd name="connsiteX5" fmla="*/ 453841 w 1254958"/>
                  <a:gd name="connsiteY5" fmla="*/ 91199 h 648358"/>
                  <a:gd name="connsiteX6" fmla="*/ 579859 w 1254958"/>
                  <a:gd name="connsiteY6" fmla="*/ 449402 h 648358"/>
                  <a:gd name="connsiteX7" fmla="*/ 698617 w 1254958"/>
                  <a:gd name="connsiteY7" fmla="*/ 562080 h 648358"/>
                  <a:gd name="connsiteX8" fmla="*/ 786976 w 1254958"/>
                  <a:gd name="connsiteY8" fmla="*/ 403683 h 648358"/>
                  <a:gd name="connsiteX9" fmla="*/ 881496 w 1254958"/>
                  <a:gd name="connsiteY9" fmla="*/ 126364 h 648358"/>
                  <a:gd name="connsiteX10" fmla="*/ 988258 w 1254958"/>
                  <a:gd name="connsiteY10" fmla="*/ 169003 h 648358"/>
                  <a:gd name="connsiteX11" fmla="*/ 1113095 w 1254958"/>
                  <a:gd name="connsiteY11" fmla="*/ 473803 h 648358"/>
                  <a:gd name="connsiteX12" fmla="*/ 1201701 w 1254958"/>
                  <a:gd name="connsiteY12" fmla="*/ 384952 h 648358"/>
                  <a:gd name="connsiteX13" fmla="*/ 1247338 w 1254958"/>
                  <a:gd name="connsiteY13" fmla="*/ 178163 h 648358"/>
                  <a:gd name="connsiteX0" fmla="*/ 0 w 1254958"/>
                  <a:gd name="connsiteY0" fmla="*/ 629202 h 648358"/>
                  <a:gd name="connsiteX1" fmla="*/ 143568 w 1254958"/>
                  <a:gd name="connsiteY1" fmla="*/ 617043 h 648358"/>
                  <a:gd name="connsiteX2" fmla="*/ 210772 w 1254958"/>
                  <a:gd name="connsiteY2" fmla="*/ 562080 h 648358"/>
                  <a:gd name="connsiteX3" fmla="*/ 305294 w 1254958"/>
                  <a:gd name="connsiteY3" fmla="*/ 99375 h 648358"/>
                  <a:gd name="connsiteX4" fmla="*/ 384657 w 1254958"/>
                  <a:gd name="connsiteY4" fmla="*/ 1363 h 648358"/>
                  <a:gd name="connsiteX5" fmla="*/ 453841 w 1254958"/>
                  <a:gd name="connsiteY5" fmla="*/ 91199 h 648358"/>
                  <a:gd name="connsiteX6" fmla="*/ 543382 w 1254958"/>
                  <a:gd name="connsiteY6" fmla="*/ 455482 h 648358"/>
                  <a:gd name="connsiteX7" fmla="*/ 698617 w 1254958"/>
                  <a:gd name="connsiteY7" fmla="*/ 562080 h 648358"/>
                  <a:gd name="connsiteX8" fmla="*/ 786976 w 1254958"/>
                  <a:gd name="connsiteY8" fmla="*/ 403683 h 648358"/>
                  <a:gd name="connsiteX9" fmla="*/ 881496 w 1254958"/>
                  <a:gd name="connsiteY9" fmla="*/ 126364 h 648358"/>
                  <a:gd name="connsiteX10" fmla="*/ 988258 w 1254958"/>
                  <a:gd name="connsiteY10" fmla="*/ 169003 h 648358"/>
                  <a:gd name="connsiteX11" fmla="*/ 1113095 w 1254958"/>
                  <a:gd name="connsiteY11" fmla="*/ 473803 h 648358"/>
                  <a:gd name="connsiteX12" fmla="*/ 1201701 w 1254958"/>
                  <a:gd name="connsiteY12" fmla="*/ 384952 h 648358"/>
                  <a:gd name="connsiteX13" fmla="*/ 1247338 w 1254958"/>
                  <a:gd name="connsiteY13" fmla="*/ 178163 h 648358"/>
                  <a:gd name="connsiteX0" fmla="*/ 0 w 1254958"/>
                  <a:gd name="connsiteY0" fmla="*/ 629202 h 648358"/>
                  <a:gd name="connsiteX1" fmla="*/ 143568 w 1254958"/>
                  <a:gd name="connsiteY1" fmla="*/ 617043 h 648358"/>
                  <a:gd name="connsiteX2" fmla="*/ 210772 w 1254958"/>
                  <a:gd name="connsiteY2" fmla="*/ 562080 h 648358"/>
                  <a:gd name="connsiteX3" fmla="*/ 305294 w 1254958"/>
                  <a:gd name="connsiteY3" fmla="*/ 99375 h 648358"/>
                  <a:gd name="connsiteX4" fmla="*/ 384657 w 1254958"/>
                  <a:gd name="connsiteY4" fmla="*/ 1363 h 648358"/>
                  <a:gd name="connsiteX5" fmla="*/ 453841 w 1254958"/>
                  <a:gd name="connsiteY5" fmla="*/ 91199 h 648358"/>
                  <a:gd name="connsiteX6" fmla="*/ 543382 w 1254958"/>
                  <a:gd name="connsiteY6" fmla="*/ 455482 h 648358"/>
                  <a:gd name="connsiteX7" fmla="*/ 613503 w 1254958"/>
                  <a:gd name="connsiteY7" fmla="*/ 537762 h 648358"/>
                  <a:gd name="connsiteX8" fmla="*/ 786976 w 1254958"/>
                  <a:gd name="connsiteY8" fmla="*/ 403683 h 648358"/>
                  <a:gd name="connsiteX9" fmla="*/ 881496 w 1254958"/>
                  <a:gd name="connsiteY9" fmla="*/ 126364 h 648358"/>
                  <a:gd name="connsiteX10" fmla="*/ 988258 w 1254958"/>
                  <a:gd name="connsiteY10" fmla="*/ 169003 h 648358"/>
                  <a:gd name="connsiteX11" fmla="*/ 1113095 w 1254958"/>
                  <a:gd name="connsiteY11" fmla="*/ 473803 h 648358"/>
                  <a:gd name="connsiteX12" fmla="*/ 1201701 w 1254958"/>
                  <a:gd name="connsiteY12" fmla="*/ 384952 h 648358"/>
                  <a:gd name="connsiteX13" fmla="*/ 1247338 w 1254958"/>
                  <a:gd name="connsiteY13" fmla="*/ 178163 h 648358"/>
                  <a:gd name="connsiteX0" fmla="*/ 0 w 1254958"/>
                  <a:gd name="connsiteY0" fmla="*/ 629202 h 648358"/>
                  <a:gd name="connsiteX1" fmla="*/ 143568 w 1254958"/>
                  <a:gd name="connsiteY1" fmla="*/ 617043 h 648358"/>
                  <a:gd name="connsiteX2" fmla="*/ 210772 w 1254958"/>
                  <a:gd name="connsiteY2" fmla="*/ 562080 h 648358"/>
                  <a:gd name="connsiteX3" fmla="*/ 305294 w 1254958"/>
                  <a:gd name="connsiteY3" fmla="*/ 99375 h 648358"/>
                  <a:gd name="connsiteX4" fmla="*/ 384657 w 1254958"/>
                  <a:gd name="connsiteY4" fmla="*/ 1363 h 648358"/>
                  <a:gd name="connsiteX5" fmla="*/ 453841 w 1254958"/>
                  <a:gd name="connsiteY5" fmla="*/ 91199 h 648358"/>
                  <a:gd name="connsiteX6" fmla="*/ 543382 w 1254958"/>
                  <a:gd name="connsiteY6" fmla="*/ 455482 h 648358"/>
                  <a:gd name="connsiteX7" fmla="*/ 613503 w 1254958"/>
                  <a:gd name="connsiteY7" fmla="*/ 537762 h 648358"/>
                  <a:gd name="connsiteX8" fmla="*/ 707942 w 1254958"/>
                  <a:gd name="connsiteY8" fmla="*/ 397604 h 648358"/>
                  <a:gd name="connsiteX9" fmla="*/ 881496 w 1254958"/>
                  <a:gd name="connsiteY9" fmla="*/ 126364 h 648358"/>
                  <a:gd name="connsiteX10" fmla="*/ 988258 w 1254958"/>
                  <a:gd name="connsiteY10" fmla="*/ 169003 h 648358"/>
                  <a:gd name="connsiteX11" fmla="*/ 1113095 w 1254958"/>
                  <a:gd name="connsiteY11" fmla="*/ 473803 h 648358"/>
                  <a:gd name="connsiteX12" fmla="*/ 1201701 w 1254958"/>
                  <a:gd name="connsiteY12" fmla="*/ 384952 h 648358"/>
                  <a:gd name="connsiteX13" fmla="*/ 1247338 w 1254958"/>
                  <a:gd name="connsiteY13" fmla="*/ 178163 h 648358"/>
                  <a:gd name="connsiteX0" fmla="*/ 0 w 1254958"/>
                  <a:gd name="connsiteY0" fmla="*/ 629202 h 648358"/>
                  <a:gd name="connsiteX1" fmla="*/ 143568 w 1254958"/>
                  <a:gd name="connsiteY1" fmla="*/ 617043 h 648358"/>
                  <a:gd name="connsiteX2" fmla="*/ 210772 w 1254958"/>
                  <a:gd name="connsiteY2" fmla="*/ 562080 h 648358"/>
                  <a:gd name="connsiteX3" fmla="*/ 305294 w 1254958"/>
                  <a:gd name="connsiteY3" fmla="*/ 99375 h 648358"/>
                  <a:gd name="connsiteX4" fmla="*/ 384657 w 1254958"/>
                  <a:gd name="connsiteY4" fmla="*/ 1363 h 648358"/>
                  <a:gd name="connsiteX5" fmla="*/ 453841 w 1254958"/>
                  <a:gd name="connsiteY5" fmla="*/ 91199 h 648358"/>
                  <a:gd name="connsiteX6" fmla="*/ 543382 w 1254958"/>
                  <a:gd name="connsiteY6" fmla="*/ 455482 h 648358"/>
                  <a:gd name="connsiteX7" fmla="*/ 637822 w 1254958"/>
                  <a:gd name="connsiteY7" fmla="*/ 537762 h 648358"/>
                  <a:gd name="connsiteX8" fmla="*/ 707942 w 1254958"/>
                  <a:gd name="connsiteY8" fmla="*/ 397604 h 648358"/>
                  <a:gd name="connsiteX9" fmla="*/ 881496 w 1254958"/>
                  <a:gd name="connsiteY9" fmla="*/ 126364 h 648358"/>
                  <a:gd name="connsiteX10" fmla="*/ 988258 w 1254958"/>
                  <a:gd name="connsiteY10" fmla="*/ 169003 h 648358"/>
                  <a:gd name="connsiteX11" fmla="*/ 1113095 w 1254958"/>
                  <a:gd name="connsiteY11" fmla="*/ 473803 h 648358"/>
                  <a:gd name="connsiteX12" fmla="*/ 1201701 w 1254958"/>
                  <a:gd name="connsiteY12" fmla="*/ 384952 h 648358"/>
                  <a:gd name="connsiteX13" fmla="*/ 1247338 w 1254958"/>
                  <a:gd name="connsiteY13" fmla="*/ 178163 h 648358"/>
                  <a:gd name="connsiteX0" fmla="*/ 0 w 1254958"/>
                  <a:gd name="connsiteY0" fmla="*/ 629202 h 648358"/>
                  <a:gd name="connsiteX1" fmla="*/ 143568 w 1254958"/>
                  <a:gd name="connsiteY1" fmla="*/ 617043 h 648358"/>
                  <a:gd name="connsiteX2" fmla="*/ 210772 w 1254958"/>
                  <a:gd name="connsiteY2" fmla="*/ 562080 h 648358"/>
                  <a:gd name="connsiteX3" fmla="*/ 305294 w 1254958"/>
                  <a:gd name="connsiteY3" fmla="*/ 99375 h 648358"/>
                  <a:gd name="connsiteX4" fmla="*/ 384657 w 1254958"/>
                  <a:gd name="connsiteY4" fmla="*/ 1363 h 648358"/>
                  <a:gd name="connsiteX5" fmla="*/ 453841 w 1254958"/>
                  <a:gd name="connsiteY5" fmla="*/ 91199 h 648358"/>
                  <a:gd name="connsiteX6" fmla="*/ 543382 w 1254958"/>
                  <a:gd name="connsiteY6" fmla="*/ 455482 h 648358"/>
                  <a:gd name="connsiteX7" fmla="*/ 637822 w 1254958"/>
                  <a:gd name="connsiteY7" fmla="*/ 537762 h 648358"/>
                  <a:gd name="connsiteX8" fmla="*/ 707942 w 1254958"/>
                  <a:gd name="connsiteY8" fmla="*/ 397604 h 648358"/>
                  <a:gd name="connsiteX9" fmla="*/ 814621 w 1254958"/>
                  <a:gd name="connsiteY9" fmla="*/ 150682 h 648358"/>
                  <a:gd name="connsiteX10" fmla="*/ 988258 w 1254958"/>
                  <a:gd name="connsiteY10" fmla="*/ 169003 h 648358"/>
                  <a:gd name="connsiteX11" fmla="*/ 1113095 w 1254958"/>
                  <a:gd name="connsiteY11" fmla="*/ 473803 h 648358"/>
                  <a:gd name="connsiteX12" fmla="*/ 1201701 w 1254958"/>
                  <a:gd name="connsiteY12" fmla="*/ 384952 h 648358"/>
                  <a:gd name="connsiteX13" fmla="*/ 1247338 w 1254958"/>
                  <a:gd name="connsiteY13" fmla="*/ 178163 h 648358"/>
                  <a:gd name="connsiteX0" fmla="*/ 0 w 1254958"/>
                  <a:gd name="connsiteY0" fmla="*/ 629202 h 648358"/>
                  <a:gd name="connsiteX1" fmla="*/ 143568 w 1254958"/>
                  <a:gd name="connsiteY1" fmla="*/ 617043 h 648358"/>
                  <a:gd name="connsiteX2" fmla="*/ 210772 w 1254958"/>
                  <a:gd name="connsiteY2" fmla="*/ 562080 h 648358"/>
                  <a:gd name="connsiteX3" fmla="*/ 305294 w 1254958"/>
                  <a:gd name="connsiteY3" fmla="*/ 99375 h 648358"/>
                  <a:gd name="connsiteX4" fmla="*/ 384657 w 1254958"/>
                  <a:gd name="connsiteY4" fmla="*/ 1363 h 648358"/>
                  <a:gd name="connsiteX5" fmla="*/ 453841 w 1254958"/>
                  <a:gd name="connsiteY5" fmla="*/ 91199 h 648358"/>
                  <a:gd name="connsiteX6" fmla="*/ 543382 w 1254958"/>
                  <a:gd name="connsiteY6" fmla="*/ 455482 h 648358"/>
                  <a:gd name="connsiteX7" fmla="*/ 637822 w 1254958"/>
                  <a:gd name="connsiteY7" fmla="*/ 537762 h 648358"/>
                  <a:gd name="connsiteX8" fmla="*/ 707942 w 1254958"/>
                  <a:gd name="connsiteY8" fmla="*/ 397604 h 648358"/>
                  <a:gd name="connsiteX9" fmla="*/ 814621 w 1254958"/>
                  <a:gd name="connsiteY9" fmla="*/ 150682 h 648358"/>
                  <a:gd name="connsiteX10" fmla="*/ 884905 w 1254958"/>
                  <a:gd name="connsiteY10" fmla="*/ 156844 h 648358"/>
                  <a:gd name="connsiteX11" fmla="*/ 1113095 w 1254958"/>
                  <a:gd name="connsiteY11" fmla="*/ 473803 h 648358"/>
                  <a:gd name="connsiteX12" fmla="*/ 1201701 w 1254958"/>
                  <a:gd name="connsiteY12" fmla="*/ 384952 h 648358"/>
                  <a:gd name="connsiteX13" fmla="*/ 1247338 w 1254958"/>
                  <a:gd name="connsiteY13" fmla="*/ 178163 h 648358"/>
                  <a:gd name="connsiteX0" fmla="*/ 0 w 1254958"/>
                  <a:gd name="connsiteY0" fmla="*/ 629202 h 648358"/>
                  <a:gd name="connsiteX1" fmla="*/ 143568 w 1254958"/>
                  <a:gd name="connsiteY1" fmla="*/ 617043 h 648358"/>
                  <a:gd name="connsiteX2" fmla="*/ 210772 w 1254958"/>
                  <a:gd name="connsiteY2" fmla="*/ 562080 h 648358"/>
                  <a:gd name="connsiteX3" fmla="*/ 305294 w 1254958"/>
                  <a:gd name="connsiteY3" fmla="*/ 99375 h 648358"/>
                  <a:gd name="connsiteX4" fmla="*/ 384657 w 1254958"/>
                  <a:gd name="connsiteY4" fmla="*/ 1363 h 648358"/>
                  <a:gd name="connsiteX5" fmla="*/ 453841 w 1254958"/>
                  <a:gd name="connsiteY5" fmla="*/ 91199 h 648358"/>
                  <a:gd name="connsiteX6" fmla="*/ 543382 w 1254958"/>
                  <a:gd name="connsiteY6" fmla="*/ 455482 h 648358"/>
                  <a:gd name="connsiteX7" fmla="*/ 637822 w 1254958"/>
                  <a:gd name="connsiteY7" fmla="*/ 537762 h 648358"/>
                  <a:gd name="connsiteX8" fmla="*/ 707942 w 1254958"/>
                  <a:gd name="connsiteY8" fmla="*/ 397604 h 648358"/>
                  <a:gd name="connsiteX9" fmla="*/ 814621 w 1254958"/>
                  <a:gd name="connsiteY9" fmla="*/ 150682 h 648358"/>
                  <a:gd name="connsiteX10" fmla="*/ 909223 w 1254958"/>
                  <a:gd name="connsiteY10" fmla="*/ 150764 h 648358"/>
                  <a:gd name="connsiteX11" fmla="*/ 1113095 w 1254958"/>
                  <a:gd name="connsiteY11" fmla="*/ 473803 h 648358"/>
                  <a:gd name="connsiteX12" fmla="*/ 1201701 w 1254958"/>
                  <a:gd name="connsiteY12" fmla="*/ 384952 h 648358"/>
                  <a:gd name="connsiteX13" fmla="*/ 1247338 w 1254958"/>
                  <a:gd name="connsiteY13" fmla="*/ 178163 h 648358"/>
                  <a:gd name="connsiteX0" fmla="*/ 0 w 1254958"/>
                  <a:gd name="connsiteY0" fmla="*/ 629202 h 648358"/>
                  <a:gd name="connsiteX1" fmla="*/ 143568 w 1254958"/>
                  <a:gd name="connsiteY1" fmla="*/ 617043 h 648358"/>
                  <a:gd name="connsiteX2" fmla="*/ 210772 w 1254958"/>
                  <a:gd name="connsiteY2" fmla="*/ 562080 h 648358"/>
                  <a:gd name="connsiteX3" fmla="*/ 305294 w 1254958"/>
                  <a:gd name="connsiteY3" fmla="*/ 99375 h 648358"/>
                  <a:gd name="connsiteX4" fmla="*/ 384657 w 1254958"/>
                  <a:gd name="connsiteY4" fmla="*/ 1363 h 648358"/>
                  <a:gd name="connsiteX5" fmla="*/ 453841 w 1254958"/>
                  <a:gd name="connsiteY5" fmla="*/ 91199 h 648358"/>
                  <a:gd name="connsiteX6" fmla="*/ 543382 w 1254958"/>
                  <a:gd name="connsiteY6" fmla="*/ 455482 h 648358"/>
                  <a:gd name="connsiteX7" fmla="*/ 637822 w 1254958"/>
                  <a:gd name="connsiteY7" fmla="*/ 537762 h 648358"/>
                  <a:gd name="connsiteX8" fmla="*/ 707942 w 1254958"/>
                  <a:gd name="connsiteY8" fmla="*/ 397604 h 648358"/>
                  <a:gd name="connsiteX9" fmla="*/ 814621 w 1254958"/>
                  <a:gd name="connsiteY9" fmla="*/ 150682 h 648358"/>
                  <a:gd name="connsiteX10" fmla="*/ 909223 w 1254958"/>
                  <a:gd name="connsiteY10" fmla="*/ 150764 h 648358"/>
                  <a:gd name="connsiteX11" fmla="*/ 1009742 w 1254958"/>
                  <a:gd name="connsiteY11" fmla="*/ 413007 h 648358"/>
                  <a:gd name="connsiteX12" fmla="*/ 1201701 w 1254958"/>
                  <a:gd name="connsiteY12" fmla="*/ 384952 h 648358"/>
                  <a:gd name="connsiteX13" fmla="*/ 1247338 w 1254958"/>
                  <a:gd name="connsiteY13" fmla="*/ 178163 h 648358"/>
                  <a:gd name="connsiteX0" fmla="*/ 0 w 1254958"/>
                  <a:gd name="connsiteY0" fmla="*/ 629202 h 648358"/>
                  <a:gd name="connsiteX1" fmla="*/ 143568 w 1254958"/>
                  <a:gd name="connsiteY1" fmla="*/ 617043 h 648358"/>
                  <a:gd name="connsiteX2" fmla="*/ 210772 w 1254958"/>
                  <a:gd name="connsiteY2" fmla="*/ 562080 h 648358"/>
                  <a:gd name="connsiteX3" fmla="*/ 305294 w 1254958"/>
                  <a:gd name="connsiteY3" fmla="*/ 99375 h 648358"/>
                  <a:gd name="connsiteX4" fmla="*/ 384657 w 1254958"/>
                  <a:gd name="connsiteY4" fmla="*/ 1363 h 648358"/>
                  <a:gd name="connsiteX5" fmla="*/ 453841 w 1254958"/>
                  <a:gd name="connsiteY5" fmla="*/ 91199 h 648358"/>
                  <a:gd name="connsiteX6" fmla="*/ 543382 w 1254958"/>
                  <a:gd name="connsiteY6" fmla="*/ 455482 h 648358"/>
                  <a:gd name="connsiteX7" fmla="*/ 637822 w 1254958"/>
                  <a:gd name="connsiteY7" fmla="*/ 537762 h 648358"/>
                  <a:gd name="connsiteX8" fmla="*/ 707942 w 1254958"/>
                  <a:gd name="connsiteY8" fmla="*/ 397604 h 648358"/>
                  <a:gd name="connsiteX9" fmla="*/ 814621 w 1254958"/>
                  <a:gd name="connsiteY9" fmla="*/ 150682 h 648358"/>
                  <a:gd name="connsiteX10" fmla="*/ 909223 w 1254958"/>
                  <a:gd name="connsiteY10" fmla="*/ 150764 h 648358"/>
                  <a:gd name="connsiteX11" fmla="*/ 1009742 w 1254958"/>
                  <a:gd name="connsiteY11" fmla="*/ 413007 h 648358"/>
                  <a:gd name="connsiteX12" fmla="*/ 1104428 w 1254958"/>
                  <a:gd name="connsiteY12" fmla="*/ 391032 h 648358"/>
                  <a:gd name="connsiteX13" fmla="*/ 1247338 w 1254958"/>
                  <a:gd name="connsiteY13" fmla="*/ 178163 h 648358"/>
                  <a:gd name="connsiteX0" fmla="*/ 0 w 1194162"/>
                  <a:gd name="connsiteY0" fmla="*/ 629202 h 648358"/>
                  <a:gd name="connsiteX1" fmla="*/ 143568 w 1194162"/>
                  <a:gd name="connsiteY1" fmla="*/ 617043 h 648358"/>
                  <a:gd name="connsiteX2" fmla="*/ 210772 w 1194162"/>
                  <a:gd name="connsiteY2" fmla="*/ 562080 h 648358"/>
                  <a:gd name="connsiteX3" fmla="*/ 305294 w 1194162"/>
                  <a:gd name="connsiteY3" fmla="*/ 99375 h 648358"/>
                  <a:gd name="connsiteX4" fmla="*/ 384657 w 1194162"/>
                  <a:gd name="connsiteY4" fmla="*/ 1363 h 648358"/>
                  <a:gd name="connsiteX5" fmla="*/ 453841 w 1194162"/>
                  <a:gd name="connsiteY5" fmla="*/ 91199 h 648358"/>
                  <a:gd name="connsiteX6" fmla="*/ 543382 w 1194162"/>
                  <a:gd name="connsiteY6" fmla="*/ 455482 h 648358"/>
                  <a:gd name="connsiteX7" fmla="*/ 637822 w 1194162"/>
                  <a:gd name="connsiteY7" fmla="*/ 537762 h 648358"/>
                  <a:gd name="connsiteX8" fmla="*/ 707942 w 1194162"/>
                  <a:gd name="connsiteY8" fmla="*/ 397604 h 648358"/>
                  <a:gd name="connsiteX9" fmla="*/ 814621 w 1194162"/>
                  <a:gd name="connsiteY9" fmla="*/ 150682 h 648358"/>
                  <a:gd name="connsiteX10" fmla="*/ 909223 w 1194162"/>
                  <a:gd name="connsiteY10" fmla="*/ 150764 h 648358"/>
                  <a:gd name="connsiteX11" fmla="*/ 1009742 w 1194162"/>
                  <a:gd name="connsiteY11" fmla="*/ 413007 h 648358"/>
                  <a:gd name="connsiteX12" fmla="*/ 1104428 w 1194162"/>
                  <a:gd name="connsiteY12" fmla="*/ 391032 h 648358"/>
                  <a:gd name="connsiteX13" fmla="*/ 1186542 w 1194162"/>
                  <a:gd name="connsiteY13" fmla="*/ 184243 h 648358"/>
                  <a:gd name="connsiteX0" fmla="*/ 0 w 1194162"/>
                  <a:gd name="connsiteY0" fmla="*/ 629202 h 648358"/>
                  <a:gd name="connsiteX1" fmla="*/ 143568 w 1194162"/>
                  <a:gd name="connsiteY1" fmla="*/ 617043 h 648358"/>
                  <a:gd name="connsiteX2" fmla="*/ 210772 w 1194162"/>
                  <a:gd name="connsiteY2" fmla="*/ 562080 h 648358"/>
                  <a:gd name="connsiteX3" fmla="*/ 305294 w 1194162"/>
                  <a:gd name="connsiteY3" fmla="*/ 99375 h 648358"/>
                  <a:gd name="connsiteX4" fmla="*/ 384657 w 1194162"/>
                  <a:gd name="connsiteY4" fmla="*/ 1363 h 648358"/>
                  <a:gd name="connsiteX5" fmla="*/ 453841 w 1194162"/>
                  <a:gd name="connsiteY5" fmla="*/ 91199 h 648358"/>
                  <a:gd name="connsiteX6" fmla="*/ 543382 w 1194162"/>
                  <a:gd name="connsiteY6" fmla="*/ 455482 h 648358"/>
                  <a:gd name="connsiteX7" fmla="*/ 637822 w 1194162"/>
                  <a:gd name="connsiteY7" fmla="*/ 537762 h 648358"/>
                  <a:gd name="connsiteX8" fmla="*/ 707942 w 1194162"/>
                  <a:gd name="connsiteY8" fmla="*/ 440161 h 648358"/>
                  <a:gd name="connsiteX9" fmla="*/ 814621 w 1194162"/>
                  <a:gd name="connsiteY9" fmla="*/ 150682 h 648358"/>
                  <a:gd name="connsiteX10" fmla="*/ 909223 w 1194162"/>
                  <a:gd name="connsiteY10" fmla="*/ 150764 h 648358"/>
                  <a:gd name="connsiteX11" fmla="*/ 1009742 w 1194162"/>
                  <a:gd name="connsiteY11" fmla="*/ 413007 h 648358"/>
                  <a:gd name="connsiteX12" fmla="*/ 1104428 w 1194162"/>
                  <a:gd name="connsiteY12" fmla="*/ 391032 h 648358"/>
                  <a:gd name="connsiteX13" fmla="*/ 1186542 w 1194162"/>
                  <a:gd name="connsiteY13" fmla="*/ 184243 h 648358"/>
                  <a:gd name="connsiteX0" fmla="*/ 0 w 1194162"/>
                  <a:gd name="connsiteY0" fmla="*/ 629202 h 648358"/>
                  <a:gd name="connsiteX1" fmla="*/ 143568 w 1194162"/>
                  <a:gd name="connsiteY1" fmla="*/ 617043 h 648358"/>
                  <a:gd name="connsiteX2" fmla="*/ 210772 w 1194162"/>
                  <a:gd name="connsiteY2" fmla="*/ 562080 h 648358"/>
                  <a:gd name="connsiteX3" fmla="*/ 305294 w 1194162"/>
                  <a:gd name="connsiteY3" fmla="*/ 99375 h 648358"/>
                  <a:gd name="connsiteX4" fmla="*/ 384657 w 1194162"/>
                  <a:gd name="connsiteY4" fmla="*/ 1363 h 648358"/>
                  <a:gd name="connsiteX5" fmla="*/ 453841 w 1194162"/>
                  <a:gd name="connsiteY5" fmla="*/ 91199 h 648358"/>
                  <a:gd name="connsiteX6" fmla="*/ 543382 w 1194162"/>
                  <a:gd name="connsiteY6" fmla="*/ 455482 h 648358"/>
                  <a:gd name="connsiteX7" fmla="*/ 637822 w 1194162"/>
                  <a:gd name="connsiteY7" fmla="*/ 537762 h 648358"/>
                  <a:gd name="connsiteX8" fmla="*/ 707942 w 1194162"/>
                  <a:gd name="connsiteY8" fmla="*/ 440161 h 648358"/>
                  <a:gd name="connsiteX9" fmla="*/ 814621 w 1194162"/>
                  <a:gd name="connsiteY9" fmla="*/ 150682 h 648358"/>
                  <a:gd name="connsiteX10" fmla="*/ 909223 w 1194162"/>
                  <a:gd name="connsiteY10" fmla="*/ 150764 h 648358"/>
                  <a:gd name="connsiteX11" fmla="*/ 985424 w 1194162"/>
                  <a:gd name="connsiteY11" fmla="*/ 388689 h 648358"/>
                  <a:gd name="connsiteX12" fmla="*/ 1104428 w 1194162"/>
                  <a:gd name="connsiteY12" fmla="*/ 391032 h 648358"/>
                  <a:gd name="connsiteX13" fmla="*/ 1186542 w 1194162"/>
                  <a:gd name="connsiteY13" fmla="*/ 184243 h 648358"/>
                  <a:gd name="connsiteX0" fmla="*/ 0 w 1194162"/>
                  <a:gd name="connsiteY0" fmla="*/ 629202 h 648358"/>
                  <a:gd name="connsiteX1" fmla="*/ 143568 w 1194162"/>
                  <a:gd name="connsiteY1" fmla="*/ 617043 h 648358"/>
                  <a:gd name="connsiteX2" fmla="*/ 210772 w 1194162"/>
                  <a:gd name="connsiteY2" fmla="*/ 562080 h 648358"/>
                  <a:gd name="connsiteX3" fmla="*/ 305294 w 1194162"/>
                  <a:gd name="connsiteY3" fmla="*/ 99375 h 648358"/>
                  <a:gd name="connsiteX4" fmla="*/ 384657 w 1194162"/>
                  <a:gd name="connsiteY4" fmla="*/ 1363 h 648358"/>
                  <a:gd name="connsiteX5" fmla="*/ 453841 w 1194162"/>
                  <a:gd name="connsiteY5" fmla="*/ 91199 h 648358"/>
                  <a:gd name="connsiteX6" fmla="*/ 543382 w 1194162"/>
                  <a:gd name="connsiteY6" fmla="*/ 455482 h 648358"/>
                  <a:gd name="connsiteX7" fmla="*/ 637822 w 1194162"/>
                  <a:gd name="connsiteY7" fmla="*/ 537762 h 648358"/>
                  <a:gd name="connsiteX8" fmla="*/ 707942 w 1194162"/>
                  <a:gd name="connsiteY8" fmla="*/ 440161 h 648358"/>
                  <a:gd name="connsiteX9" fmla="*/ 814621 w 1194162"/>
                  <a:gd name="connsiteY9" fmla="*/ 150682 h 648358"/>
                  <a:gd name="connsiteX10" fmla="*/ 909223 w 1194162"/>
                  <a:gd name="connsiteY10" fmla="*/ 150764 h 648358"/>
                  <a:gd name="connsiteX11" fmla="*/ 985424 w 1194162"/>
                  <a:gd name="connsiteY11" fmla="*/ 388689 h 648358"/>
                  <a:gd name="connsiteX12" fmla="*/ 1080109 w 1194162"/>
                  <a:gd name="connsiteY12" fmla="*/ 391032 h 648358"/>
                  <a:gd name="connsiteX13" fmla="*/ 1186542 w 1194162"/>
                  <a:gd name="connsiteY13" fmla="*/ 184243 h 648358"/>
                  <a:gd name="connsiteX0" fmla="*/ 0 w 1157685"/>
                  <a:gd name="connsiteY0" fmla="*/ 629202 h 648358"/>
                  <a:gd name="connsiteX1" fmla="*/ 143568 w 1157685"/>
                  <a:gd name="connsiteY1" fmla="*/ 617043 h 648358"/>
                  <a:gd name="connsiteX2" fmla="*/ 210772 w 1157685"/>
                  <a:gd name="connsiteY2" fmla="*/ 562080 h 648358"/>
                  <a:gd name="connsiteX3" fmla="*/ 305294 w 1157685"/>
                  <a:gd name="connsiteY3" fmla="*/ 99375 h 648358"/>
                  <a:gd name="connsiteX4" fmla="*/ 384657 w 1157685"/>
                  <a:gd name="connsiteY4" fmla="*/ 1363 h 648358"/>
                  <a:gd name="connsiteX5" fmla="*/ 453841 w 1157685"/>
                  <a:gd name="connsiteY5" fmla="*/ 91199 h 648358"/>
                  <a:gd name="connsiteX6" fmla="*/ 543382 w 1157685"/>
                  <a:gd name="connsiteY6" fmla="*/ 455482 h 648358"/>
                  <a:gd name="connsiteX7" fmla="*/ 637822 w 1157685"/>
                  <a:gd name="connsiteY7" fmla="*/ 537762 h 648358"/>
                  <a:gd name="connsiteX8" fmla="*/ 707942 w 1157685"/>
                  <a:gd name="connsiteY8" fmla="*/ 440161 h 648358"/>
                  <a:gd name="connsiteX9" fmla="*/ 814621 w 1157685"/>
                  <a:gd name="connsiteY9" fmla="*/ 150682 h 648358"/>
                  <a:gd name="connsiteX10" fmla="*/ 909223 w 1157685"/>
                  <a:gd name="connsiteY10" fmla="*/ 150764 h 648358"/>
                  <a:gd name="connsiteX11" fmla="*/ 985424 w 1157685"/>
                  <a:gd name="connsiteY11" fmla="*/ 388689 h 648358"/>
                  <a:gd name="connsiteX12" fmla="*/ 1080109 w 1157685"/>
                  <a:gd name="connsiteY12" fmla="*/ 391032 h 648358"/>
                  <a:gd name="connsiteX13" fmla="*/ 1150065 w 1157685"/>
                  <a:gd name="connsiteY13" fmla="*/ 184243 h 648358"/>
                  <a:gd name="connsiteX0" fmla="*/ 0 w 1157685"/>
                  <a:gd name="connsiteY0" fmla="*/ 629202 h 650385"/>
                  <a:gd name="connsiteX1" fmla="*/ 161807 w 1157685"/>
                  <a:gd name="connsiteY1" fmla="*/ 629203 h 650385"/>
                  <a:gd name="connsiteX2" fmla="*/ 210772 w 1157685"/>
                  <a:gd name="connsiteY2" fmla="*/ 562080 h 650385"/>
                  <a:gd name="connsiteX3" fmla="*/ 305294 w 1157685"/>
                  <a:gd name="connsiteY3" fmla="*/ 99375 h 650385"/>
                  <a:gd name="connsiteX4" fmla="*/ 384657 w 1157685"/>
                  <a:gd name="connsiteY4" fmla="*/ 1363 h 650385"/>
                  <a:gd name="connsiteX5" fmla="*/ 453841 w 1157685"/>
                  <a:gd name="connsiteY5" fmla="*/ 91199 h 650385"/>
                  <a:gd name="connsiteX6" fmla="*/ 543382 w 1157685"/>
                  <a:gd name="connsiteY6" fmla="*/ 455482 h 650385"/>
                  <a:gd name="connsiteX7" fmla="*/ 637822 w 1157685"/>
                  <a:gd name="connsiteY7" fmla="*/ 537762 h 650385"/>
                  <a:gd name="connsiteX8" fmla="*/ 707942 w 1157685"/>
                  <a:gd name="connsiteY8" fmla="*/ 440161 h 650385"/>
                  <a:gd name="connsiteX9" fmla="*/ 814621 w 1157685"/>
                  <a:gd name="connsiteY9" fmla="*/ 150682 h 650385"/>
                  <a:gd name="connsiteX10" fmla="*/ 909223 w 1157685"/>
                  <a:gd name="connsiteY10" fmla="*/ 150764 h 650385"/>
                  <a:gd name="connsiteX11" fmla="*/ 985424 w 1157685"/>
                  <a:gd name="connsiteY11" fmla="*/ 388689 h 650385"/>
                  <a:gd name="connsiteX12" fmla="*/ 1080109 w 1157685"/>
                  <a:gd name="connsiteY12" fmla="*/ 391032 h 650385"/>
                  <a:gd name="connsiteX13" fmla="*/ 1150065 w 1157685"/>
                  <a:gd name="connsiteY13" fmla="*/ 184243 h 650385"/>
                  <a:gd name="connsiteX0" fmla="*/ 0 w 1102969"/>
                  <a:gd name="connsiteY0" fmla="*/ 641361 h 650385"/>
                  <a:gd name="connsiteX1" fmla="*/ 107091 w 1102969"/>
                  <a:gd name="connsiteY1" fmla="*/ 629203 h 650385"/>
                  <a:gd name="connsiteX2" fmla="*/ 156056 w 1102969"/>
                  <a:gd name="connsiteY2" fmla="*/ 562080 h 650385"/>
                  <a:gd name="connsiteX3" fmla="*/ 250578 w 1102969"/>
                  <a:gd name="connsiteY3" fmla="*/ 99375 h 650385"/>
                  <a:gd name="connsiteX4" fmla="*/ 329941 w 1102969"/>
                  <a:gd name="connsiteY4" fmla="*/ 1363 h 650385"/>
                  <a:gd name="connsiteX5" fmla="*/ 399125 w 1102969"/>
                  <a:gd name="connsiteY5" fmla="*/ 91199 h 650385"/>
                  <a:gd name="connsiteX6" fmla="*/ 488666 w 1102969"/>
                  <a:gd name="connsiteY6" fmla="*/ 455482 h 650385"/>
                  <a:gd name="connsiteX7" fmla="*/ 583106 w 1102969"/>
                  <a:gd name="connsiteY7" fmla="*/ 537762 h 650385"/>
                  <a:gd name="connsiteX8" fmla="*/ 653226 w 1102969"/>
                  <a:gd name="connsiteY8" fmla="*/ 440161 h 650385"/>
                  <a:gd name="connsiteX9" fmla="*/ 759905 w 1102969"/>
                  <a:gd name="connsiteY9" fmla="*/ 150682 h 650385"/>
                  <a:gd name="connsiteX10" fmla="*/ 854507 w 1102969"/>
                  <a:gd name="connsiteY10" fmla="*/ 150764 h 650385"/>
                  <a:gd name="connsiteX11" fmla="*/ 930708 w 1102969"/>
                  <a:gd name="connsiteY11" fmla="*/ 388689 h 650385"/>
                  <a:gd name="connsiteX12" fmla="*/ 1025393 w 1102969"/>
                  <a:gd name="connsiteY12" fmla="*/ 391032 h 650385"/>
                  <a:gd name="connsiteX13" fmla="*/ 1095349 w 1102969"/>
                  <a:gd name="connsiteY13" fmla="*/ 184243 h 650385"/>
                  <a:gd name="connsiteX0" fmla="*/ 0 w 1102969"/>
                  <a:gd name="connsiteY0" fmla="*/ 641361 h 650385"/>
                  <a:gd name="connsiteX1" fmla="*/ 131409 w 1102969"/>
                  <a:gd name="connsiteY1" fmla="*/ 629203 h 650385"/>
                  <a:gd name="connsiteX2" fmla="*/ 156056 w 1102969"/>
                  <a:gd name="connsiteY2" fmla="*/ 562080 h 650385"/>
                  <a:gd name="connsiteX3" fmla="*/ 250578 w 1102969"/>
                  <a:gd name="connsiteY3" fmla="*/ 99375 h 650385"/>
                  <a:gd name="connsiteX4" fmla="*/ 329941 w 1102969"/>
                  <a:gd name="connsiteY4" fmla="*/ 1363 h 650385"/>
                  <a:gd name="connsiteX5" fmla="*/ 399125 w 1102969"/>
                  <a:gd name="connsiteY5" fmla="*/ 91199 h 650385"/>
                  <a:gd name="connsiteX6" fmla="*/ 488666 w 1102969"/>
                  <a:gd name="connsiteY6" fmla="*/ 455482 h 650385"/>
                  <a:gd name="connsiteX7" fmla="*/ 583106 w 1102969"/>
                  <a:gd name="connsiteY7" fmla="*/ 537762 h 650385"/>
                  <a:gd name="connsiteX8" fmla="*/ 653226 w 1102969"/>
                  <a:gd name="connsiteY8" fmla="*/ 440161 h 650385"/>
                  <a:gd name="connsiteX9" fmla="*/ 759905 w 1102969"/>
                  <a:gd name="connsiteY9" fmla="*/ 150682 h 650385"/>
                  <a:gd name="connsiteX10" fmla="*/ 854507 w 1102969"/>
                  <a:gd name="connsiteY10" fmla="*/ 150764 h 650385"/>
                  <a:gd name="connsiteX11" fmla="*/ 930708 w 1102969"/>
                  <a:gd name="connsiteY11" fmla="*/ 388689 h 650385"/>
                  <a:gd name="connsiteX12" fmla="*/ 1025393 w 1102969"/>
                  <a:gd name="connsiteY12" fmla="*/ 391032 h 650385"/>
                  <a:gd name="connsiteX13" fmla="*/ 1095349 w 1102969"/>
                  <a:gd name="connsiteY13" fmla="*/ 184243 h 650385"/>
                  <a:gd name="connsiteX0" fmla="*/ 0 w 1066492"/>
                  <a:gd name="connsiteY0" fmla="*/ 641361 h 650385"/>
                  <a:gd name="connsiteX1" fmla="*/ 131409 w 1066492"/>
                  <a:gd name="connsiteY1" fmla="*/ 629203 h 650385"/>
                  <a:gd name="connsiteX2" fmla="*/ 156056 w 1066492"/>
                  <a:gd name="connsiteY2" fmla="*/ 562080 h 650385"/>
                  <a:gd name="connsiteX3" fmla="*/ 250578 w 1066492"/>
                  <a:gd name="connsiteY3" fmla="*/ 99375 h 650385"/>
                  <a:gd name="connsiteX4" fmla="*/ 329941 w 1066492"/>
                  <a:gd name="connsiteY4" fmla="*/ 1363 h 650385"/>
                  <a:gd name="connsiteX5" fmla="*/ 399125 w 1066492"/>
                  <a:gd name="connsiteY5" fmla="*/ 91199 h 650385"/>
                  <a:gd name="connsiteX6" fmla="*/ 488666 w 1066492"/>
                  <a:gd name="connsiteY6" fmla="*/ 455482 h 650385"/>
                  <a:gd name="connsiteX7" fmla="*/ 583106 w 1066492"/>
                  <a:gd name="connsiteY7" fmla="*/ 537762 h 650385"/>
                  <a:gd name="connsiteX8" fmla="*/ 653226 w 1066492"/>
                  <a:gd name="connsiteY8" fmla="*/ 440161 h 650385"/>
                  <a:gd name="connsiteX9" fmla="*/ 759905 w 1066492"/>
                  <a:gd name="connsiteY9" fmla="*/ 150682 h 650385"/>
                  <a:gd name="connsiteX10" fmla="*/ 854507 w 1066492"/>
                  <a:gd name="connsiteY10" fmla="*/ 150764 h 650385"/>
                  <a:gd name="connsiteX11" fmla="*/ 930708 w 1066492"/>
                  <a:gd name="connsiteY11" fmla="*/ 388689 h 650385"/>
                  <a:gd name="connsiteX12" fmla="*/ 1025393 w 1066492"/>
                  <a:gd name="connsiteY12" fmla="*/ 391032 h 650385"/>
                  <a:gd name="connsiteX13" fmla="*/ 1058872 w 1066492"/>
                  <a:gd name="connsiteY13" fmla="*/ 293676 h 650385"/>
                  <a:gd name="connsiteX0" fmla="*/ 0 w 1084731"/>
                  <a:gd name="connsiteY0" fmla="*/ 641361 h 650385"/>
                  <a:gd name="connsiteX1" fmla="*/ 131409 w 1084731"/>
                  <a:gd name="connsiteY1" fmla="*/ 629203 h 650385"/>
                  <a:gd name="connsiteX2" fmla="*/ 156056 w 1084731"/>
                  <a:gd name="connsiteY2" fmla="*/ 562080 h 650385"/>
                  <a:gd name="connsiteX3" fmla="*/ 250578 w 1084731"/>
                  <a:gd name="connsiteY3" fmla="*/ 99375 h 650385"/>
                  <a:gd name="connsiteX4" fmla="*/ 329941 w 1084731"/>
                  <a:gd name="connsiteY4" fmla="*/ 1363 h 650385"/>
                  <a:gd name="connsiteX5" fmla="*/ 399125 w 1084731"/>
                  <a:gd name="connsiteY5" fmla="*/ 91199 h 650385"/>
                  <a:gd name="connsiteX6" fmla="*/ 488666 w 1084731"/>
                  <a:gd name="connsiteY6" fmla="*/ 455482 h 650385"/>
                  <a:gd name="connsiteX7" fmla="*/ 583106 w 1084731"/>
                  <a:gd name="connsiteY7" fmla="*/ 537762 h 650385"/>
                  <a:gd name="connsiteX8" fmla="*/ 653226 w 1084731"/>
                  <a:gd name="connsiteY8" fmla="*/ 440161 h 650385"/>
                  <a:gd name="connsiteX9" fmla="*/ 759905 w 1084731"/>
                  <a:gd name="connsiteY9" fmla="*/ 150682 h 650385"/>
                  <a:gd name="connsiteX10" fmla="*/ 854507 w 1084731"/>
                  <a:gd name="connsiteY10" fmla="*/ 150764 h 650385"/>
                  <a:gd name="connsiteX11" fmla="*/ 930708 w 1084731"/>
                  <a:gd name="connsiteY11" fmla="*/ 388689 h 650385"/>
                  <a:gd name="connsiteX12" fmla="*/ 1025393 w 1084731"/>
                  <a:gd name="connsiteY12" fmla="*/ 391032 h 650385"/>
                  <a:gd name="connsiteX13" fmla="*/ 1077111 w 1084731"/>
                  <a:gd name="connsiteY13" fmla="*/ 293676 h 650385"/>
                  <a:gd name="connsiteX0" fmla="*/ 0 w 1084731"/>
                  <a:gd name="connsiteY0" fmla="*/ 641361 h 650385"/>
                  <a:gd name="connsiteX1" fmla="*/ 131409 w 1084731"/>
                  <a:gd name="connsiteY1" fmla="*/ 629203 h 650385"/>
                  <a:gd name="connsiteX2" fmla="*/ 156056 w 1084731"/>
                  <a:gd name="connsiteY2" fmla="*/ 562080 h 650385"/>
                  <a:gd name="connsiteX3" fmla="*/ 250578 w 1084731"/>
                  <a:gd name="connsiteY3" fmla="*/ 99375 h 650385"/>
                  <a:gd name="connsiteX4" fmla="*/ 329941 w 1084731"/>
                  <a:gd name="connsiteY4" fmla="*/ 1363 h 650385"/>
                  <a:gd name="connsiteX5" fmla="*/ 399125 w 1084731"/>
                  <a:gd name="connsiteY5" fmla="*/ 91199 h 650385"/>
                  <a:gd name="connsiteX6" fmla="*/ 488666 w 1084731"/>
                  <a:gd name="connsiteY6" fmla="*/ 455482 h 650385"/>
                  <a:gd name="connsiteX7" fmla="*/ 583106 w 1084731"/>
                  <a:gd name="connsiteY7" fmla="*/ 537762 h 650385"/>
                  <a:gd name="connsiteX8" fmla="*/ 653226 w 1084731"/>
                  <a:gd name="connsiteY8" fmla="*/ 440161 h 650385"/>
                  <a:gd name="connsiteX9" fmla="*/ 759905 w 1084731"/>
                  <a:gd name="connsiteY9" fmla="*/ 150682 h 650385"/>
                  <a:gd name="connsiteX10" fmla="*/ 854507 w 1084731"/>
                  <a:gd name="connsiteY10" fmla="*/ 150764 h 650385"/>
                  <a:gd name="connsiteX11" fmla="*/ 948947 w 1084731"/>
                  <a:gd name="connsiteY11" fmla="*/ 388689 h 650385"/>
                  <a:gd name="connsiteX12" fmla="*/ 1025393 w 1084731"/>
                  <a:gd name="connsiteY12" fmla="*/ 391032 h 650385"/>
                  <a:gd name="connsiteX13" fmla="*/ 1077111 w 1084731"/>
                  <a:gd name="connsiteY13" fmla="*/ 293676 h 650385"/>
                  <a:gd name="connsiteX0" fmla="*/ 0 w 1109049"/>
                  <a:gd name="connsiteY0" fmla="*/ 641361 h 650385"/>
                  <a:gd name="connsiteX1" fmla="*/ 131409 w 1109049"/>
                  <a:gd name="connsiteY1" fmla="*/ 629203 h 650385"/>
                  <a:gd name="connsiteX2" fmla="*/ 156056 w 1109049"/>
                  <a:gd name="connsiteY2" fmla="*/ 562080 h 650385"/>
                  <a:gd name="connsiteX3" fmla="*/ 250578 w 1109049"/>
                  <a:gd name="connsiteY3" fmla="*/ 99375 h 650385"/>
                  <a:gd name="connsiteX4" fmla="*/ 329941 w 1109049"/>
                  <a:gd name="connsiteY4" fmla="*/ 1363 h 650385"/>
                  <a:gd name="connsiteX5" fmla="*/ 399125 w 1109049"/>
                  <a:gd name="connsiteY5" fmla="*/ 91199 h 650385"/>
                  <a:gd name="connsiteX6" fmla="*/ 488666 w 1109049"/>
                  <a:gd name="connsiteY6" fmla="*/ 455482 h 650385"/>
                  <a:gd name="connsiteX7" fmla="*/ 583106 w 1109049"/>
                  <a:gd name="connsiteY7" fmla="*/ 537762 h 650385"/>
                  <a:gd name="connsiteX8" fmla="*/ 653226 w 1109049"/>
                  <a:gd name="connsiteY8" fmla="*/ 440161 h 650385"/>
                  <a:gd name="connsiteX9" fmla="*/ 759905 w 1109049"/>
                  <a:gd name="connsiteY9" fmla="*/ 150682 h 650385"/>
                  <a:gd name="connsiteX10" fmla="*/ 854507 w 1109049"/>
                  <a:gd name="connsiteY10" fmla="*/ 150764 h 650385"/>
                  <a:gd name="connsiteX11" fmla="*/ 948947 w 1109049"/>
                  <a:gd name="connsiteY11" fmla="*/ 388689 h 650385"/>
                  <a:gd name="connsiteX12" fmla="*/ 1025393 w 1109049"/>
                  <a:gd name="connsiteY12" fmla="*/ 391032 h 650385"/>
                  <a:gd name="connsiteX13" fmla="*/ 1101429 w 1109049"/>
                  <a:gd name="connsiteY13" fmla="*/ 299756 h 650385"/>
                  <a:gd name="connsiteX0" fmla="*/ 0 w 1109049"/>
                  <a:gd name="connsiteY0" fmla="*/ 641361 h 650385"/>
                  <a:gd name="connsiteX1" fmla="*/ 131409 w 1109049"/>
                  <a:gd name="connsiteY1" fmla="*/ 629203 h 650385"/>
                  <a:gd name="connsiteX2" fmla="*/ 156056 w 1109049"/>
                  <a:gd name="connsiteY2" fmla="*/ 562080 h 650385"/>
                  <a:gd name="connsiteX3" fmla="*/ 250578 w 1109049"/>
                  <a:gd name="connsiteY3" fmla="*/ 99375 h 650385"/>
                  <a:gd name="connsiteX4" fmla="*/ 329941 w 1109049"/>
                  <a:gd name="connsiteY4" fmla="*/ 1363 h 650385"/>
                  <a:gd name="connsiteX5" fmla="*/ 399125 w 1109049"/>
                  <a:gd name="connsiteY5" fmla="*/ 91199 h 650385"/>
                  <a:gd name="connsiteX6" fmla="*/ 488666 w 1109049"/>
                  <a:gd name="connsiteY6" fmla="*/ 455482 h 650385"/>
                  <a:gd name="connsiteX7" fmla="*/ 583106 w 1109049"/>
                  <a:gd name="connsiteY7" fmla="*/ 537762 h 650385"/>
                  <a:gd name="connsiteX8" fmla="*/ 653226 w 1109049"/>
                  <a:gd name="connsiteY8" fmla="*/ 440161 h 650385"/>
                  <a:gd name="connsiteX9" fmla="*/ 759905 w 1109049"/>
                  <a:gd name="connsiteY9" fmla="*/ 150682 h 650385"/>
                  <a:gd name="connsiteX10" fmla="*/ 854507 w 1109049"/>
                  <a:gd name="connsiteY10" fmla="*/ 150764 h 650385"/>
                  <a:gd name="connsiteX11" fmla="*/ 948947 w 1109049"/>
                  <a:gd name="connsiteY11" fmla="*/ 388689 h 650385"/>
                  <a:gd name="connsiteX12" fmla="*/ 1049711 w 1109049"/>
                  <a:gd name="connsiteY12" fmla="*/ 391032 h 650385"/>
                  <a:gd name="connsiteX13" fmla="*/ 1101429 w 1109049"/>
                  <a:gd name="connsiteY13" fmla="*/ 299756 h 650385"/>
                  <a:gd name="connsiteX0" fmla="*/ 0 w 1109049"/>
                  <a:gd name="connsiteY0" fmla="*/ 641361 h 650385"/>
                  <a:gd name="connsiteX1" fmla="*/ 131409 w 1109049"/>
                  <a:gd name="connsiteY1" fmla="*/ 629203 h 650385"/>
                  <a:gd name="connsiteX2" fmla="*/ 156056 w 1109049"/>
                  <a:gd name="connsiteY2" fmla="*/ 562080 h 650385"/>
                  <a:gd name="connsiteX3" fmla="*/ 250578 w 1109049"/>
                  <a:gd name="connsiteY3" fmla="*/ 99375 h 650385"/>
                  <a:gd name="connsiteX4" fmla="*/ 329941 w 1109049"/>
                  <a:gd name="connsiteY4" fmla="*/ 1363 h 650385"/>
                  <a:gd name="connsiteX5" fmla="*/ 399125 w 1109049"/>
                  <a:gd name="connsiteY5" fmla="*/ 91199 h 650385"/>
                  <a:gd name="connsiteX6" fmla="*/ 488666 w 1109049"/>
                  <a:gd name="connsiteY6" fmla="*/ 455482 h 650385"/>
                  <a:gd name="connsiteX7" fmla="*/ 583106 w 1109049"/>
                  <a:gd name="connsiteY7" fmla="*/ 537762 h 650385"/>
                  <a:gd name="connsiteX8" fmla="*/ 653226 w 1109049"/>
                  <a:gd name="connsiteY8" fmla="*/ 440161 h 650385"/>
                  <a:gd name="connsiteX9" fmla="*/ 759905 w 1109049"/>
                  <a:gd name="connsiteY9" fmla="*/ 150682 h 650385"/>
                  <a:gd name="connsiteX10" fmla="*/ 854507 w 1109049"/>
                  <a:gd name="connsiteY10" fmla="*/ 150764 h 650385"/>
                  <a:gd name="connsiteX11" fmla="*/ 967186 w 1109049"/>
                  <a:gd name="connsiteY11" fmla="*/ 388689 h 650385"/>
                  <a:gd name="connsiteX12" fmla="*/ 1049711 w 1109049"/>
                  <a:gd name="connsiteY12" fmla="*/ 391032 h 650385"/>
                  <a:gd name="connsiteX13" fmla="*/ 1101429 w 1109049"/>
                  <a:gd name="connsiteY13" fmla="*/ 299756 h 650385"/>
                  <a:gd name="connsiteX0" fmla="*/ 0 w 977640"/>
                  <a:gd name="connsiteY0" fmla="*/ 629203 h 650385"/>
                  <a:gd name="connsiteX1" fmla="*/ 24647 w 977640"/>
                  <a:gd name="connsiteY1" fmla="*/ 562080 h 650385"/>
                  <a:gd name="connsiteX2" fmla="*/ 119169 w 977640"/>
                  <a:gd name="connsiteY2" fmla="*/ 99375 h 650385"/>
                  <a:gd name="connsiteX3" fmla="*/ 198532 w 977640"/>
                  <a:gd name="connsiteY3" fmla="*/ 1363 h 650385"/>
                  <a:gd name="connsiteX4" fmla="*/ 267716 w 977640"/>
                  <a:gd name="connsiteY4" fmla="*/ 91199 h 650385"/>
                  <a:gd name="connsiteX5" fmla="*/ 357257 w 977640"/>
                  <a:gd name="connsiteY5" fmla="*/ 455482 h 650385"/>
                  <a:gd name="connsiteX6" fmla="*/ 451697 w 977640"/>
                  <a:gd name="connsiteY6" fmla="*/ 537762 h 650385"/>
                  <a:gd name="connsiteX7" fmla="*/ 521817 w 977640"/>
                  <a:gd name="connsiteY7" fmla="*/ 440161 h 650385"/>
                  <a:gd name="connsiteX8" fmla="*/ 628496 w 977640"/>
                  <a:gd name="connsiteY8" fmla="*/ 150682 h 650385"/>
                  <a:gd name="connsiteX9" fmla="*/ 723098 w 977640"/>
                  <a:gd name="connsiteY9" fmla="*/ 150764 h 650385"/>
                  <a:gd name="connsiteX10" fmla="*/ 835777 w 977640"/>
                  <a:gd name="connsiteY10" fmla="*/ 388689 h 650385"/>
                  <a:gd name="connsiteX11" fmla="*/ 918302 w 977640"/>
                  <a:gd name="connsiteY11" fmla="*/ 391032 h 650385"/>
                  <a:gd name="connsiteX12" fmla="*/ 970020 w 977640"/>
                  <a:gd name="connsiteY12" fmla="*/ 299756 h 650385"/>
                  <a:gd name="connsiteX0" fmla="*/ 0 w 952993"/>
                  <a:gd name="connsiteY0" fmla="*/ 562080 h 562080"/>
                  <a:gd name="connsiteX1" fmla="*/ 94522 w 952993"/>
                  <a:gd name="connsiteY1" fmla="*/ 99375 h 562080"/>
                  <a:gd name="connsiteX2" fmla="*/ 173885 w 952993"/>
                  <a:gd name="connsiteY2" fmla="*/ 1363 h 562080"/>
                  <a:gd name="connsiteX3" fmla="*/ 243069 w 952993"/>
                  <a:gd name="connsiteY3" fmla="*/ 91199 h 562080"/>
                  <a:gd name="connsiteX4" fmla="*/ 332610 w 952993"/>
                  <a:gd name="connsiteY4" fmla="*/ 455482 h 562080"/>
                  <a:gd name="connsiteX5" fmla="*/ 427050 w 952993"/>
                  <a:gd name="connsiteY5" fmla="*/ 537762 h 562080"/>
                  <a:gd name="connsiteX6" fmla="*/ 497170 w 952993"/>
                  <a:gd name="connsiteY6" fmla="*/ 440161 h 562080"/>
                  <a:gd name="connsiteX7" fmla="*/ 603849 w 952993"/>
                  <a:gd name="connsiteY7" fmla="*/ 150682 h 562080"/>
                  <a:gd name="connsiteX8" fmla="*/ 698451 w 952993"/>
                  <a:gd name="connsiteY8" fmla="*/ 150764 h 562080"/>
                  <a:gd name="connsiteX9" fmla="*/ 811130 w 952993"/>
                  <a:gd name="connsiteY9" fmla="*/ 388689 h 562080"/>
                  <a:gd name="connsiteX10" fmla="*/ 893655 w 952993"/>
                  <a:gd name="connsiteY10" fmla="*/ 391032 h 562080"/>
                  <a:gd name="connsiteX11" fmla="*/ 945373 w 952993"/>
                  <a:gd name="connsiteY11" fmla="*/ 299756 h 562080"/>
                  <a:gd name="connsiteX0" fmla="*/ 0 w 952993"/>
                  <a:gd name="connsiteY0" fmla="*/ 562080 h 562080"/>
                  <a:gd name="connsiteX1" fmla="*/ 61695 w 952993"/>
                  <a:gd name="connsiteY1" fmla="*/ 286760 h 562080"/>
                  <a:gd name="connsiteX2" fmla="*/ 94522 w 952993"/>
                  <a:gd name="connsiteY2" fmla="*/ 99375 h 562080"/>
                  <a:gd name="connsiteX3" fmla="*/ 173885 w 952993"/>
                  <a:gd name="connsiteY3" fmla="*/ 1363 h 562080"/>
                  <a:gd name="connsiteX4" fmla="*/ 243069 w 952993"/>
                  <a:gd name="connsiteY4" fmla="*/ 91199 h 562080"/>
                  <a:gd name="connsiteX5" fmla="*/ 332610 w 952993"/>
                  <a:gd name="connsiteY5" fmla="*/ 455482 h 562080"/>
                  <a:gd name="connsiteX6" fmla="*/ 427050 w 952993"/>
                  <a:gd name="connsiteY6" fmla="*/ 537762 h 562080"/>
                  <a:gd name="connsiteX7" fmla="*/ 497170 w 952993"/>
                  <a:gd name="connsiteY7" fmla="*/ 440161 h 562080"/>
                  <a:gd name="connsiteX8" fmla="*/ 603849 w 952993"/>
                  <a:gd name="connsiteY8" fmla="*/ 150682 h 562080"/>
                  <a:gd name="connsiteX9" fmla="*/ 698451 w 952993"/>
                  <a:gd name="connsiteY9" fmla="*/ 150764 h 562080"/>
                  <a:gd name="connsiteX10" fmla="*/ 811130 w 952993"/>
                  <a:gd name="connsiteY10" fmla="*/ 388689 h 562080"/>
                  <a:gd name="connsiteX11" fmla="*/ 893655 w 952993"/>
                  <a:gd name="connsiteY11" fmla="*/ 391032 h 562080"/>
                  <a:gd name="connsiteX12" fmla="*/ 945373 w 952993"/>
                  <a:gd name="connsiteY12" fmla="*/ 299756 h 562080"/>
                  <a:gd name="connsiteX0" fmla="*/ 0 w 952993"/>
                  <a:gd name="connsiteY0" fmla="*/ 562080 h 562080"/>
                  <a:gd name="connsiteX1" fmla="*/ 94522 w 952993"/>
                  <a:gd name="connsiteY1" fmla="*/ 99375 h 562080"/>
                  <a:gd name="connsiteX2" fmla="*/ 173885 w 952993"/>
                  <a:gd name="connsiteY2" fmla="*/ 1363 h 562080"/>
                  <a:gd name="connsiteX3" fmla="*/ 243069 w 952993"/>
                  <a:gd name="connsiteY3" fmla="*/ 91199 h 562080"/>
                  <a:gd name="connsiteX4" fmla="*/ 332610 w 952993"/>
                  <a:gd name="connsiteY4" fmla="*/ 455482 h 562080"/>
                  <a:gd name="connsiteX5" fmla="*/ 427050 w 952993"/>
                  <a:gd name="connsiteY5" fmla="*/ 537762 h 562080"/>
                  <a:gd name="connsiteX6" fmla="*/ 497170 w 952993"/>
                  <a:gd name="connsiteY6" fmla="*/ 440161 h 562080"/>
                  <a:gd name="connsiteX7" fmla="*/ 603849 w 952993"/>
                  <a:gd name="connsiteY7" fmla="*/ 150682 h 562080"/>
                  <a:gd name="connsiteX8" fmla="*/ 698451 w 952993"/>
                  <a:gd name="connsiteY8" fmla="*/ 150764 h 562080"/>
                  <a:gd name="connsiteX9" fmla="*/ 811130 w 952993"/>
                  <a:gd name="connsiteY9" fmla="*/ 388689 h 562080"/>
                  <a:gd name="connsiteX10" fmla="*/ 893655 w 952993"/>
                  <a:gd name="connsiteY10" fmla="*/ 391032 h 562080"/>
                  <a:gd name="connsiteX11" fmla="*/ 945373 w 952993"/>
                  <a:gd name="connsiteY11" fmla="*/ 299756 h 562080"/>
                  <a:gd name="connsiteX0" fmla="*/ 0 w 898277"/>
                  <a:gd name="connsiteY0" fmla="*/ 288499 h 540315"/>
                  <a:gd name="connsiteX1" fmla="*/ 39806 w 898277"/>
                  <a:gd name="connsiteY1" fmla="*/ 99375 h 540315"/>
                  <a:gd name="connsiteX2" fmla="*/ 119169 w 898277"/>
                  <a:gd name="connsiteY2" fmla="*/ 1363 h 540315"/>
                  <a:gd name="connsiteX3" fmla="*/ 188353 w 898277"/>
                  <a:gd name="connsiteY3" fmla="*/ 91199 h 540315"/>
                  <a:gd name="connsiteX4" fmla="*/ 277894 w 898277"/>
                  <a:gd name="connsiteY4" fmla="*/ 455482 h 540315"/>
                  <a:gd name="connsiteX5" fmla="*/ 372334 w 898277"/>
                  <a:gd name="connsiteY5" fmla="*/ 537762 h 540315"/>
                  <a:gd name="connsiteX6" fmla="*/ 442454 w 898277"/>
                  <a:gd name="connsiteY6" fmla="*/ 440161 h 540315"/>
                  <a:gd name="connsiteX7" fmla="*/ 549133 w 898277"/>
                  <a:gd name="connsiteY7" fmla="*/ 150682 h 540315"/>
                  <a:gd name="connsiteX8" fmla="*/ 643735 w 898277"/>
                  <a:gd name="connsiteY8" fmla="*/ 150764 h 540315"/>
                  <a:gd name="connsiteX9" fmla="*/ 756414 w 898277"/>
                  <a:gd name="connsiteY9" fmla="*/ 388689 h 540315"/>
                  <a:gd name="connsiteX10" fmla="*/ 838939 w 898277"/>
                  <a:gd name="connsiteY10" fmla="*/ 391032 h 540315"/>
                  <a:gd name="connsiteX11" fmla="*/ 890657 w 898277"/>
                  <a:gd name="connsiteY11" fmla="*/ 299756 h 540315"/>
                  <a:gd name="connsiteX0" fmla="*/ 0 w 898277"/>
                  <a:gd name="connsiteY0" fmla="*/ 288499 h 540315"/>
                  <a:gd name="connsiteX1" fmla="*/ 58045 w 898277"/>
                  <a:gd name="connsiteY1" fmla="*/ 99375 h 540315"/>
                  <a:gd name="connsiteX2" fmla="*/ 119169 w 898277"/>
                  <a:gd name="connsiteY2" fmla="*/ 1363 h 540315"/>
                  <a:gd name="connsiteX3" fmla="*/ 188353 w 898277"/>
                  <a:gd name="connsiteY3" fmla="*/ 91199 h 540315"/>
                  <a:gd name="connsiteX4" fmla="*/ 277894 w 898277"/>
                  <a:gd name="connsiteY4" fmla="*/ 455482 h 540315"/>
                  <a:gd name="connsiteX5" fmla="*/ 372334 w 898277"/>
                  <a:gd name="connsiteY5" fmla="*/ 537762 h 540315"/>
                  <a:gd name="connsiteX6" fmla="*/ 442454 w 898277"/>
                  <a:gd name="connsiteY6" fmla="*/ 440161 h 540315"/>
                  <a:gd name="connsiteX7" fmla="*/ 549133 w 898277"/>
                  <a:gd name="connsiteY7" fmla="*/ 150682 h 540315"/>
                  <a:gd name="connsiteX8" fmla="*/ 643735 w 898277"/>
                  <a:gd name="connsiteY8" fmla="*/ 150764 h 540315"/>
                  <a:gd name="connsiteX9" fmla="*/ 756414 w 898277"/>
                  <a:gd name="connsiteY9" fmla="*/ 388689 h 540315"/>
                  <a:gd name="connsiteX10" fmla="*/ 838939 w 898277"/>
                  <a:gd name="connsiteY10" fmla="*/ 391032 h 540315"/>
                  <a:gd name="connsiteX11" fmla="*/ 890657 w 898277"/>
                  <a:gd name="connsiteY11" fmla="*/ 299756 h 540315"/>
                  <a:gd name="connsiteX0" fmla="*/ 0 w 898277"/>
                  <a:gd name="connsiteY0" fmla="*/ 317353 h 569169"/>
                  <a:gd name="connsiteX1" fmla="*/ 58045 w 898277"/>
                  <a:gd name="connsiteY1" fmla="*/ 47856 h 569169"/>
                  <a:gd name="connsiteX2" fmla="*/ 119169 w 898277"/>
                  <a:gd name="connsiteY2" fmla="*/ 30217 h 569169"/>
                  <a:gd name="connsiteX3" fmla="*/ 188353 w 898277"/>
                  <a:gd name="connsiteY3" fmla="*/ 120053 h 569169"/>
                  <a:gd name="connsiteX4" fmla="*/ 277894 w 898277"/>
                  <a:gd name="connsiteY4" fmla="*/ 484336 h 569169"/>
                  <a:gd name="connsiteX5" fmla="*/ 372334 w 898277"/>
                  <a:gd name="connsiteY5" fmla="*/ 566616 h 569169"/>
                  <a:gd name="connsiteX6" fmla="*/ 442454 w 898277"/>
                  <a:gd name="connsiteY6" fmla="*/ 469015 h 569169"/>
                  <a:gd name="connsiteX7" fmla="*/ 549133 w 898277"/>
                  <a:gd name="connsiteY7" fmla="*/ 179536 h 569169"/>
                  <a:gd name="connsiteX8" fmla="*/ 643735 w 898277"/>
                  <a:gd name="connsiteY8" fmla="*/ 179618 h 569169"/>
                  <a:gd name="connsiteX9" fmla="*/ 756414 w 898277"/>
                  <a:gd name="connsiteY9" fmla="*/ 417543 h 569169"/>
                  <a:gd name="connsiteX10" fmla="*/ 838939 w 898277"/>
                  <a:gd name="connsiteY10" fmla="*/ 419886 h 569169"/>
                  <a:gd name="connsiteX11" fmla="*/ 890657 w 898277"/>
                  <a:gd name="connsiteY11" fmla="*/ 328610 h 569169"/>
                  <a:gd name="connsiteX0" fmla="*/ 0 w 898277"/>
                  <a:gd name="connsiteY0" fmla="*/ 302380 h 554196"/>
                  <a:gd name="connsiteX1" fmla="*/ 58045 w 898277"/>
                  <a:gd name="connsiteY1" fmla="*/ 32883 h 554196"/>
                  <a:gd name="connsiteX2" fmla="*/ 188353 w 898277"/>
                  <a:gd name="connsiteY2" fmla="*/ 105080 h 554196"/>
                  <a:gd name="connsiteX3" fmla="*/ 277894 w 898277"/>
                  <a:gd name="connsiteY3" fmla="*/ 469363 h 554196"/>
                  <a:gd name="connsiteX4" fmla="*/ 372334 w 898277"/>
                  <a:gd name="connsiteY4" fmla="*/ 551643 h 554196"/>
                  <a:gd name="connsiteX5" fmla="*/ 442454 w 898277"/>
                  <a:gd name="connsiteY5" fmla="*/ 454042 h 554196"/>
                  <a:gd name="connsiteX6" fmla="*/ 549133 w 898277"/>
                  <a:gd name="connsiteY6" fmla="*/ 164563 h 554196"/>
                  <a:gd name="connsiteX7" fmla="*/ 643735 w 898277"/>
                  <a:gd name="connsiteY7" fmla="*/ 164645 h 554196"/>
                  <a:gd name="connsiteX8" fmla="*/ 756414 w 898277"/>
                  <a:gd name="connsiteY8" fmla="*/ 402570 h 554196"/>
                  <a:gd name="connsiteX9" fmla="*/ 838939 w 898277"/>
                  <a:gd name="connsiteY9" fmla="*/ 404913 h 554196"/>
                  <a:gd name="connsiteX10" fmla="*/ 890657 w 898277"/>
                  <a:gd name="connsiteY10" fmla="*/ 313637 h 554196"/>
                  <a:gd name="connsiteX0" fmla="*/ 0 w 898277"/>
                  <a:gd name="connsiteY0" fmla="*/ 404002 h 667737"/>
                  <a:gd name="connsiteX1" fmla="*/ 58045 w 898277"/>
                  <a:gd name="connsiteY1" fmla="*/ 134505 h 667737"/>
                  <a:gd name="connsiteX2" fmla="*/ 166820 w 898277"/>
                  <a:gd name="connsiteY2" fmla="*/ 72747 h 667737"/>
                  <a:gd name="connsiteX3" fmla="*/ 277894 w 898277"/>
                  <a:gd name="connsiteY3" fmla="*/ 570985 h 667737"/>
                  <a:gd name="connsiteX4" fmla="*/ 372334 w 898277"/>
                  <a:gd name="connsiteY4" fmla="*/ 653265 h 667737"/>
                  <a:gd name="connsiteX5" fmla="*/ 442454 w 898277"/>
                  <a:gd name="connsiteY5" fmla="*/ 555664 h 667737"/>
                  <a:gd name="connsiteX6" fmla="*/ 549133 w 898277"/>
                  <a:gd name="connsiteY6" fmla="*/ 266185 h 667737"/>
                  <a:gd name="connsiteX7" fmla="*/ 643735 w 898277"/>
                  <a:gd name="connsiteY7" fmla="*/ 266267 h 667737"/>
                  <a:gd name="connsiteX8" fmla="*/ 756414 w 898277"/>
                  <a:gd name="connsiteY8" fmla="*/ 504192 h 667737"/>
                  <a:gd name="connsiteX9" fmla="*/ 838939 w 898277"/>
                  <a:gd name="connsiteY9" fmla="*/ 506535 h 667737"/>
                  <a:gd name="connsiteX10" fmla="*/ 890657 w 898277"/>
                  <a:gd name="connsiteY10" fmla="*/ 415259 h 667737"/>
                  <a:gd name="connsiteX0" fmla="*/ 0 w 991587"/>
                  <a:gd name="connsiteY0" fmla="*/ 404002 h 667739"/>
                  <a:gd name="connsiteX1" fmla="*/ 58045 w 991587"/>
                  <a:gd name="connsiteY1" fmla="*/ 134505 h 667739"/>
                  <a:gd name="connsiteX2" fmla="*/ 166820 w 991587"/>
                  <a:gd name="connsiteY2" fmla="*/ 72747 h 667739"/>
                  <a:gd name="connsiteX3" fmla="*/ 277894 w 991587"/>
                  <a:gd name="connsiteY3" fmla="*/ 570985 h 667739"/>
                  <a:gd name="connsiteX4" fmla="*/ 372334 w 991587"/>
                  <a:gd name="connsiteY4" fmla="*/ 653265 h 667739"/>
                  <a:gd name="connsiteX5" fmla="*/ 442454 w 991587"/>
                  <a:gd name="connsiteY5" fmla="*/ 555664 h 667739"/>
                  <a:gd name="connsiteX6" fmla="*/ 549133 w 991587"/>
                  <a:gd name="connsiteY6" fmla="*/ 266185 h 667739"/>
                  <a:gd name="connsiteX7" fmla="*/ 643735 w 991587"/>
                  <a:gd name="connsiteY7" fmla="*/ 266267 h 667739"/>
                  <a:gd name="connsiteX8" fmla="*/ 756414 w 991587"/>
                  <a:gd name="connsiteY8" fmla="*/ 504192 h 667739"/>
                  <a:gd name="connsiteX9" fmla="*/ 838939 w 991587"/>
                  <a:gd name="connsiteY9" fmla="*/ 506535 h 667739"/>
                  <a:gd name="connsiteX10" fmla="*/ 983967 w 991587"/>
                  <a:gd name="connsiteY10" fmla="*/ 415259 h 667739"/>
                  <a:gd name="connsiteX0" fmla="*/ 0 w 1106430"/>
                  <a:gd name="connsiteY0" fmla="*/ 404002 h 667737"/>
                  <a:gd name="connsiteX1" fmla="*/ 58045 w 1106430"/>
                  <a:gd name="connsiteY1" fmla="*/ 134505 h 667737"/>
                  <a:gd name="connsiteX2" fmla="*/ 166820 w 1106430"/>
                  <a:gd name="connsiteY2" fmla="*/ 72747 h 667737"/>
                  <a:gd name="connsiteX3" fmla="*/ 277894 w 1106430"/>
                  <a:gd name="connsiteY3" fmla="*/ 570985 h 667737"/>
                  <a:gd name="connsiteX4" fmla="*/ 372334 w 1106430"/>
                  <a:gd name="connsiteY4" fmla="*/ 653265 h 667737"/>
                  <a:gd name="connsiteX5" fmla="*/ 442454 w 1106430"/>
                  <a:gd name="connsiteY5" fmla="*/ 555664 h 667737"/>
                  <a:gd name="connsiteX6" fmla="*/ 549133 w 1106430"/>
                  <a:gd name="connsiteY6" fmla="*/ 266185 h 667737"/>
                  <a:gd name="connsiteX7" fmla="*/ 643735 w 1106430"/>
                  <a:gd name="connsiteY7" fmla="*/ 266267 h 667737"/>
                  <a:gd name="connsiteX8" fmla="*/ 756414 w 1106430"/>
                  <a:gd name="connsiteY8" fmla="*/ 504192 h 667737"/>
                  <a:gd name="connsiteX9" fmla="*/ 838939 w 1106430"/>
                  <a:gd name="connsiteY9" fmla="*/ 506535 h 667737"/>
                  <a:gd name="connsiteX10" fmla="*/ 1098810 w 1106430"/>
                  <a:gd name="connsiteY10" fmla="*/ 415259 h 667737"/>
                  <a:gd name="connsiteX0" fmla="*/ 0 w 1106430"/>
                  <a:gd name="connsiteY0" fmla="*/ 431869 h 695606"/>
                  <a:gd name="connsiteX1" fmla="*/ 65223 w 1106430"/>
                  <a:gd name="connsiteY1" fmla="*/ 55208 h 695606"/>
                  <a:gd name="connsiteX2" fmla="*/ 166820 w 1106430"/>
                  <a:gd name="connsiteY2" fmla="*/ 100614 h 695606"/>
                  <a:gd name="connsiteX3" fmla="*/ 277894 w 1106430"/>
                  <a:gd name="connsiteY3" fmla="*/ 598852 h 695606"/>
                  <a:gd name="connsiteX4" fmla="*/ 372334 w 1106430"/>
                  <a:gd name="connsiteY4" fmla="*/ 681132 h 695606"/>
                  <a:gd name="connsiteX5" fmla="*/ 442454 w 1106430"/>
                  <a:gd name="connsiteY5" fmla="*/ 583531 h 695606"/>
                  <a:gd name="connsiteX6" fmla="*/ 549133 w 1106430"/>
                  <a:gd name="connsiteY6" fmla="*/ 294052 h 695606"/>
                  <a:gd name="connsiteX7" fmla="*/ 643735 w 1106430"/>
                  <a:gd name="connsiteY7" fmla="*/ 294134 h 695606"/>
                  <a:gd name="connsiteX8" fmla="*/ 756414 w 1106430"/>
                  <a:gd name="connsiteY8" fmla="*/ 532059 h 695606"/>
                  <a:gd name="connsiteX9" fmla="*/ 838939 w 1106430"/>
                  <a:gd name="connsiteY9" fmla="*/ 534402 h 695606"/>
                  <a:gd name="connsiteX10" fmla="*/ 1098810 w 1106430"/>
                  <a:gd name="connsiteY10" fmla="*/ 443126 h 695606"/>
                  <a:gd name="connsiteX0" fmla="*/ 0 w 1106430"/>
                  <a:gd name="connsiteY0" fmla="*/ 431869 h 695604"/>
                  <a:gd name="connsiteX1" fmla="*/ 101112 w 1106430"/>
                  <a:gd name="connsiteY1" fmla="*/ 55209 h 695604"/>
                  <a:gd name="connsiteX2" fmla="*/ 166820 w 1106430"/>
                  <a:gd name="connsiteY2" fmla="*/ 100614 h 695604"/>
                  <a:gd name="connsiteX3" fmla="*/ 277894 w 1106430"/>
                  <a:gd name="connsiteY3" fmla="*/ 598852 h 695604"/>
                  <a:gd name="connsiteX4" fmla="*/ 372334 w 1106430"/>
                  <a:gd name="connsiteY4" fmla="*/ 681132 h 695604"/>
                  <a:gd name="connsiteX5" fmla="*/ 442454 w 1106430"/>
                  <a:gd name="connsiteY5" fmla="*/ 583531 h 695604"/>
                  <a:gd name="connsiteX6" fmla="*/ 549133 w 1106430"/>
                  <a:gd name="connsiteY6" fmla="*/ 294052 h 695604"/>
                  <a:gd name="connsiteX7" fmla="*/ 643735 w 1106430"/>
                  <a:gd name="connsiteY7" fmla="*/ 294134 h 695604"/>
                  <a:gd name="connsiteX8" fmla="*/ 756414 w 1106430"/>
                  <a:gd name="connsiteY8" fmla="*/ 532059 h 695604"/>
                  <a:gd name="connsiteX9" fmla="*/ 838939 w 1106430"/>
                  <a:gd name="connsiteY9" fmla="*/ 534402 h 695604"/>
                  <a:gd name="connsiteX10" fmla="*/ 1098810 w 1106430"/>
                  <a:gd name="connsiteY10" fmla="*/ 443126 h 695604"/>
                  <a:gd name="connsiteX0" fmla="*/ 0 w 1084897"/>
                  <a:gd name="connsiteY0" fmla="*/ 463125 h 700070"/>
                  <a:gd name="connsiteX1" fmla="*/ 79579 w 1084897"/>
                  <a:gd name="connsiteY1" fmla="*/ 59673 h 700070"/>
                  <a:gd name="connsiteX2" fmla="*/ 145287 w 1084897"/>
                  <a:gd name="connsiteY2" fmla="*/ 105078 h 700070"/>
                  <a:gd name="connsiteX3" fmla="*/ 256361 w 1084897"/>
                  <a:gd name="connsiteY3" fmla="*/ 603316 h 700070"/>
                  <a:gd name="connsiteX4" fmla="*/ 350801 w 1084897"/>
                  <a:gd name="connsiteY4" fmla="*/ 685596 h 700070"/>
                  <a:gd name="connsiteX5" fmla="*/ 420921 w 1084897"/>
                  <a:gd name="connsiteY5" fmla="*/ 587995 h 700070"/>
                  <a:gd name="connsiteX6" fmla="*/ 527600 w 1084897"/>
                  <a:gd name="connsiteY6" fmla="*/ 298516 h 700070"/>
                  <a:gd name="connsiteX7" fmla="*/ 622202 w 1084897"/>
                  <a:gd name="connsiteY7" fmla="*/ 298598 h 700070"/>
                  <a:gd name="connsiteX8" fmla="*/ 734881 w 1084897"/>
                  <a:gd name="connsiteY8" fmla="*/ 536523 h 700070"/>
                  <a:gd name="connsiteX9" fmla="*/ 817406 w 1084897"/>
                  <a:gd name="connsiteY9" fmla="*/ 538866 h 700070"/>
                  <a:gd name="connsiteX10" fmla="*/ 1077277 w 1084897"/>
                  <a:gd name="connsiteY10" fmla="*/ 447590 h 700070"/>
                  <a:gd name="connsiteX0" fmla="*/ 0 w 1084897"/>
                  <a:gd name="connsiteY0" fmla="*/ 463127 h 700070"/>
                  <a:gd name="connsiteX1" fmla="*/ 79579 w 1084897"/>
                  <a:gd name="connsiteY1" fmla="*/ 59675 h 700070"/>
                  <a:gd name="connsiteX2" fmla="*/ 145287 w 1084897"/>
                  <a:gd name="connsiteY2" fmla="*/ 105080 h 700070"/>
                  <a:gd name="connsiteX3" fmla="*/ 256361 w 1084897"/>
                  <a:gd name="connsiteY3" fmla="*/ 603318 h 700070"/>
                  <a:gd name="connsiteX4" fmla="*/ 350801 w 1084897"/>
                  <a:gd name="connsiteY4" fmla="*/ 685598 h 700070"/>
                  <a:gd name="connsiteX5" fmla="*/ 420921 w 1084897"/>
                  <a:gd name="connsiteY5" fmla="*/ 587997 h 700070"/>
                  <a:gd name="connsiteX6" fmla="*/ 527600 w 1084897"/>
                  <a:gd name="connsiteY6" fmla="*/ 298518 h 700070"/>
                  <a:gd name="connsiteX7" fmla="*/ 622202 w 1084897"/>
                  <a:gd name="connsiteY7" fmla="*/ 298600 h 700070"/>
                  <a:gd name="connsiteX8" fmla="*/ 734881 w 1084897"/>
                  <a:gd name="connsiteY8" fmla="*/ 536525 h 700070"/>
                  <a:gd name="connsiteX9" fmla="*/ 829294 w 1084897"/>
                  <a:gd name="connsiteY9" fmla="*/ 479704 h 700070"/>
                  <a:gd name="connsiteX10" fmla="*/ 1077277 w 1084897"/>
                  <a:gd name="connsiteY10" fmla="*/ 447592 h 700070"/>
                  <a:gd name="connsiteX0" fmla="*/ 0 w 1140375"/>
                  <a:gd name="connsiteY0" fmla="*/ 463125 h 700070"/>
                  <a:gd name="connsiteX1" fmla="*/ 79579 w 1140375"/>
                  <a:gd name="connsiteY1" fmla="*/ 59673 h 700070"/>
                  <a:gd name="connsiteX2" fmla="*/ 145287 w 1140375"/>
                  <a:gd name="connsiteY2" fmla="*/ 105078 h 700070"/>
                  <a:gd name="connsiteX3" fmla="*/ 256361 w 1140375"/>
                  <a:gd name="connsiteY3" fmla="*/ 603316 h 700070"/>
                  <a:gd name="connsiteX4" fmla="*/ 350801 w 1140375"/>
                  <a:gd name="connsiteY4" fmla="*/ 685596 h 700070"/>
                  <a:gd name="connsiteX5" fmla="*/ 420921 w 1140375"/>
                  <a:gd name="connsiteY5" fmla="*/ 587995 h 700070"/>
                  <a:gd name="connsiteX6" fmla="*/ 527600 w 1140375"/>
                  <a:gd name="connsiteY6" fmla="*/ 298516 h 700070"/>
                  <a:gd name="connsiteX7" fmla="*/ 622202 w 1140375"/>
                  <a:gd name="connsiteY7" fmla="*/ 298598 h 700070"/>
                  <a:gd name="connsiteX8" fmla="*/ 734881 w 1140375"/>
                  <a:gd name="connsiteY8" fmla="*/ 536523 h 700070"/>
                  <a:gd name="connsiteX9" fmla="*/ 829294 w 1140375"/>
                  <a:gd name="connsiteY9" fmla="*/ 479702 h 700070"/>
                  <a:gd name="connsiteX10" fmla="*/ 1132755 w 1140375"/>
                  <a:gd name="connsiteY10" fmla="*/ 447590 h 70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0375" h="700070">
                    <a:moveTo>
                      <a:pt x="0" y="463125"/>
                    </a:moveTo>
                    <a:cubicBezTo>
                      <a:pt x="19692" y="366728"/>
                      <a:pt x="55365" y="119347"/>
                      <a:pt x="79579" y="59673"/>
                    </a:cubicBezTo>
                    <a:cubicBezTo>
                      <a:pt x="103793" y="-1"/>
                      <a:pt x="115823" y="14471"/>
                      <a:pt x="145287" y="105078"/>
                    </a:cubicBezTo>
                    <a:cubicBezTo>
                      <a:pt x="174751" y="195685"/>
                      <a:pt x="222109" y="506563"/>
                      <a:pt x="256361" y="603316"/>
                    </a:cubicBezTo>
                    <a:cubicBezTo>
                      <a:pt x="290613" y="700069"/>
                      <a:pt x="323374" y="688149"/>
                      <a:pt x="350801" y="685596"/>
                    </a:cubicBezTo>
                    <a:cubicBezTo>
                      <a:pt x="378228" y="683043"/>
                      <a:pt x="391455" y="652508"/>
                      <a:pt x="420921" y="587995"/>
                    </a:cubicBezTo>
                    <a:cubicBezTo>
                      <a:pt x="450388" y="523482"/>
                      <a:pt x="494053" y="346749"/>
                      <a:pt x="527600" y="298516"/>
                    </a:cubicBezTo>
                    <a:cubicBezTo>
                      <a:pt x="561147" y="250283"/>
                      <a:pt x="587655" y="258930"/>
                      <a:pt x="622202" y="298598"/>
                    </a:cubicBezTo>
                    <a:cubicBezTo>
                      <a:pt x="656749" y="338266"/>
                      <a:pt x="700366" y="506339"/>
                      <a:pt x="734881" y="536523"/>
                    </a:cubicBezTo>
                    <a:cubicBezTo>
                      <a:pt x="769396" y="566707"/>
                      <a:pt x="762982" y="494524"/>
                      <a:pt x="829294" y="479702"/>
                    </a:cubicBezTo>
                    <a:cubicBezTo>
                      <a:pt x="895606" y="464880"/>
                      <a:pt x="1140375" y="438700"/>
                      <a:pt x="1132755" y="447590"/>
                    </a:cubicBezTo>
                  </a:path>
                </a:pathLst>
              </a:cu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11" name="Łącznik prosty 10"/>
              <p:cNvCxnSpPr/>
              <p:nvPr/>
            </p:nvCxnSpPr>
            <p:spPr>
              <a:xfrm flipH="1" flipV="1">
                <a:off x="1533525" y="3705225"/>
                <a:ext cx="585086" cy="9052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Łącznik prosty ze strzałką 13"/>
            <p:cNvCxnSpPr/>
            <p:nvPr/>
          </p:nvCxnSpPr>
          <p:spPr>
            <a:xfrm>
              <a:off x="756745" y="5849007"/>
              <a:ext cx="815077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/>
            <p:cNvCxnSpPr/>
            <p:nvPr/>
          </p:nvCxnSpPr>
          <p:spPr>
            <a:xfrm rot="5400000" flipH="1" flipV="1">
              <a:off x="-545920" y="3294994"/>
              <a:ext cx="551793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>
              <a:stCxn id="5" idx="3"/>
            </p:cNvCxnSpPr>
            <p:nvPr/>
          </p:nvCxnSpPr>
          <p:spPr>
            <a:xfrm>
              <a:off x="2891542" y="1936168"/>
              <a:ext cx="5085810" cy="29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>
              <a:stCxn id="5" idx="3"/>
            </p:cNvCxnSpPr>
            <p:nvPr/>
          </p:nvCxnSpPr>
          <p:spPr>
            <a:xfrm flipH="1">
              <a:off x="2885090" y="1936168"/>
              <a:ext cx="6452" cy="4117791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ze strzałką 23"/>
            <p:cNvCxnSpPr/>
            <p:nvPr/>
          </p:nvCxnSpPr>
          <p:spPr>
            <a:xfrm rot="5400000">
              <a:off x="5699235" y="3886200"/>
              <a:ext cx="3894082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ole tekstowe 26"/>
            <p:cNvSpPr txBox="1"/>
            <p:nvPr/>
          </p:nvSpPr>
          <p:spPr>
            <a:xfrm>
              <a:off x="8458049" y="5764304"/>
              <a:ext cx="599088" cy="633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/>
                <a:t>t</a:t>
              </a:r>
              <a:endParaRPr lang="pl-PL" sz="2400" i="1" dirty="0"/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120673" y="2656332"/>
              <a:ext cx="1319877" cy="633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err="1" smtClean="0">
                  <a:latin typeface="Times New Roman"/>
                  <a:cs typeface="Times New Roman"/>
                </a:rPr>
                <a:t>z</a:t>
              </a:r>
              <a:r>
                <a:rPr lang="pl-PL" sz="2400" i="1" baseline="-25000" dirty="0" err="1" smtClean="0">
                  <a:latin typeface="Times New Roman"/>
                  <a:cs typeface="Times New Roman"/>
                </a:rPr>
                <a:t>I</a:t>
              </a:r>
              <a:r>
                <a:rPr lang="pl-PL" sz="2400" i="1" dirty="0" smtClean="0">
                  <a:latin typeface="Times New Roman"/>
                  <a:cs typeface="Times New Roman"/>
                </a:rPr>
                <a:t> </a:t>
              </a:r>
              <a:r>
                <a:rPr lang="el-GR" sz="2400" i="1" dirty="0" smtClean="0">
                  <a:latin typeface="Times New Roman"/>
                  <a:cs typeface="Times New Roman"/>
                </a:rPr>
                <a:t>Δ</a:t>
              </a:r>
              <a:r>
                <a:rPr lang="pl-PL" sz="2400" i="1" dirty="0" smtClean="0"/>
                <a:t>M</a:t>
              </a:r>
              <a:endParaRPr lang="pl-PL" sz="2400" i="1" dirty="0"/>
            </a:p>
          </p:txBody>
        </p:sp>
        <p:sp>
          <p:nvSpPr>
            <p:cNvPr id="29" name="pole tekstowe 28"/>
            <p:cNvSpPr txBox="1"/>
            <p:nvPr/>
          </p:nvSpPr>
          <p:spPr>
            <a:xfrm>
              <a:off x="7683063" y="3410607"/>
              <a:ext cx="1200929" cy="633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err="1" smtClean="0"/>
                <a:t>M</a:t>
              </a:r>
              <a:r>
                <a:rPr lang="pl-PL" sz="2400" i="1" baseline="-25000" dirty="0" err="1" smtClean="0"/>
                <a:t>max</a:t>
              </a:r>
              <a:endParaRPr lang="pl-PL" sz="2400" i="1" dirty="0"/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1497722" y="3023271"/>
              <a:ext cx="1024759" cy="633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/>
                <a:t>M</a:t>
              </a:r>
              <a:r>
                <a:rPr lang="pl-PL" sz="2400" i="1" baseline="-25000" dirty="0" smtClean="0"/>
                <a:t>m</a:t>
              </a:r>
              <a:endParaRPr lang="pl-PL" sz="2400" i="1" dirty="0"/>
            </a:p>
          </p:txBody>
        </p:sp>
        <p:sp>
          <p:nvSpPr>
            <p:cNvPr id="31" name="pole tekstowe 30"/>
            <p:cNvSpPr txBox="1"/>
            <p:nvPr/>
          </p:nvSpPr>
          <p:spPr>
            <a:xfrm>
              <a:off x="1441466" y="420412"/>
              <a:ext cx="599089" cy="633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/>
                <a:t>M</a:t>
              </a:r>
              <a:endParaRPr lang="pl-PL" sz="2400" i="1" dirty="0"/>
            </a:p>
          </p:txBody>
        </p:sp>
        <p:cxnSp>
          <p:nvCxnSpPr>
            <p:cNvPr id="33" name="Łącznik prosty 32"/>
            <p:cNvCxnSpPr/>
            <p:nvPr/>
          </p:nvCxnSpPr>
          <p:spPr>
            <a:xfrm rot="10800000">
              <a:off x="1094338" y="3673315"/>
              <a:ext cx="450688" cy="158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y ze strzałką 35"/>
            <p:cNvCxnSpPr/>
            <p:nvPr/>
          </p:nvCxnSpPr>
          <p:spPr>
            <a:xfrm rot="5400000">
              <a:off x="810073" y="3208282"/>
              <a:ext cx="961697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0068" y="5454878"/>
            <a:ext cx="5934075" cy="933450"/>
          </a:xfrm>
          <a:prstGeom prst="rect">
            <a:avLst/>
          </a:prstGeom>
          <a:noFill/>
        </p:spPr>
      </p:pic>
      <p:sp>
        <p:nvSpPr>
          <p:cNvPr id="42" name="Strzałka w dół 41"/>
          <p:cNvSpPr/>
          <p:nvPr/>
        </p:nvSpPr>
        <p:spPr>
          <a:xfrm rot="19768914">
            <a:off x="956328" y="-167259"/>
            <a:ext cx="657601" cy="1018645"/>
          </a:xfrm>
          <a:prstGeom prst="downArrow">
            <a:avLst/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83418" y="68953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Ruch w UPN :</a:t>
            </a:r>
          </a:p>
          <a:p>
            <a:pPr marL="442913">
              <a:buFont typeface="Arial" pitchFamily="34" charset="0"/>
              <a:buChar char="•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nieustalony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       - zmienny długotrwale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Strzałka w prawo 44"/>
          <p:cNvSpPr/>
          <p:nvPr/>
        </p:nvSpPr>
        <p:spPr>
          <a:xfrm>
            <a:off x="2260600" y="8940800"/>
            <a:ext cx="444500" cy="400050"/>
          </a:xfrm>
          <a:prstGeom prst="rightArrow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ole tekstowe 60"/>
          <p:cNvSpPr txBox="1"/>
          <p:nvPr/>
        </p:nvSpPr>
        <p:spPr>
          <a:xfrm>
            <a:off x="528698" y="5032084"/>
            <a:ext cx="40005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2000" i="1" dirty="0" smtClean="0">
                <a:latin typeface="Times New Roman"/>
                <a:cs typeface="Times New Roman"/>
              </a:rPr>
              <a:t>ω</a:t>
            </a:r>
            <a:endParaRPr lang="pl-PL" sz="2000" i="1" dirty="0"/>
          </a:p>
        </p:txBody>
      </p:sp>
      <p:sp>
        <p:nvSpPr>
          <p:cNvPr id="62" name="pole tekstowe 61"/>
          <p:cNvSpPr txBox="1"/>
          <p:nvPr/>
        </p:nvSpPr>
        <p:spPr>
          <a:xfrm>
            <a:off x="3580382" y="5867970"/>
            <a:ext cx="40005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2" name="Grupa 71"/>
          <p:cNvGrpSpPr/>
          <p:nvPr/>
        </p:nvGrpSpPr>
        <p:grpSpPr>
          <a:xfrm>
            <a:off x="573148" y="5180799"/>
            <a:ext cx="3333750" cy="903925"/>
            <a:chOff x="573148" y="4708863"/>
            <a:chExt cx="3333750" cy="903925"/>
          </a:xfrm>
        </p:grpSpPr>
        <p:cxnSp>
          <p:nvCxnSpPr>
            <p:cNvPr id="57" name="Łącznik prosty 56"/>
            <p:cNvCxnSpPr/>
            <p:nvPr/>
          </p:nvCxnSpPr>
          <p:spPr>
            <a:xfrm rot="5400000">
              <a:off x="395348" y="5167494"/>
              <a:ext cx="889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Łącznik prosty 58"/>
            <p:cNvCxnSpPr/>
            <p:nvPr/>
          </p:nvCxnSpPr>
          <p:spPr>
            <a:xfrm>
              <a:off x="795398" y="5478644"/>
              <a:ext cx="31115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pole tekstowe 59"/>
            <p:cNvSpPr txBox="1"/>
            <p:nvPr/>
          </p:nvSpPr>
          <p:spPr>
            <a:xfrm>
              <a:off x="573148" y="4811894"/>
              <a:ext cx="355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Bodoni MT" pitchFamily="18" charset="0"/>
                  <a:cs typeface="Times New Roman" pitchFamily="18" charset="0"/>
                </a:rPr>
                <a:t>v</a:t>
              </a:r>
              <a:endParaRPr lang="pl-PL" sz="2400" i="1" dirty="0">
                <a:latin typeface="Bodoni MT" pitchFamily="18" charset="0"/>
                <a:cs typeface="Times New Roman" pitchFamily="18" charset="0"/>
              </a:endParaRPr>
            </a:p>
          </p:txBody>
        </p:sp>
        <p:grpSp>
          <p:nvGrpSpPr>
            <p:cNvPr id="67" name="Grupa 66"/>
            <p:cNvGrpSpPr/>
            <p:nvPr/>
          </p:nvGrpSpPr>
          <p:grpSpPr>
            <a:xfrm>
              <a:off x="884297" y="4708863"/>
              <a:ext cx="1018245" cy="408827"/>
              <a:chOff x="884298" y="4856344"/>
              <a:chExt cx="1244600" cy="266700"/>
            </a:xfrm>
          </p:grpSpPr>
          <p:sp>
            <p:nvSpPr>
              <p:cNvPr id="73" name="Łuk 72"/>
              <p:cNvSpPr/>
              <p:nvPr/>
            </p:nvSpPr>
            <p:spPr>
              <a:xfrm>
                <a:off x="884298" y="4900794"/>
                <a:ext cx="177800" cy="222250"/>
              </a:xfrm>
              <a:prstGeom prst="arc">
                <a:avLst>
                  <a:gd name="adj1" fmla="val 10907406"/>
                  <a:gd name="adj2" fmla="val 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4" name="Łuk 73"/>
              <p:cNvSpPr/>
              <p:nvPr/>
            </p:nvSpPr>
            <p:spPr>
              <a:xfrm>
                <a:off x="1239898" y="4900794"/>
                <a:ext cx="177800" cy="222250"/>
              </a:xfrm>
              <a:prstGeom prst="arc">
                <a:avLst>
                  <a:gd name="adj1" fmla="val 10907406"/>
                  <a:gd name="adj2" fmla="val 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5" name="Łuk 74"/>
              <p:cNvSpPr/>
              <p:nvPr/>
            </p:nvSpPr>
            <p:spPr>
              <a:xfrm>
                <a:off x="1595498" y="4900794"/>
                <a:ext cx="177800" cy="222250"/>
              </a:xfrm>
              <a:prstGeom prst="arc">
                <a:avLst>
                  <a:gd name="adj1" fmla="val 10907406"/>
                  <a:gd name="adj2" fmla="val 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Łuk 76"/>
              <p:cNvSpPr/>
              <p:nvPr/>
            </p:nvSpPr>
            <p:spPr>
              <a:xfrm flipV="1">
                <a:off x="1062098" y="4856344"/>
                <a:ext cx="177800" cy="222250"/>
              </a:xfrm>
              <a:prstGeom prst="arc">
                <a:avLst>
                  <a:gd name="adj1" fmla="val 10907406"/>
                  <a:gd name="adj2" fmla="val 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Łuk 77"/>
              <p:cNvSpPr/>
              <p:nvPr/>
            </p:nvSpPr>
            <p:spPr>
              <a:xfrm flipV="1">
                <a:off x="1417698" y="4856344"/>
                <a:ext cx="177800" cy="222250"/>
              </a:xfrm>
              <a:prstGeom prst="arc">
                <a:avLst>
                  <a:gd name="adj1" fmla="val 10907406"/>
                  <a:gd name="adj2" fmla="val 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Łuk 78"/>
              <p:cNvSpPr/>
              <p:nvPr/>
            </p:nvSpPr>
            <p:spPr>
              <a:xfrm flipV="1">
                <a:off x="1773298" y="4856344"/>
                <a:ext cx="177800" cy="222250"/>
              </a:xfrm>
              <a:prstGeom prst="arc">
                <a:avLst>
                  <a:gd name="adj1" fmla="val 10907406"/>
                  <a:gd name="adj2" fmla="val 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Łuk 81"/>
              <p:cNvSpPr/>
              <p:nvPr/>
            </p:nvSpPr>
            <p:spPr>
              <a:xfrm>
                <a:off x="1951098" y="4900794"/>
                <a:ext cx="177800" cy="222250"/>
              </a:xfrm>
              <a:prstGeom prst="arc">
                <a:avLst>
                  <a:gd name="adj1" fmla="val 10907406"/>
                  <a:gd name="adj2" fmla="val 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6" name="Grupa 65"/>
            <p:cNvGrpSpPr/>
            <p:nvPr/>
          </p:nvGrpSpPr>
          <p:grpSpPr>
            <a:xfrm>
              <a:off x="2261630" y="4955456"/>
              <a:ext cx="1174748" cy="241328"/>
              <a:chOff x="2128898" y="4856344"/>
              <a:chExt cx="1066800" cy="266700"/>
            </a:xfrm>
          </p:grpSpPr>
          <p:sp>
            <p:nvSpPr>
              <p:cNvPr id="76" name="Łuk 75"/>
              <p:cNvSpPr/>
              <p:nvPr/>
            </p:nvSpPr>
            <p:spPr>
              <a:xfrm>
                <a:off x="3017898" y="4900794"/>
                <a:ext cx="177800" cy="222250"/>
              </a:xfrm>
              <a:prstGeom prst="arc">
                <a:avLst>
                  <a:gd name="adj1" fmla="val 10907406"/>
                  <a:gd name="adj2" fmla="val 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Łuk 79"/>
              <p:cNvSpPr/>
              <p:nvPr/>
            </p:nvSpPr>
            <p:spPr>
              <a:xfrm>
                <a:off x="2662298" y="4900794"/>
                <a:ext cx="177800" cy="222250"/>
              </a:xfrm>
              <a:prstGeom prst="arc">
                <a:avLst>
                  <a:gd name="adj1" fmla="val 10907406"/>
                  <a:gd name="adj2" fmla="val 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Łuk 80"/>
              <p:cNvSpPr/>
              <p:nvPr/>
            </p:nvSpPr>
            <p:spPr>
              <a:xfrm>
                <a:off x="2306698" y="4900794"/>
                <a:ext cx="177800" cy="222250"/>
              </a:xfrm>
              <a:prstGeom prst="arc">
                <a:avLst>
                  <a:gd name="adj1" fmla="val 10907406"/>
                  <a:gd name="adj2" fmla="val 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Łuk 82"/>
              <p:cNvSpPr/>
              <p:nvPr/>
            </p:nvSpPr>
            <p:spPr>
              <a:xfrm flipV="1">
                <a:off x="2484498" y="4856344"/>
                <a:ext cx="177800" cy="222250"/>
              </a:xfrm>
              <a:prstGeom prst="arc">
                <a:avLst>
                  <a:gd name="adj1" fmla="val 10907406"/>
                  <a:gd name="adj2" fmla="val 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Łuk 83"/>
              <p:cNvSpPr/>
              <p:nvPr/>
            </p:nvSpPr>
            <p:spPr>
              <a:xfrm flipV="1">
                <a:off x="2840098" y="4856344"/>
                <a:ext cx="177800" cy="222250"/>
              </a:xfrm>
              <a:prstGeom prst="arc">
                <a:avLst>
                  <a:gd name="adj1" fmla="val 10907406"/>
                  <a:gd name="adj2" fmla="val 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Łuk 84"/>
              <p:cNvSpPr/>
              <p:nvPr/>
            </p:nvSpPr>
            <p:spPr>
              <a:xfrm flipV="1">
                <a:off x="2128898" y="4856344"/>
                <a:ext cx="177800" cy="222250"/>
              </a:xfrm>
              <a:prstGeom prst="arc">
                <a:avLst>
                  <a:gd name="adj1" fmla="val 10907406"/>
                  <a:gd name="adj2" fmla="val 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86" name="Strzałka w dół 85"/>
          <p:cNvSpPr/>
          <p:nvPr/>
        </p:nvSpPr>
        <p:spPr>
          <a:xfrm rot="780000">
            <a:off x="2075090" y="4525757"/>
            <a:ext cx="593128" cy="775450"/>
          </a:xfrm>
          <a:prstGeom prst="downArrow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7" name="Nawias klamrowy zamykający 86"/>
          <p:cNvSpPr/>
          <p:nvPr/>
        </p:nvSpPr>
        <p:spPr>
          <a:xfrm>
            <a:off x="4158248" y="3613353"/>
            <a:ext cx="148281" cy="2367133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8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2337" y="4246720"/>
            <a:ext cx="971550" cy="752475"/>
          </a:xfrm>
          <a:prstGeom prst="rect">
            <a:avLst/>
          </a:prstGeom>
          <a:noFill/>
        </p:spPr>
      </p:pic>
      <p:sp>
        <p:nvSpPr>
          <p:cNvPr id="91" name="Strzałka w prawo 90"/>
          <p:cNvSpPr/>
          <p:nvPr/>
        </p:nvSpPr>
        <p:spPr>
          <a:xfrm>
            <a:off x="5701276" y="4424516"/>
            <a:ext cx="444500" cy="400050"/>
          </a:xfrm>
          <a:prstGeom prst="rightArrow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2" name="pole tekstowe 91"/>
          <p:cNvSpPr txBox="1"/>
          <p:nvPr/>
        </p:nvSpPr>
        <p:spPr>
          <a:xfrm>
            <a:off x="5238750" y="5829300"/>
            <a:ext cx="35560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i="1" dirty="0" smtClean="0">
                <a:latin typeface="Times New Roman"/>
                <a:cs typeface="Times New Roman"/>
              </a:rPr>
              <a:t>≈ </a:t>
            </a:r>
            <a:r>
              <a:rPr lang="el-GR" sz="2800" i="1" dirty="0" smtClean="0">
                <a:latin typeface="Times New Roman"/>
                <a:cs typeface="Times New Roman"/>
              </a:rPr>
              <a:t>ν</a:t>
            </a:r>
            <a:r>
              <a:rPr lang="pl-PL" sz="2800" i="1" baseline="-25000" dirty="0" smtClean="0">
                <a:latin typeface="Times New Roman"/>
                <a:cs typeface="Times New Roman"/>
              </a:rPr>
              <a:t>o</a:t>
            </a:r>
            <a:r>
              <a:rPr lang="pl-PL" sz="2800" i="1" dirty="0" smtClean="0">
                <a:latin typeface="Times New Roman"/>
                <a:cs typeface="Times New Roman"/>
              </a:rPr>
              <a:t>        </a:t>
            </a:r>
            <a:r>
              <a:rPr lang="pl-PL" sz="2400" i="1" dirty="0" smtClean="0">
                <a:latin typeface="Times New Roman"/>
                <a:cs typeface="Times New Roman"/>
              </a:rPr>
              <a:t>    M</a:t>
            </a:r>
            <a:r>
              <a:rPr lang="pl-PL" sz="2400" dirty="0" smtClean="0">
                <a:latin typeface="Times New Roman"/>
                <a:cs typeface="Times New Roman"/>
              </a:rPr>
              <a:t>  </a:t>
            </a:r>
            <a:r>
              <a:rPr lang="pl-PL" sz="2800" i="1" dirty="0" smtClean="0">
                <a:latin typeface="Times New Roman"/>
                <a:cs typeface="Times New Roman"/>
              </a:rPr>
              <a:t> </a:t>
            </a:r>
            <a:endParaRPr lang="pl-P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Strzałka w górę 92"/>
          <p:cNvSpPr/>
          <p:nvPr/>
        </p:nvSpPr>
        <p:spPr>
          <a:xfrm rot="1440000">
            <a:off x="7550150" y="5858590"/>
            <a:ext cx="133350" cy="57785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4" name="Strzałka w prawo 93"/>
          <p:cNvSpPr/>
          <p:nvPr/>
        </p:nvSpPr>
        <p:spPr>
          <a:xfrm>
            <a:off x="6350000" y="5918200"/>
            <a:ext cx="444500" cy="400050"/>
          </a:xfrm>
          <a:prstGeom prst="rightArrow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Symbol zastępczy numeru slajd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58" name="pole tekstowe 57"/>
          <p:cNvSpPr txBox="1"/>
          <p:nvPr/>
        </p:nvSpPr>
        <p:spPr>
          <a:xfrm>
            <a:off x="3111910" y="1504323"/>
            <a:ext cx="570762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np. gdy zewnętrzne obciążenia (czynne lub bierne) – nie są stałe w czasie i wynikają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 cech silnika lub z charakteru zadań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Strzałka w górę 62"/>
          <p:cNvSpPr/>
          <p:nvPr/>
        </p:nvSpPr>
        <p:spPr>
          <a:xfrm rot="19023263">
            <a:off x="2357713" y="1315820"/>
            <a:ext cx="484632" cy="887054"/>
          </a:xfrm>
          <a:prstGeom prst="upArrow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95" name="Grupa 94"/>
          <p:cNvGrpSpPr/>
          <p:nvPr/>
        </p:nvGrpSpPr>
        <p:grpSpPr>
          <a:xfrm>
            <a:off x="528698" y="3389494"/>
            <a:ext cx="3333750" cy="1333560"/>
            <a:chOff x="528698" y="3389494"/>
            <a:chExt cx="3333750" cy="1333560"/>
          </a:xfrm>
        </p:grpSpPr>
        <p:sp>
          <p:nvSpPr>
            <p:cNvPr id="26" name="pole tekstowe 25"/>
            <p:cNvSpPr txBox="1"/>
            <p:nvPr/>
          </p:nvSpPr>
          <p:spPr>
            <a:xfrm>
              <a:off x="3462398" y="4322944"/>
              <a:ext cx="4000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pl-P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Łącznik prosty 48"/>
            <p:cNvCxnSpPr/>
            <p:nvPr/>
          </p:nvCxnSpPr>
          <p:spPr>
            <a:xfrm rot="5400000">
              <a:off x="350898" y="4011794"/>
              <a:ext cx="9779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/>
            <p:cNvCxnSpPr/>
            <p:nvPr/>
          </p:nvCxnSpPr>
          <p:spPr>
            <a:xfrm>
              <a:off x="750948" y="4411844"/>
              <a:ext cx="306705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pole tekstowe 52"/>
            <p:cNvSpPr txBox="1"/>
            <p:nvPr/>
          </p:nvSpPr>
          <p:spPr>
            <a:xfrm>
              <a:off x="528698" y="3389494"/>
              <a:ext cx="4000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2000" i="1" dirty="0" smtClean="0">
                  <a:latin typeface="Times New Roman"/>
                  <a:cs typeface="Times New Roman"/>
                </a:rPr>
                <a:t>ω</a:t>
              </a:r>
              <a:endParaRPr lang="pl-PL" sz="2000" i="1" dirty="0"/>
            </a:p>
          </p:txBody>
        </p:sp>
        <p:sp>
          <p:nvSpPr>
            <p:cNvPr id="55" name="pole tekstowe 54"/>
            <p:cNvSpPr txBox="1"/>
            <p:nvPr/>
          </p:nvSpPr>
          <p:spPr>
            <a:xfrm>
              <a:off x="528698" y="3567294"/>
              <a:ext cx="355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Bodoni MT" pitchFamily="18" charset="0"/>
                  <a:cs typeface="Times New Roman" pitchFamily="18" charset="0"/>
                </a:rPr>
                <a:t>v</a:t>
              </a:r>
              <a:endParaRPr lang="pl-PL" sz="2400" i="1" dirty="0">
                <a:latin typeface="Bodoni MT" pitchFamily="18" charset="0"/>
                <a:cs typeface="Times New Roman" pitchFamily="18" charset="0"/>
              </a:endParaRPr>
            </a:p>
          </p:txBody>
        </p:sp>
        <p:sp>
          <p:nvSpPr>
            <p:cNvPr id="70" name="Dowolny kształt 69"/>
            <p:cNvSpPr/>
            <p:nvPr/>
          </p:nvSpPr>
          <p:spPr>
            <a:xfrm>
              <a:off x="2300746" y="3864077"/>
              <a:ext cx="1091384" cy="280950"/>
            </a:xfrm>
            <a:custGeom>
              <a:avLst/>
              <a:gdLst>
                <a:gd name="connsiteX0" fmla="*/ 0 w 2168013"/>
                <a:gd name="connsiteY0" fmla="*/ 103239 h 207214"/>
                <a:gd name="connsiteX1" fmla="*/ 44245 w 2168013"/>
                <a:gd name="connsiteY1" fmla="*/ 14748 h 207214"/>
                <a:gd name="connsiteX2" fmla="*/ 88490 w 2168013"/>
                <a:gd name="connsiteY2" fmla="*/ 29497 h 207214"/>
                <a:gd name="connsiteX3" fmla="*/ 132735 w 2168013"/>
                <a:gd name="connsiteY3" fmla="*/ 117987 h 207214"/>
                <a:gd name="connsiteX4" fmla="*/ 176980 w 2168013"/>
                <a:gd name="connsiteY4" fmla="*/ 147484 h 207214"/>
                <a:gd name="connsiteX5" fmla="*/ 457200 w 2168013"/>
                <a:gd name="connsiteY5" fmla="*/ 103239 h 207214"/>
                <a:gd name="connsiteX6" fmla="*/ 501445 w 2168013"/>
                <a:gd name="connsiteY6" fmla="*/ 88490 h 207214"/>
                <a:gd name="connsiteX7" fmla="*/ 545690 w 2168013"/>
                <a:gd name="connsiteY7" fmla="*/ 44245 h 207214"/>
                <a:gd name="connsiteX8" fmla="*/ 604683 w 2168013"/>
                <a:gd name="connsiteY8" fmla="*/ 58993 h 207214"/>
                <a:gd name="connsiteX9" fmla="*/ 619432 w 2168013"/>
                <a:gd name="connsiteY9" fmla="*/ 103239 h 207214"/>
                <a:gd name="connsiteX10" fmla="*/ 737419 w 2168013"/>
                <a:gd name="connsiteY10" fmla="*/ 147484 h 207214"/>
                <a:gd name="connsiteX11" fmla="*/ 781664 w 2168013"/>
                <a:gd name="connsiteY11" fmla="*/ 162232 h 207214"/>
                <a:gd name="connsiteX12" fmla="*/ 840658 w 2168013"/>
                <a:gd name="connsiteY12" fmla="*/ 147484 h 207214"/>
                <a:gd name="connsiteX13" fmla="*/ 855406 w 2168013"/>
                <a:gd name="connsiteY13" fmla="*/ 103239 h 207214"/>
                <a:gd name="connsiteX14" fmla="*/ 943896 w 2168013"/>
                <a:gd name="connsiteY14" fmla="*/ 44245 h 207214"/>
                <a:gd name="connsiteX15" fmla="*/ 1032387 w 2168013"/>
                <a:gd name="connsiteY15" fmla="*/ 14748 h 207214"/>
                <a:gd name="connsiteX16" fmla="*/ 1076632 w 2168013"/>
                <a:gd name="connsiteY16" fmla="*/ 0 h 207214"/>
                <a:gd name="connsiteX17" fmla="*/ 1091380 w 2168013"/>
                <a:gd name="connsiteY17" fmla="*/ 44245 h 207214"/>
                <a:gd name="connsiteX18" fmla="*/ 1106129 w 2168013"/>
                <a:gd name="connsiteY18" fmla="*/ 176981 h 207214"/>
                <a:gd name="connsiteX19" fmla="*/ 1150374 w 2168013"/>
                <a:gd name="connsiteY19" fmla="*/ 162232 h 207214"/>
                <a:gd name="connsiteX20" fmla="*/ 1356851 w 2168013"/>
                <a:gd name="connsiteY20" fmla="*/ 132735 h 207214"/>
                <a:gd name="connsiteX21" fmla="*/ 1401096 w 2168013"/>
                <a:gd name="connsiteY21" fmla="*/ 103239 h 207214"/>
                <a:gd name="connsiteX22" fmla="*/ 1415845 w 2168013"/>
                <a:gd name="connsiteY22" fmla="*/ 58993 h 207214"/>
                <a:gd name="connsiteX23" fmla="*/ 1504335 w 2168013"/>
                <a:gd name="connsiteY23" fmla="*/ 73742 h 207214"/>
                <a:gd name="connsiteX24" fmla="*/ 1592825 w 2168013"/>
                <a:gd name="connsiteY24" fmla="*/ 103239 h 207214"/>
                <a:gd name="connsiteX25" fmla="*/ 1696064 w 2168013"/>
                <a:gd name="connsiteY25" fmla="*/ 176981 h 207214"/>
                <a:gd name="connsiteX26" fmla="*/ 1710813 w 2168013"/>
                <a:gd name="connsiteY26" fmla="*/ 117987 h 207214"/>
                <a:gd name="connsiteX27" fmla="*/ 1799303 w 2168013"/>
                <a:gd name="connsiteY27" fmla="*/ 73742 h 207214"/>
                <a:gd name="connsiteX28" fmla="*/ 1887793 w 2168013"/>
                <a:gd name="connsiteY28" fmla="*/ 117987 h 207214"/>
                <a:gd name="connsiteX29" fmla="*/ 1932038 w 2168013"/>
                <a:gd name="connsiteY29" fmla="*/ 132735 h 207214"/>
                <a:gd name="connsiteX30" fmla="*/ 1946787 w 2168013"/>
                <a:gd name="connsiteY30" fmla="*/ 176981 h 207214"/>
                <a:gd name="connsiteX31" fmla="*/ 2064774 w 2168013"/>
                <a:gd name="connsiteY31" fmla="*/ 176981 h 207214"/>
                <a:gd name="connsiteX32" fmla="*/ 2079522 w 2168013"/>
                <a:gd name="connsiteY32" fmla="*/ 103239 h 207214"/>
                <a:gd name="connsiteX33" fmla="*/ 2123767 w 2168013"/>
                <a:gd name="connsiteY33" fmla="*/ 73742 h 207214"/>
                <a:gd name="connsiteX34" fmla="*/ 2168013 w 2168013"/>
                <a:gd name="connsiteY34" fmla="*/ 58993 h 20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68013" h="207214">
                  <a:moveTo>
                    <a:pt x="0" y="103239"/>
                  </a:moveTo>
                  <a:cubicBezTo>
                    <a:pt x="6209" y="84613"/>
                    <a:pt x="22251" y="23545"/>
                    <a:pt x="44245" y="14748"/>
                  </a:cubicBezTo>
                  <a:cubicBezTo>
                    <a:pt x="58679" y="8974"/>
                    <a:pt x="73742" y="24581"/>
                    <a:pt x="88490" y="29497"/>
                  </a:cubicBezTo>
                  <a:cubicBezTo>
                    <a:pt x="100485" y="65484"/>
                    <a:pt x="104144" y="89396"/>
                    <a:pt x="132735" y="117987"/>
                  </a:cubicBezTo>
                  <a:cubicBezTo>
                    <a:pt x="145269" y="130521"/>
                    <a:pt x="162232" y="137652"/>
                    <a:pt x="176980" y="147484"/>
                  </a:cubicBezTo>
                  <a:cubicBezTo>
                    <a:pt x="326280" y="97717"/>
                    <a:pt x="234470" y="120372"/>
                    <a:pt x="457200" y="103239"/>
                  </a:cubicBezTo>
                  <a:cubicBezTo>
                    <a:pt x="471948" y="98323"/>
                    <a:pt x="488510" y="97114"/>
                    <a:pt x="501445" y="88490"/>
                  </a:cubicBezTo>
                  <a:cubicBezTo>
                    <a:pt x="518799" y="76920"/>
                    <a:pt x="525635" y="49975"/>
                    <a:pt x="545690" y="44245"/>
                  </a:cubicBezTo>
                  <a:cubicBezTo>
                    <a:pt x="565180" y="38676"/>
                    <a:pt x="585019" y="54077"/>
                    <a:pt x="604683" y="58993"/>
                  </a:cubicBezTo>
                  <a:cubicBezTo>
                    <a:pt x="609599" y="73742"/>
                    <a:pt x="609720" y="91099"/>
                    <a:pt x="619432" y="103239"/>
                  </a:cubicBezTo>
                  <a:cubicBezTo>
                    <a:pt x="649779" y="141172"/>
                    <a:pt x="695449" y="136991"/>
                    <a:pt x="737419" y="147484"/>
                  </a:cubicBezTo>
                  <a:cubicBezTo>
                    <a:pt x="752501" y="151255"/>
                    <a:pt x="766916" y="157316"/>
                    <a:pt x="781664" y="162232"/>
                  </a:cubicBezTo>
                  <a:cubicBezTo>
                    <a:pt x="801329" y="157316"/>
                    <a:pt x="824830" y="160146"/>
                    <a:pt x="840658" y="147484"/>
                  </a:cubicBezTo>
                  <a:cubicBezTo>
                    <a:pt x="852797" y="137773"/>
                    <a:pt x="844413" y="114232"/>
                    <a:pt x="855406" y="103239"/>
                  </a:cubicBezTo>
                  <a:cubicBezTo>
                    <a:pt x="880473" y="78171"/>
                    <a:pt x="910265" y="55455"/>
                    <a:pt x="943896" y="44245"/>
                  </a:cubicBezTo>
                  <a:lnTo>
                    <a:pt x="1032387" y="14748"/>
                  </a:lnTo>
                  <a:lnTo>
                    <a:pt x="1076632" y="0"/>
                  </a:lnTo>
                  <a:cubicBezTo>
                    <a:pt x="1081548" y="14748"/>
                    <a:pt x="1088824" y="28910"/>
                    <a:pt x="1091380" y="44245"/>
                  </a:cubicBezTo>
                  <a:cubicBezTo>
                    <a:pt x="1098699" y="88157"/>
                    <a:pt x="1086220" y="137163"/>
                    <a:pt x="1106129" y="176981"/>
                  </a:cubicBezTo>
                  <a:cubicBezTo>
                    <a:pt x="1113082" y="190886"/>
                    <a:pt x="1135064" y="164934"/>
                    <a:pt x="1150374" y="162232"/>
                  </a:cubicBezTo>
                  <a:cubicBezTo>
                    <a:pt x="1218840" y="150149"/>
                    <a:pt x="1356851" y="132735"/>
                    <a:pt x="1356851" y="132735"/>
                  </a:cubicBezTo>
                  <a:cubicBezTo>
                    <a:pt x="1371599" y="122903"/>
                    <a:pt x="1390023" y="117080"/>
                    <a:pt x="1401096" y="103239"/>
                  </a:cubicBezTo>
                  <a:cubicBezTo>
                    <a:pt x="1410808" y="91099"/>
                    <a:pt x="1400897" y="63264"/>
                    <a:pt x="1415845" y="58993"/>
                  </a:cubicBezTo>
                  <a:cubicBezTo>
                    <a:pt x="1444598" y="50778"/>
                    <a:pt x="1475324" y="66489"/>
                    <a:pt x="1504335" y="73742"/>
                  </a:cubicBezTo>
                  <a:cubicBezTo>
                    <a:pt x="1534499" y="81283"/>
                    <a:pt x="1592825" y="103239"/>
                    <a:pt x="1592825" y="103239"/>
                  </a:cubicBezTo>
                  <a:cubicBezTo>
                    <a:pt x="1660442" y="204664"/>
                    <a:pt x="1618187" y="202939"/>
                    <a:pt x="1696064" y="176981"/>
                  </a:cubicBezTo>
                  <a:cubicBezTo>
                    <a:pt x="1700980" y="157316"/>
                    <a:pt x="1699569" y="134853"/>
                    <a:pt x="1710813" y="117987"/>
                  </a:cubicBezTo>
                  <a:cubicBezTo>
                    <a:pt x="1727151" y="93480"/>
                    <a:pt x="1774063" y="82155"/>
                    <a:pt x="1799303" y="73742"/>
                  </a:cubicBezTo>
                  <a:cubicBezTo>
                    <a:pt x="1910514" y="110811"/>
                    <a:pt x="1773433" y="60807"/>
                    <a:pt x="1887793" y="117987"/>
                  </a:cubicBezTo>
                  <a:cubicBezTo>
                    <a:pt x="1901698" y="124939"/>
                    <a:pt x="1917290" y="127819"/>
                    <a:pt x="1932038" y="132735"/>
                  </a:cubicBezTo>
                  <a:cubicBezTo>
                    <a:pt x="1936954" y="147484"/>
                    <a:pt x="1935794" y="165988"/>
                    <a:pt x="1946787" y="176981"/>
                  </a:cubicBezTo>
                  <a:cubicBezTo>
                    <a:pt x="1977020" y="207214"/>
                    <a:pt x="2036727" y="182590"/>
                    <a:pt x="2064774" y="176981"/>
                  </a:cubicBezTo>
                  <a:cubicBezTo>
                    <a:pt x="2069690" y="152400"/>
                    <a:pt x="2067085" y="125004"/>
                    <a:pt x="2079522" y="103239"/>
                  </a:cubicBezTo>
                  <a:cubicBezTo>
                    <a:pt x="2088316" y="87849"/>
                    <a:pt x="2107913" y="81669"/>
                    <a:pt x="2123767" y="73742"/>
                  </a:cubicBezTo>
                  <a:cubicBezTo>
                    <a:pt x="2137672" y="66789"/>
                    <a:pt x="2168013" y="58993"/>
                    <a:pt x="2168013" y="58993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Dowolny kształt 70"/>
            <p:cNvSpPr/>
            <p:nvPr/>
          </p:nvSpPr>
          <p:spPr>
            <a:xfrm>
              <a:off x="870155" y="3628103"/>
              <a:ext cx="1017639" cy="486697"/>
            </a:xfrm>
            <a:custGeom>
              <a:avLst/>
              <a:gdLst>
                <a:gd name="connsiteX0" fmla="*/ 0 w 2187610"/>
                <a:gd name="connsiteY0" fmla="*/ 155025 h 435245"/>
                <a:gd name="connsiteX1" fmla="*/ 14748 w 2187610"/>
                <a:gd name="connsiteY1" fmla="*/ 51787 h 435245"/>
                <a:gd name="connsiteX2" fmla="*/ 44245 w 2187610"/>
                <a:gd name="connsiteY2" fmla="*/ 7541 h 435245"/>
                <a:gd name="connsiteX3" fmla="*/ 147484 w 2187610"/>
                <a:gd name="connsiteY3" fmla="*/ 22290 h 435245"/>
                <a:gd name="connsiteX4" fmla="*/ 162232 w 2187610"/>
                <a:gd name="connsiteY4" fmla="*/ 110780 h 435245"/>
                <a:gd name="connsiteX5" fmla="*/ 176981 w 2187610"/>
                <a:gd name="connsiteY5" fmla="*/ 155025 h 435245"/>
                <a:gd name="connsiteX6" fmla="*/ 191729 w 2187610"/>
                <a:gd name="connsiteY6" fmla="*/ 258264 h 435245"/>
                <a:gd name="connsiteX7" fmla="*/ 280219 w 2187610"/>
                <a:gd name="connsiteY7" fmla="*/ 214019 h 435245"/>
                <a:gd name="connsiteX8" fmla="*/ 324465 w 2187610"/>
                <a:gd name="connsiteY8" fmla="*/ 125529 h 435245"/>
                <a:gd name="connsiteX9" fmla="*/ 353961 w 2187610"/>
                <a:gd name="connsiteY9" fmla="*/ 81283 h 435245"/>
                <a:gd name="connsiteX10" fmla="*/ 442452 w 2187610"/>
                <a:gd name="connsiteY10" fmla="*/ 96032 h 435245"/>
                <a:gd name="connsiteX11" fmla="*/ 486697 w 2187610"/>
                <a:gd name="connsiteY11" fmla="*/ 110780 h 435245"/>
                <a:gd name="connsiteX12" fmla="*/ 501445 w 2187610"/>
                <a:gd name="connsiteY12" fmla="*/ 155025 h 435245"/>
                <a:gd name="connsiteX13" fmla="*/ 516194 w 2187610"/>
                <a:gd name="connsiteY13" fmla="*/ 273012 h 435245"/>
                <a:gd name="connsiteX14" fmla="*/ 648929 w 2187610"/>
                <a:gd name="connsiteY14" fmla="*/ 214019 h 435245"/>
                <a:gd name="connsiteX15" fmla="*/ 707923 w 2187610"/>
                <a:gd name="connsiteY15" fmla="*/ 140277 h 435245"/>
                <a:gd name="connsiteX16" fmla="*/ 825910 w 2187610"/>
                <a:gd name="connsiteY16" fmla="*/ 37038 h 435245"/>
                <a:gd name="connsiteX17" fmla="*/ 870155 w 2187610"/>
                <a:gd name="connsiteY17" fmla="*/ 22290 h 435245"/>
                <a:gd name="connsiteX18" fmla="*/ 899652 w 2187610"/>
                <a:gd name="connsiteY18" fmla="*/ 66535 h 435245"/>
                <a:gd name="connsiteX19" fmla="*/ 914400 w 2187610"/>
                <a:gd name="connsiteY19" fmla="*/ 125529 h 435245"/>
                <a:gd name="connsiteX20" fmla="*/ 943897 w 2187610"/>
                <a:gd name="connsiteY20" fmla="*/ 81283 h 435245"/>
                <a:gd name="connsiteX21" fmla="*/ 988142 w 2187610"/>
                <a:gd name="connsiteY21" fmla="*/ 51787 h 435245"/>
                <a:gd name="connsiteX22" fmla="*/ 1032387 w 2187610"/>
                <a:gd name="connsiteY22" fmla="*/ 66535 h 435245"/>
                <a:gd name="connsiteX23" fmla="*/ 1091381 w 2187610"/>
                <a:gd name="connsiteY23" fmla="*/ 155025 h 435245"/>
                <a:gd name="connsiteX24" fmla="*/ 1209368 w 2187610"/>
                <a:gd name="connsiteY24" fmla="*/ 140277 h 435245"/>
                <a:gd name="connsiteX25" fmla="*/ 1224116 w 2187610"/>
                <a:gd name="connsiteY25" fmla="*/ 66535 h 435245"/>
                <a:gd name="connsiteX26" fmla="*/ 1268361 w 2187610"/>
                <a:gd name="connsiteY26" fmla="*/ 51787 h 435245"/>
                <a:gd name="connsiteX27" fmla="*/ 1312606 w 2187610"/>
                <a:gd name="connsiteY27" fmla="*/ 81283 h 435245"/>
                <a:gd name="connsiteX28" fmla="*/ 1430594 w 2187610"/>
                <a:gd name="connsiteY28" fmla="*/ 110780 h 435245"/>
                <a:gd name="connsiteX29" fmla="*/ 1474839 w 2187610"/>
                <a:gd name="connsiteY29" fmla="*/ 214019 h 435245"/>
                <a:gd name="connsiteX30" fmla="*/ 1533832 w 2187610"/>
                <a:gd name="connsiteY30" fmla="*/ 228767 h 435245"/>
                <a:gd name="connsiteX31" fmla="*/ 1563329 w 2187610"/>
                <a:gd name="connsiteY31" fmla="*/ 302509 h 435245"/>
                <a:gd name="connsiteX32" fmla="*/ 1578077 w 2187610"/>
                <a:gd name="connsiteY32" fmla="*/ 346754 h 435245"/>
                <a:gd name="connsiteX33" fmla="*/ 1637071 w 2187610"/>
                <a:gd name="connsiteY33" fmla="*/ 435245 h 435245"/>
                <a:gd name="connsiteX34" fmla="*/ 1651819 w 2187610"/>
                <a:gd name="connsiteY34" fmla="*/ 391000 h 435245"/>
                <a:gd name="connsiteX35" fmla="*/ 1696065 w 2187610"/>
                <a:gd name="connsiteY35" fmla="*/ 346754 h 435245"/>
                <a:gd name="connsiteX36" fmla="*/ 1755058 w 2187610"/>
                <a:gd name="connsiteY36" fmla="*/ 332006 h 435245"/>
                <a:gd name="connsiteX37" fmla="*/ 1799303 w 2187610"/>
                <a:gd name="connsiteY37" fmla="*/ 317258 h 435245"/>
                <a:gd name="connsiteX38" fmla="*/ 1843548 w 2187610"/>
                <a:gd name="connsiteY38" fmla="*/ 214019 h 435245"/>
                <a:gd name="connsiteX39" fmla="*/ 1887794 w 2187610"/>
                <a:gd name="connsiteY39" fmla="*/ 199271 h 435245"/>
                <a:gd name="connsiteX40" fmla="*/ 1917290 w 2187610"/>
                <a:gd name="connsiteY40" fmla="*/ 155025 h 435245"/>
                <a:gd name="connsiteX41" fmla="*/ 2094271 w 2187610"/>
                <a:gd name="connsiteY41" fmla="*/ 155025 h 435245"/>
                <a:gd name="connsiteX42" fmla="*/ 2182761 w 2187610"/>
                <a:gd name="connsiteY42" fmla="*/ 125529 h 43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87610" h="435245">
                  <a:moveTo>
                    <a:pt x="0" y="155025"/>
                  </a:moveTo>
                  <a:cubicBezTo>
                    <a:pt x="4916" y="120612"/>
                    <a:pt x="4759" y="85083"/>
                    <a:pt x="14748" y="51787"/>
                  </a:cubicBezTo>
                  <a:cubicBezTo>
                    <a:pt x="19841" y="34809"/>
                    <a:pt x="26941" y="11386"/>
                    <a:pt x="44245" y="7541"/>
                  </a:cubicBezTo>
                  <a:cubicBezTo>
                    <a:pt x="78180" y="0"/>
                    <a:pt x="113071" y="17374"/>
                    <a:pt x="147484" y="22290"/>
                  </a:cubicBezTo>
                  <a:cubicBezTo>
                    <a:pt x="152400" y="51787"/>
                    <a:pt x="155745" y="81589"/>
                    <a:pt x="162232" y="110780"/>
                  </a:cubicBezTo>
                  <a:cubicBezTo>
                    <a:pt x="165604" y="125956"/>
                    <a:pt x="173932" y="139781"/>
                    <a:pt x="176981" y="155025"/>
                  </a:cubicBezTo>
                  <a:cubicBezTo>
                    <a:pt x="183799" y="189112"/>
                    <a:pt x="186813" y="223851"/>
                    <a:pt x="191729" y="258264"/>
                  </a:cubicBezTo>
                  <a:cubicBezTo>
                    <a:pt x="227716" y="246269"/>
                    <a:pt x="251628" y="242610"/>
                    <a:pt x="280219" y="214019"/>
                  </a:cubicBezTo>
                  <a:cubicBezTo>
                    <a:pt x="322484" y="171754"/>
                    <a:pt x="300476" y="173508"/>
                    <a:pt x="324465" y="125529"/>
                  </a:cubicBezTo>
                  <a:cubicBezTo>
                    <a:pt x="332392" y="109675"/>
                    <a:pt x="344129" y="96032"/>
                    <a:pt x="353961" y="81283"/>
                  </a:cubicBezTo>
                  <a:cubicBezTo>
                    <a:pt x="383458" y="86199"/>
                    <a:pt x="413260" y="89545"/>
                    <a:pt x="442452" y="96032"/>
                  </a:cubicBezTo>
                  <a:cubicBezTo>
                    <a:pt x="457628" y="99404"/>
                    <a:pt x="475704" y="99787"/>
                    <a:pt x="486697" y="110780"/>
                  </a:cubicBezTo>
                  <a:cubicBezTo>
                    <a:pt x="497690" y="121773"/>
                    <a:pt x="496529" y="140277"/>
                    <a:pt x="501445" y="155025"/>
                  </a:cubicBezTo>
                  <a:cubicBezTo>
                    <a:pt x="506361" y="194354"/>
                    <a:pt x="486366" y="246912"/>
                    <a:pt x="516194" y="273012"/>
                  </a:cubicBezTo>
                  <a:cubicBezTo>
                    <a:pt x="585214" y="333405"/>
                    <a:pt x="626545" y="247595"/>
                    <a:pt x="648929" y="214019"/>
                  </a:cubicBezTo>
                  <a:cubicBezTo>
                    <a:pt x="682141" y="114381"/>
                    <a:pt x="636080" y="222382"/>
                    <a:pt x="707923" y="140277"/>
                  </a:cubicBezTo>
                  <a:cubicBezTo>
                    <a:pt x="814230" y="18784"/>
                    <a:pt x="711900" y="69613"/>
                    <a:pt x="825910" y="37038"/>
                  </a:cubicBezTo>
                  <a:cubicBezTo>
                    <a:pt x="840858" y="32767"/>
                    <a:pt x="855407" y="27206"/>
                    <a:pt x="870155" y="22290"/>
                  </a:cubicBezTo>
                  <a:cubicBezTo>
                    <a:pt x="879987" y="37038"/>
                    <a:pt x="892670" y="50243"/>
                    <a:pt x="899652" y="66535"/>
                  </a:cubicBezTo>
                  <a:cubicBezTo>
                    <a:pt x="907637" y="85166"/>
                    <a:pt x="895170" y="119119"/>
                    <a:pt x="914400" y="125529"/>
                  </a:cubicBezTo>
                  <a:cubicBezTo>
                    <a:pt x="931216" y="131134"/>
                    <a:pt x="931363" y="93817"/>
                    <a:pt x="943897" y="81283"/>
                  </a:cubicBezTo>
                  <a:cubicBezTo>
                    <a:pt x="956431" y="68749"/>
                    <a:pt x="973394" y="61619"/>
                    <a:pt x="988142" y="51787"/>
                  </a:cubicBezTo>
                  <a:cubicBezTo>
                    <a:pt x="1002890" y="56703"/>
                    <a:pt x="1021394" y="55542"/>
                    <a:pt x="1032387" y="66535"/>
                  </a:cubicBezTo>
                  <a:cubicBezTo>
                    <a:pt x="1057455" y="91602"/>
                    <a:pt x="1091381" y="155025"/>
                    <a:pt x="1091381" y="155025"/>
                  </a:cubicBezTo>
                  <a:cubicBezTo>
                    <a:pt x="1130710" y="150109"/>
                    <a:pt x="1176390" y="162263"/>
                    <a:pt x="1209368" y="140277"/>
                  </a:cubicBezTo>
                  <a:cubicBezTo>
                    <a:pt x="1230225" y="126372"/>
                    <a:pt x="1210211" y="87392"/>
                    <a:pt x="1224116" y="66535"/>
                  </a:cubicBezTo>
                  <a:cubicBezTo>
                    <a:pt x="1232739" y="53600"/>
                    <a:pt x="1253613" y="56703"/>
                    <a:pt x="1268361" y="51787"/>
                  </a:cubicBezTo>
                  <a:cubicBezTo>
                    <a:pt x="1283109" y="61619"/>
                    <a:pt x="1296752" y="73356"/>
                    <a:pt x="1312606" y="81283"/>
                  </a:cubicBezTo>
                  <a:cubicBezTo>
                    <a:pt x="1342843" y="96401"/>
                    <a:pt x="1402540" y="105169"/>
                    <a:pt x="1430594" y="110780"/>
                  </a:cubicBezTo>
                  <a:cubicBezTo>
                    <a:pt x="1437994" y="140382"/>
                    <a:pt x="1444283" y="193648"/>
                    <a:pt x="1474839" y="214019"/>
                  </a:cubicBezTo>
                  <a:cubicBezTo>
                    <a:pt x="1491704" y="225262"/>
                    <a:pt x="1514168" y="223851"/>
                    <a:pt x="1533832" y="228767"/>
                  </a:cubicBezTo>
                  <a:cubicBezTo>
                    <a:pt x="1543664" y="253348"/>
                    <a:pt x="1554033" y="277720"/>
                    <a:pt x="1563329" y="302509"/>
                  </a:cubicBezTo>
                  <a:cubicBezTo>
                    <a:pt x="1568788" y="317065"/>
                    <a:pt x="1570527" y="333164"/>
                    <a:pt x="1578077" y="346754"/>
                  </a:cubicBezTo>
                  <a:cubicBezTo>
                    <a:pt x="1595293" y="377744"/>
                    <a:pt x="1637071" y="435245"/>
                    <a:pt x="1637071" y="435245"/>
                  </a:cubicBezTo>
                  <a:cubicBezTo>
                    <a:pt x="1641987" y="420497"/>
                    <a:pt x="1643196" y="403935"/>
                    <a:pt x="1651819" y="391000"/>
                  </a:cubicBezTo>
                  <a:cubicBezTo>
                    <a:pt x="1663389" y="373645"/>
                    <a:pt x="1677955" y="357102"/>
                    <a:pt x="1696065" y="346754"/>
                  </a:cubicBezTo>
                  <a:cubicBezTo>
                    <a:pt x="1713664" y="336697"/>
                    <a:pt x="1735568" y="337574"/>
                    <a:pt x="1755058" y="332006"/>
                  </a:cubicBezTo>
                  <a:cubicBezTo>
                    <a:pt x="1770006" y="327735"/>
                    <a:pt x="1784555" y="322174"/>
                    <a:pt x="1799303" y="317258"/>
                  </a:cubicBezTo>
                  <a:cubicBezTo>
                    <a:pt x="1808159" y="281836"/>
                    <a:pt x="1811721" y="239480"/>
                    <a:pt x="1843548" y="214019"/>
                  </a:cubicBezTo>
                  <a:cubicBezTo>
                    <a:pt x="1855688" y="204307"/>
                    <a:pt x="1873045" y="204187"/>
                    <a:pt x="1887794" y="199271"/>
                  </a:cubicBezTo>
                  <a:cubicBezTo>
                    <a:pt x="1897626" y="184522"/>
                    <a:pt x="1903449" y="166098"/>
                    <a:pt x="1917290" y="155025"/>
                  </a:cubicBezTo>
                  <a:cubicBezTo>
                    <a:pt x="1959473" y="121278"/>
                    <a:pt x="2072928" y="152654"/>
                    <a:pt x="2094271" y="155025"/>
                  </a:cubicBezTo>
                  <a:cubicBezTo>
                    <a:pt x="2187610" y="139469"/>
                    <a:pt x="2182761" y="170181"/>
                    <a:pt x="2182761" y="12552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96" name="Dowolny kształt 95"/>
          <p:cNvSpPr/>
          <p:nvPr/>
        </p:nvSpPr>
        <p:spPr>
          <a:xfrm>
            <a:off x="6238563" y="3451123"/>
            <a:ext cx="2462980" cy="2182761"/>
          </a:xfrm>
          <a:custGeom>
            <a:avLst/>
            <a:gdLst>
              <a:gd name="connsiteX0" fmla="*/ 2551471 w 3606654"/>
              <a:gd name="connsiteY0" fmla="*/ 44245 h 1401097"/>
              <a:gd name="connsiteX1" fmla="*/ 2433484 w 3606654"/>
              <a:gd name="connsiteY1" fmla="*/ 14748 h 1401097"/>
              <a:gd name="connsiteX2" fmla="*/ 2389239 w 3606654"/>
              <a:gd name="connsiteY2" fmla="*/ 0 h 1401097"/>
              <a:gd name="connsiteX3" fmla="*/ 1991033 w 3606654"/>
              <a:gd name="connsiteY3" fmla="*/ 14748 h 1401097"/>
              <a:gd name="connsiteX4" fmla="*/ 1917291 w 3606654"/>
              <a:gd name="connsiteY4" fmla="*/ 29497 h 1401097"/>
              <a:gd name="connsiteX5" fmla="*/ 958645 w 3606654"/>
              <a:gd name="connsiteY5" fmla="*/ 44245 h 1401097"/>
              <a:gd name="connsiteX6" fmla="*/ 825910 w 3606654"/>
              <a:gd name="connsiteY6" fmla="*/ 58993 h 1401097"/>
              <a:gd name="connsiteX7" fmla="*/ 766916 w 3606654"/>
              <a:gd name="connsiteY7" fmla="*/ 73742 h 1401097"/>
              <a:gd name="connsiteX8" fmla="*/ 176981 w 3606654"/>
              <a:gd name="connsiteY8" fmla="*/ 103239 h 1401097"/>
              <a:gd name="connsiteX9" fmla="*/ 132736 w 3606654"/>
              <a:gd name="connsiteY9" fmla="*/ 117987 h 1401097"/>
              <a:gd name="connsiteX10" fmla="*/ 29497 w 3606654"/>
              <a:gd name="connsiteY10" fmla="*/ 147484 h 1401097"/>
              <a:gd name="connsiteX11" fmla="*/ 0 w 3606654"/>
              <a:gd name="connsiteY11" fmla="*/ 191729 h 1401097"/>
              <a:gd name="connsiteX12" fmla="*/ 29497 w 3606654"/>
              <a:gd name="connsiteY12" fmla="*/ 737419 h 1401097"/>
              <a:gd name="connsiteX13" fmla="*/ 44245 w 3606654"/>
              <a:gd name="connsiteY13" fmla="*/ 870155 h 1401097"/>
              <a:gd name="connsiteX14" fmla="*/ 117987 w 3606654"/>
              <a:gd name="connsiteY14" fmla="*/ 1017639 h 1401097"/>
              <a:gd name="connsiteX15" fmla="*/ 147484 w 3606654"/>
              <a:gd name="connsiteY15" fmla="*/ 1061884 h 1401097"/>
              <a:gd name="connsiteX16" fmla="*/ 235974 w 3606654"/>
              <a:gd name="connsiteY16" fmla="*/ 1091381 h 1401097"/>
              <a:gd name="connsiteX17" fmla="*/ 280220 w 3606654"/>
              <a:gd name="connsiteY17" fmla="*/ 1106129 h 1401097"/>
              <a:gd name="connsiteX18" fmla="*/ 324465 w 3606654"/>
              <a:gd name="connsiteY18" fmla="*/ 1135626 h 1401097"/>
              <a:gd name="connsiteX19" fmla="*/ 368710 w 3606654"/>
              <a:gd name="connsiteY19" fmla="*/ 1150374 h 1401097"/>
              <a:gd name="connsiteX20" fmla="*/ 412955 w 3606654"/>
              <a:gd name="connsiteY20" fmla="*/ 1194619 h 1401097"/>
              <a:gd name="connsiteX21" fmla="*/ 457200 w 3606654"/>
              <a:gd name="connsiteY21" fmla="*/ 1209368 h 1401097"/>
              <a:gd name="connsiteX22" fmla="*/ 575187 w 3606654"/>
              <a:gd name="connsiteY22" fmla="*/ 1238864 h 1401097"/>
              <a:gd name="connsiteX23" fmla="*/ 663678 w 3606654"/>
              <a:gd name="connsiteY23" fmla="*/ 1283110 h 1401097"/>
              <a:gd name="connsiteX24" fmla="*/ 796413 w 3606654"/>
              <a:gd name="connsiteY24" fmla="*/ 1342103 h 1401097"/>
              <a:gd name="connsiteX25" fmla="*/ 1076633 w 3606654"/>
              <a:gd name="connsiteY25" fmla="*/ 1371600 h 1401097"/>
              <a:gd name="connsiteX26" fmla="*/ 1209368 w 3606654"/>
              <a:gd name="connsiteY26" fmla="*/ 1386348 h 1401097"/>
              <a:gd name="connsiteX27" fmla="*/ 1297858 w 3606654"/>
              <a:gd name="connsiteY27" fmla="*/ 1401097 h 1401097"/>
              <a:gd name="connsiteX28" fmla="*/ 2374491 w 3606654"/>
              <a:gd name="connsiteY28" fmla="*/ 1386348 h 1401097"/>
              <a:gd name="connsiteX29" fmla="*/ 2448233 w 3606654"/>
              <a:gd name="connsiteY29" fmla="*/ 1371600 h 1401097"/>
              <a:gd name="connsiteX30" fmla="*/ 2536723 w 3606654"/>
              <a:gd name="connsiteY30" fmla="*/ 1356851 h 1401097"/>
              <a:gd name="connsiteX31" fmla="*/ 2625213 w 3606654"/>
              <a:gd name="connsiteY31" fmla="*/ 1327355 h 1401097"/>
              <a:gd name="connsiteX32" fmla="*/ 2669458 w 3606654"/>
              <a:gd name="connsiteY32" fmla="*/ 1312606 h 1401097"/>
              <a:gd name="connsiteX33" fmla="*/ 2728452 w 3606654"/>
              <a:gd name="connsiteY33" fmla="*/ 1268361 h 1401097"/>
              <a:gd name="connsiteX34" fmla="*/ 2772697 w 3606654"/>
              <a:gd name="connsiteY34" fmla="*/ 1253613 h 1401097"/>
              <a:gd name="connsiteX35" fmla="*/ 2846439 w 3606654"/>
              <a:gd name="connsiteY35" fmla="*/ 1224116 h 1401097"/>
              <a:gd name="connsiteX36" fmla="*/ 2934929 w 3606654"/>
              <a:gd name="connsiteY36" fmla="*/ 1165122 h 1401097"/>
              <a:gd name="connsiteX37" fmla="*/ 2993923 w 3606654"/>
              <a:gd name="connsiteY37" fmla="*/ 1135626 h 1401097"/>
              <a:gd name="connsiteX38" fmla="*/ 3126658 w 3606654"/>
              <a:gd name="connsiteY38" fmla="*/ 1076632 h 1401097"/>
              <a:gd name="connsiteX39" fmla="*/ 3170904 w 3606654"/>
              <a:gd name="connsiteY39" fmla="*/ 1061884 h 1401097"/>
              <a:gd name="connsiteX40" fmla="*/ 3215149 w 3606654"/>
              <a:gd name="connsiteY40" fmla="*/ 1032387 h 1401097"/>
              <a:gd name="connsiteX41" fmla="*/ 3303639 w 3606654"/>
              <a:gd name="connsiteY41" fmla="*/ 1002890 h 1401097"/>
              <a:gd name="connsiteX42" fmla="*/ 3392129 w 3606654"/>
              <a:gd name="connsiteY42" fmla="*/ 943897 h 1401097"/>
              <a:gd name="connsiteX43" fmla="*/ 3436374 w 3606654"/>
              <a:gd name="connsiteY43" fmla="*/ 914400 h 1401097"/>
              <a:gd name="connsiteX44" fmla="*/ 3524865 w 3606654"/>
              <a:gd name="connsiteY44" fmla="*/ 840658 h 1401097"/>
              <a:gd name="connsiteX45" fmla="*/ 3598607 w 3606654"/>
              <a:gd name="connsiteY45" fmla="*/ 707922 h 1401097"/>
              <a:gd name="connsiteX46" fmla="*/ 3554362 w 3606654"/>
              <a:gd name="connsiteY46" fmla="*/ 353961 h 1401097"/>
              <a:gd name="connsiteX47" fmla="*/ 3524865 w 3606654"/>
              <a:gd name="connsiteY47" fmla="*/ 309716 h 1401097"/>
              <a:gd name="connsiteX48" fmla="*/ 3480620 w 3606654"/>
              <a:gd name="connsiteY48" fmla="*/ 221226 h 1401097"/>
              <a:gd name="connsiteX49" fmla="*/ 3436374 w 3606654"/>
              <a:gd name="connsiteY49" fmla="*/ 206477 h 1401097"/>
              <a:gd name="connsiteX50" fmla="*/ 3318387 w 3606654"/>
              <a:gd name="connsiteY50" fmla="*/ 191729 h 1401097"/>
              <a:gd name="connsiteX51" fmla="*/ 3229897 w 3606654"/>
              <a:gd name="connsiteY51" fmla="*/ 147484 h 1401097"/>
              <a:gd name="connsiteX52" fmla="*/ 2846439 w 3606654"/>
              <a:gd name="connsiteY52" fmla="*/ 103239 h 1401097"/>
              <a:gd name="connsiteX53" fmla="*/ 2757949 w 3606654"/>
              <a:gd name="connsiteY53" fmla="*/ 73742 h 1401097"/>
              <a:gd name="connsiteX54" fmla="*/ 2713704 w 3606654"/>
              <a:gd name="connsiteY54" fmla="*/ 58993 h 1401097"/>
              <a:gd name="connsiteX55" fmla="*/ 2551471 w 3606654"/>
              <a:gd name="connsiteY55" fmla="*/ 44245 h 140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606654" h="1401097">
                <a:moveTo>
                  <a:pt x="2551471" y="44245"/>
                </a:moveTo>
                <a:cubicBezTo>
                  <a:pt x="2504768" y="36871"/>
                  <a:pt x="2575862" y="50343"/>
                  <a:pt x="2433484" y="14748"/>
                </a:cubicBezTo>
                <a:cubicBezTo>
                  <a:pt x="2418402" y="10977"/>
                  <a:pt x="2403987" y="4916"/>
                  <a:pt x="2389239" y="0"/>
                </a:cubicBezTo>
                <a:cubicBezTo>
                  <a:pt x="2256504" y="4916"/>
                  <a:pt x="2123601" y="6462"/>
                  <a:pt x="1991033" y="14748"/>
                </a:cubicBezTo>
                <a:cubicBezTo>
                  <a:pt x="1966014" y="16312"/>
                  <a:pt x="1942348" y="28781"/>
                  <a:pt x="1917291" y="29497"/>
                </a:cubicBezTo>
                <a:cubicBezTo>
                  <a:pt x="1597835" y="38624"/>
                  <a:pt x="1278194" y="39329"/>
                  <a:pt x="958645" y="44245"/>
                </a:cubicBezTo>
                <a:cubicBezTo>
                  <a:pt x="914400" y="49161"/>
                  <a:pt x="869910" y="52224"/>
                  <a:pt x="825910" y="58993"/>
                </a:cubicBezTo>
                <a:cubicBezTo>
                  <a:pt x="805876" y="62075"/>
                  <a:pt x="787047" y="71374"/>
                  <a:pt x="766916" y="73742"/>
                </a:cubicBezTo>
                <a:cubicBezTo>
                  <a:pt x="606531" y="92611"/>
                  <a:pt x="299854" y="98688"/>
                  <a:pt x="176981" y="103239"/>
                </a:cubicBezTo>
                <a:cubicBezTo>
                  <a:pt x="162233" y="108155"/>
                  <a:pt x="147626" y="113520"/>
                  <a:pt x="132736" y="117987"/>
                </a:cubicBezTo>
                <a:cubicBezTo>
                  <a:pt x="98455" y="128271"/>
                  <a:pt x="60783" y="130103"/>
                  <a:pt x="29497" y="147484"/>
                </a:cubicBezTo>
                <a:cubicBezTo>
                  <a:pt x="14002" y="156092"/>
                  <a:pt x="9832" y="176981"/>
                  <a:pt x="0" y="191729"/>
                </a:cubicBezTo>
                <a:cubicBezTo>
                  <a:pt x="12959" y="528658"/>
                  <a:pt x="4814" y="490584"/>
                  <a:pt x="29497" y="737419"/>
                </a:cubicBezTo>
                <a:cubicBezTo>
                  <a:pt x="33927" y="781716"/>
                  <a:pt x="35514" y="826502"/>
                  <a:pt x="44245" y="870155"/>
                </a:cubicBezTo>
                <a:cubicBezTo>
                  <a:pt x="62282" y="960341"/>
                  <a:pt x="70292" y="950866"/>
                  <a:pt x="117987" y="1017639"/>
                </a:cubicBezTo>
                <a:cubicBezTo>
                  <a:pt x="128290" y="1032063"/>
                  <a:pt x="132453" y="1052490"/>
                  <a:pt x="147484" y="1061884"/>
                </a:cubicBezTo>
                <a:cubicBezTo>
                  <a:pt x="173850" y="1078363"/>
                  <a:pt x="206477" y="1081549"/>
                  <a:pt x="235974" y="1091381"/>
                </a:cubicBezTo>
                <a:lnTo>
                  <a:pt x="280220" y="1106129"/>
                </a:lnTo>
                <a:cubicBezTo>
                  <a:pt x="294968" y="1115961"/>
                  <a:pt x="308611" y="1127699"/>
                  <a:pt x="324465" y="1135626"/>
                </a:cubicBezTo>
                <a:cubicBezTo>
                  <a:pt x="338370" y="1142578"/>
                  <a:pt x="355775" y="1141751"/>
                  <a:pt x="368710" y="1150374"/>
                </a:cubicBezTo>
                <a:cubicBezTo>
                  <a:pt x="386064" y="1161943"/>
                  <a:pt x="395601" y="1183049"/>
                  <a:pt x="412955" y="1194619"/>
                </a:cubicBezTo>
                <a:cubicBezTo>
                  <a:pt x="425890" y="1203243"/>
                  <a:pt x="442118" y="1205597"/>
                  <a:pt x="457200" y="1209368"/>
                </a:cubicBezTo>
                <a:lnTo>
                  <a:pt x="575187" y="1238864"/>
                </a:lnTo>
                <a:cubicBezTo>
                  <a:pt x="701986" y="1323396"/>
                  <a:pt x="541559" y="1222050"/>
                  <a:pt x="663678" y="1283110"/>
                </a:cubicBezTo>
                <a:cubicBezTo>
                  <a:pt x="728709" y="1315625"/>
                  <a:pt x="700026" y="1331957"/>
                  <a:pt x="796413" y="1342103"/>
                </a:cubicBezTo>
                <a:lnTo>
                  <a:pt x="1076633" y="1371600"/>
                </a:lnTo>
                <a:cubicBezTo>
                  <a:pt x="1120878" y="1376516"/>
                  <a:pt x="1165241" y="1380464"/>
                  <a:pt x="1209368" y="1386348"/>
                </a:cubicBezTo>
                <a:cubicBezTo>
                  <a:pt x="1239009" y="1390300"/>
                  <a:pt x="1268361" y="1396181"/>
                  <a:pt x="1297858" y="1401097"/>
                </a:cubicBezTo>
                <a:lnTo>
                  <a:pt x="2374491" y="1386348"/>
                </a:lnTo>
                <a:cubicBezTo>
                  <a:pt x="2399550" y="1385705"/>
                  <a:pt x="2423570" y="1376084"/>
                  <a:pt x="2448233" y="1371600"/>
                </a:cubicBezTo>
                <a:cubicBezTo>
                  <a:pt x="2477654" y="1366251"/>
                  <a:pt x="2507712" y="1364104"/>
                  <a:pt x="2536723" y="1356851"/>
                </a:cubicBezTo>
                <a:cubicBezTo>
                  <a:pt x="2566887" y="1349310"/>
                  <a:pt x="2595716" y="1337187"/>
                  <a:pt x="2625213" y="1327355"/>
                </a:cubicBezTo>
                <a:lnTo>
                  <a:pt x="2669458" y="1312606"/>
                </a:lnTo>
                <a:cubicBezTo>
                  <a:pt x="2689123" y="1297858"/>
                  <a:pt x="2707110" y="1280556"/>
                  <a:pt x="2728452" y="1268361"/>
                </a:cubicBezTo>
                <a:cubicBezTo>
                  <a:pt x="2741950" y="1260648"/>
                  <a:pt x="2758141" y="1259072"/>
                  <a:pt x="2772697" y="1253613"/>
                </a:cubicBezTo>
                <a:cubicBezTo>
                  <a:pt x="2797486" y="1244317"/>
                  <a:pt x="2823197" y="1236793"/>
                  <a:pt x="2846439" y="1224116"/>
                </a:cubicBezTo>
                <a:cubicBezTo>
                  <a:pt x="2877561" y="1207140"/>
                  <a:pt x="2903221" y="1180976"/>
                  <a:pt x="2934929" y="1165122"/>
                </a:cubicBezTo>
                <a:cubicBezTo>
                  <a:pt x="2954594" y="1155290"/>
                  <a:pt x="2974834" y="1146534"/>
                  <a:pt x="2993923" y="1135626"/>
                </a:cubicBezTo>
                <a:cubicBezTo>
                  <a:pt x="3092088" y="1079533"/>
                  <a:pt x="2972151" y="1128134"/>
                  <a:pt x="3126658" y="1076632"/>
                </a:cubicBezTo>
                <a:lnTo>
                  <a:pt x="3170904" y="1061884"/>
                </a:lnTo>
                <a:cubicBezTo>
                  <a:pt x="3185652" y="1052052"/>
                  <a:pt x="3198951" y="1039586"/>
                  <a:pt x="3215149" y="1032387"/>
                </a:cubicBezTo>
                <a:cubicBezTo>
                  <a:pt x="3243561" y="1019759"/>
                  <a:pt x="3277769" y="1020137"/>
                  <a:pt x="3303639" y="1002890"/>
                </a:cubicBezTo>
                <a:lnTo>
                  <a:pt x="3392129" y="943897"/>
                </a:lnTo>
                <a:cubicBezTo>
                  <a:pt x="3406877" y="934065"/>
                  <a:pt x="3423840" y="926934"/>
                  <a:pt x="3436374" y="914400"/>
                </a:cubicBezTo>
                <a:cubicBezTo>
                  <a:pt x="3493154" y="857621"/>
                  <a:pt x="3463266" y="881725"/>
                  <a:pt x="3524865" y="840658"/>
                </a:cubicBezTo>
                <a:cubicBezTo>
                  <a:pt x="3592482" y="739233"/>
                  <a:pt x="3572647" y="785799"/>
                  <a:pt x="3598607" y="707922"/>
                </a:cubicBezTo>
                <a:cubicBezTo>
                  <a:pt x="3597040" y="679726"/>
                  <a:pt x="3606654" y="432398"/>
                  <a:pt x="3554362" y="353961"/>
                </a:cubicBezTo>
                <a:cubicBezTo>
                  <a:pt x="3544530" y="339213"/>
                  <a:pt x="3532792" y="325570"/>
                  <a:pt x="3524865" y="309716"/>
                </a:cubicBezTo>
                <a:cubicBezTo>
                  <a:pt x="3507054" y="274094"/>
                  <a:pt x="3515840" y="249402"/>
                  <a:pt x="3480620" y="221226"/>
                </a:cubicBezTo>
                <a:cubicBezTo>
                  <a:pt x="3468480" y="211514"/>
                  <a:pt x="3451670" y="209258"/>
                  <a:pt x="3436374" y="206477"/>
                </a:cubicBezTo>
                <a:cubicBezTo>
                  <a:pt x="3397378" y="199387"/>
                  <a:pt x="3357716" y="196645"/>
                  <a:pt x="3318387" y="191729"/>
                </a:cubicBezTo>
                <a:cubicBezTo>
                  <a:pt x="3157037" y="137947"/>
                  <a:pt x="3401426" y="223720"/>
                  <a:pt x="3229897" y="147484"/>
                </a:cubicBezTo>
                <a:cubicBezTo>
                  <a:pt x="3099248" y="89417"/>
                  <a:pt x="3010240" y="111429"/>
                  <a:pt x="2846439" y="103239"/>
                </a:cubicBezTo>
                <a:lnTo>
                  <a:pt x="2757949" y="73742"/>
                </a:lnTo>
                <a:cubicBezTo>
                  <a:pt x="2743201" y="68826"/>
                  <a:pt x="2729196" y="60284"/>
                  <a:pt x="2713704" y="58993"/>
                </a:cubicBezTo>
                <a:cubicBezTo>
                  <a:pt x="2531824" y="43837"/>
                  <a:pt x="2598174" y="51619"/>
                  <a:pt x="2551471" y="44245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7" name="pole tekstowe 96"/>
          <p:cNvSpPr txBox="1"/>
          <p:nvPr/>
        </p:nvSpPr>
        <p:spPr>
          <a:xfrm>
            <a:off x="6426378" y="3587141"/>
            <a:ext cx="196543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obciążenia wewnętrzne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nie są stałe w czasie, np.</a:t>
            </a:r>
          </a:p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  M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≠ </a:t>
            </a:r>
            <a:r>
              <a:rPr lang="pl-PL" sz="2400" dirty="0" err="1" smtClean="0">
                <a:latin typeface="Times New Roman"/>
                <a:cs typeface="Times New Roman"/>
              </a:rPr>
              <a:t>const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9" name="Łącznik prosty ze strzałką 98"/>
          <p:cNvCxnSpPr/>
          <p:nvPr/>
        </p:nvCxnSpPr>
        <p:spPr>
          <a:xfrm>
            <a:off x="3775587" y="5722370"/>
            <a:ext cx="1474839" cy="3244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68709" y="206477"/>
            <a:ext cx="85983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6666FF"/>
                </a:solidFill>
              </a:rPr>
              <a:t>Przyczyny zmienności ruchu:</a:t>
            </a:r>
          </a:p>
          <a:p>
            <a:pPr marL="722313" indent="177800">
              <a:buFont typeface="Arial" pitchFamily="34" charset="0"/>
              <a:buChar char="•"/>
            </a:pPr>
            <a:r>
              <a:rPr lang="pl-PL" sz="2400" dirty="0" smtClean="0"/>
              <a:t> sterowanie przez operatora maszyny (uruchomienie, zmiana</a:t>
            </a:r>
          </a:p>
          <a:p>
            <a:pPr marL="722313" indent="177800"/>
            <a:r>
              <a:rPr lang="pl-PL" sz="2400" dirty="0" smtClean="0"/>
              <a:t> parametrów ruchu, hamowanie, zmiana zadania, …)</a:t>
            </a:r>
          </a:p>
          <a:p>
            <a:pPr marL="722313" indent="177800">
              <a:buFont typeface="Arial" pitchFamily="34" charset="0"/>
              <a:buChar char="•"/>
            </a:pPr>
            <a:r>
              <a:rPr lang="pl-PL" sz="2400" dirty="0" smtClean="0"/>
              <a:t> zmienność oddziaływań zewnętrznych (np. uderzenie przez</a:t>
            </a:r>
          </a:p>
          <a:p>
            <a:pPr marL="722313" indent="177800"/>
            <a:r>
              <a:rPr lang="pl-PL" sz="2400" dirty="0" smtClean="0"/>
              <a:t> łyżkę koparki o kamień; zmienność prędkości i kierunku</a:t>
            </a:r>
          </a:p>
          <a:p>
            <a:pPr marL="722313" indent="177800"/>
            <a:r>
              <a:rPr lang="pl-PL" sz="2400" dirty="0" smtClean="0"/>
              <a:t> wiatru)</a:t>
            </a:r>
          </a:p>
          <a:p>
            <a:pPr marL="722313" indent="177800">
              <a:buFont typeface="Arial" pitchFamily="34" charset="0"/>
              <a:buChar char="•"/>
            </a:pPr>
            <a:r>
              <a:rPr lang="pl-PL" sz="2400" dirty="0" smtClean="0"/>
              <a:t> zmienność momentu podawanego przez silnik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68709" y="206477"/>
            <a:ext cx="85983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6666FF"/>
                </a:solidFill>
              </a:rPr>
              <a:t>Przyczyny zmienności ruchu:</a:t>
            </a:r>
          </a:p>
          <a:p>
            <a:pPr marL="722313" indent="177800">
              <a:buFont typeface="Arial" pitchFamily="34" charset="0"/>
              <a:buChar char="•"/>
            </a:pPr>
            <a:r>
              <a:rPr lang="pl-PL" sz="2400" dirty="0" smtClean="0"/>
              <a:t> sterowanie przez operatora maszyny (uruchomienie, zmiana</a:t>
            </a:r>
          </a:p>
          <a:p>
            <a:pPr marL="722313" indent="177800"/>
            <a:r>
              <a:rPr lang="pl-PL" sz="2400" dirty="0" smtClean="0"/>
              <a:t> parametrów ruchu, hamowanie, zmiana zadania, …)</a:t>
            </a:r>
          </a:p>
          <a:p>
            <a:pPr marL="722313" indent="177800">
              <a:buFont typeface="Arial" pitchFamily="34" charset="0"/>
              <a:buChar char="•"/>
            </a:pPr>
            <a:r>
              <a:rPr lang="pl-PL" sz="2400" dirty="0" smtClean="0"/>
              <a:t> zmienność oddziaływań zewnętrznych (np. uderzenie przez</a:t>
            </a:r>
          </a:p>
          <a:p>
            <a:pPr marL="722313" indent="177800"/>
            <a:r>
              <a:rPr lang="pl-PL" sz="2400" dirty="0" smtClean="0"/>
              <a:t> łyżkę koparki o kamień; zmienność prędkości i kierunku</a:t>
            </a:r>
          </a:p>
          <a:p>
            <a:pPr marL="722313" indent="177800"/>
            <a:r>
              <a:rPr lang="pl-PL" sz="2400" dirty="0" smtClean="0"/>
              <a:t> wiatru)</a:t>
            </a:r>
          </a:p>
          <a:p>
            <a:pPr marL="722313" indent="177800">
              <a:buFont typeface="Arial" pitchFamily="34" charset="0"/>
              <a:buChar char="•"/>
            </a:pPr>
            <a:r>
              <a:rPr lang="pl-PL" sz="2400" dirty="0" smtClean="0"/>
              <a:t> zmienność momentu podawanego przez silnik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42452" y="3170903"/>
            <a:ext cx="8023122" cy="19389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6666FF"/>
                </a:solidFill>
              </a:rPr>
              <a:t>Skutki zmienności ruchu:</a:t>
            </a:r>
          </a:p>
          <a:p>
            <a:pPr marL="633413">
              <a:buFont typeface="Arial" pitchFamily="34" charset="0"/>
              <a:buChar char="•"/>
            </a:pPr>
            <a:r>
              <a:rPr lang="pl-PL" sz="2400" dirty="0" smtClean="0"/>
              <a:t> dodatkowe obciążenia </a:t>
            </a:r>
          </a:p>
          <a:p>
            <a:pPr marL="633413"/>
            <a:r>
              <a:rPr lang="pl-PL" sz="2400" dirty="0" smtClean="0"/>
              <a:t>            - wskutek bezwładności (siły bezwładności)</a:t>
            </a:r>
          </a:p>
          <a:p>
            <a:pPr marL="633413"/>
            <a:r>
              <a:rPr lang="pl-PL" sz="2400" dirty="0" smtClean="0"/>
              <a:t>            - wskutek ew. rezonansu</a:t>
            </a:r>
          </a:p>
          <a:p>
            <a:pPr marL="633413">
              <a:buFont typeface="Arial" pitchFamily="34" charset="0"/>
              <a:buChar char="•"/>
            </a:pPr>
            <a:r>
              <a:rPr lang="pl-PL" sz="2400" dirty="0" smtClean="0"/>
              <a:t> zmęczenie materiału elementów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68709" y="206477"/>
            <a:ext cx="85983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6666FF"/>
                </a:solidFill>
              </a:rPr>
              <a:t>Przyczyny zmienności ruchu:</a:t>
            </a:r>
          </a:p>
          <a:p>
            <a:pPr marL="722313" indent="177800">
              <a:buFont typeface="Arial" pitchFamily="34" charset="0"/>
              <a:buChar char="•"/>
            </a:pPr>
            <a:r>
              <a:rPr lang="pl-PL" sz="2400" dirty="0" smtClean="0"/>
              <a:t> sterowanie przez operatora maszyny (uruchomienie, zmiana</a:t>
            </a:r>
          </a:p>
          <a:p>
            <a:pPr marL="722313" indent="177800"/>
            <a:r>
              <a:rPr lang="pl-PL" sz="2400" dirty="0" smtClean="0"/>
              <a:t> parametrów ruchu, hamowanie, zmiana zadania, …)</a:t>
            </a:r>
          </a:p>
          <a:p>
            <a:pPr marL="722313" indent="177800">
              <a:buFont typeface="Arial" pitchFamily="34" charset="0"/>
              <a:buChar char="•"/>
            </a:pPr>
            <a:r>
              <a:rPr lang="pl-PL" sz="2400" dirty="0" smtClean="0"/>
              <a:t> zmienność oddziaływań zewnętrznych (np. uderzenie przez</a:t>
            </a:r>
          </a:p>
          <a:p>
            <a:pPr marL="722313" indent="177800"/>
            <a:r>
              <a:rPr lang="pl-PL" sz="2400" dirty="0" smtClean="0"/>
              <a:t> łyżkę koparki o kamień; zmienność prędkości i kierunku</a:t>
            </a:r>
          </a:p>
          <a:p>
            <a:pPr marL="722313" indent="177800"/>
            <a:r>
              <a:rPr lang="pl-PL" sz="2400" dirty="0" smtClean="0"/>
              <a:t> wiatru)</a:t>
            </a:r>
          </a:p>
          <a:p>
            <a:pPr marL="722313" indent="177800">
              <a:buFont typeface="Arial" pitchFamily="34" charset="0"/>
              <a:buChar char="•"/>
            </a:pPr>
            <a:r>
              <a:rPr lang="pl-PL" sz="2400" dirty="0" smtClean="0"/>
              <a:t> zmienność momentu podawanego przez silnik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42452" y="3170903"/>
            <a:ext cx="8023122" cy="19389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6666FF"/>
                </a:solidFill>
              </a:rPr>
              <a:t>Skutki zmienności ruchu:</a:t>
            </a:r>
          </a:p>
          <a:p>
            <a:pPr marL="633413">
              <a:buFont typeface="Arial" pitchFamily="34" charset="0"/>
              <a:buChar char="•"/>
            </a:pPr>
            <a:r>
              <a:rPr lang="pl-PL" sz="2400" dirty="0" smtClean="0"/>
              <a:t> dodatkowe obciążenia </a:t>
            </a:r>
          </a:p>
          <a:p>
            <a:pPr marL="633413"/>
            <a:r>
              <a:rPr lang="pl-PL" sz="2400" dirty="0" smtClean="0"/>
              <a:t>            - wskutek bezwładności (siły bezwładności)</a:t>
            </a:r>
          </a:p>
          <a:p>
            <a:pPr marL="633413"/>
            <a:r>
              <a:rPr lang="pl-PL" sz="2400" dirty="0" smtClean="0"/>
              <a:t>            - wskutek ew. rezonansu</a:t>
            </a:r>
          </a:p>
          <a:p>
            <a:pPr marL="633413">
              <a:buFont typeface="Arial" pitchFamily="34" charset="0"/>
              <a:buChar char="•"/>
            </a:pPr>
            <a:r>
              <a:rPr lang="pl-PL" sz="2400" dirty="0" smtClean="0"/>
              <a:t> zmęczenie materiału elementów</a:t>
            </a:r>
            <a:endParaRPr lang="pl-PL" sz="2400" dirty="0"/>
          </a:p>
        </p:txBody>
      </p:sp>
      <p:sp>
        <p:nvSpPr>
          <p:cNvPr id="6" name="Strzałka w górę 5"/>
          <p:cNvSpPr/>
          <p:nvPr/>
        </p:nvSpPr>
        <p:spPr>
          <a:xfrm rot="10800000">
            <a:off x="2682177" y="5120902"/>
            <a:ext cx="1181900" cy="660466"/>
          </a:xfrm>
          <a:prstGeom prst="upArrow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135626" y="5796116"/>
            <a:ext cx="5250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/>
              <a:t>Wzrost możliwości uszkodzeń doraźnych i zmęczeniowych</a:t>
            </a:r>
            <a:endParaRPr lang="pl-PL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EAF-17EA-47FE-8E9B-4FD49B5A55C2}" type="slidenum">
              <a:rPr lang="pl-PL" smtClean="0"/>
              <a:pPr/>
              <a:t>9</a:t>
            </a:fld>
            <a:endParaRPr lang="pl-PL"/>
          </a:p>
        </p:txBody>
      </p:sp>
      <p:grpSp>
        <p:nvGrpSpPr>
          <p:cNvPr id="3" name="Grupa 47"/>
          <p:cNvGrpSpPr/>
          <p:nvPr/>
        </p:nvGrpSpPr>
        <p:grpSpPr>
          <a:xfrm>
            <a:off x="-449154" y="0"/>
            <a:ext cx="9504666" cy="5613010"/>
            <a:chOff x="-449154" y="0"/>
            <a:chExt cx="9504666" cy="5613010"/>
          </a:xfrm>
        </p:grpSpPr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-88488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grpSp>
          <p:nvGrpSpPr>
            <p:cNvPr id="4" name="Grupa 45"/>
            <p:cNvGrpSpPr/>
            <p:nvPr/>
          </p:nvGrpSpPr>
          <p:grpSpPr>
            <a:xfrm>
              <a:off x="-449154" y="0"/>
              <a:ext cx="6121704" cy="3672348"/>
              <a:chOff x="-449154" y="0"/>
              <a:chExt cx="6121704" cy="3672348"/>
            </a:xfrm>
          </p:grpSpPr>
          <p:sp>
            <p:nvSpPr>
              <p:cNvPr id="2073" name="AutoShape 25"/>
              <p:cNvSpPr>
                <a:spLocks noChangeAspect="1" noChangeArrowheads="1" noTextEdit="1"/>
              </p:cNvSpPr>
              <p:nvPr/>
            </p:nvSpPr>
            <p:spPr bwMode="auto">
              <a:xfrm>
                <a:off x="-449154" y="0"/>
                <a:ext cx="6121704" cy="3672348"/>
              </a:xfrm>
              <a:prstGeom prst="rect">
                <a:avLst/>
              </a:prstGeom>
              <a:noFill/>
              <a:ln w="28575"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pSp>
            <p:nvGrpSpPr>
              <p:cNvPr id="5" name="Group 2"/>
              <p:cNvGrpSpPr>
                <a:grpSpLocks/>
              </p:cNvGrpSpPr>
              <p:nvPr/>
            </p:nvGrpSpPr>
            <p:grpSpPr bwMode="auto">
              <a:xfrm>
                <a:off x="244531" y="329250"/>
                <a:ext cx="5162151" cy="3106955"/>
                <a:chOff x="2505" y="1845"/>
                <a:chExt cx="7650" cy="4605"/>
              </a:xfrm>
            </p:grpSpPr>
            <p:sp>
              <p:nvSpPr>
                <p:cNvPr id="2072" name="AutoShape 24"/>
                <p:cNvSpPr>
                  <a:spLocks noChangeShapeType="1"/>
                </p:cNvSpPr>
                <p:nvPr/>
              </p:nvSpPr>
              <p:spPr bwMode="auto">
                <a:xfrm>
                  <a:off x="2732" y="5671"/>
                  <a:ext cx="7292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71" name="AutoShape 23"/>
                <p:cNvSpPr>
                  <a:spLocks noChangeShapeType="1"/>
                </p:cNvSpPr>
                <p:nvPr/>
              </p:nvSpPr>
              <p:spPr bwMode="auto">
                <a:xfrm flipV="1">
                  <a:off x="3045" y="2026"/>
                  <a:ext cx="1" cy="422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70" name="AutoShape 22"/>
                <p:cNvSpPr>
                  <a:spLocks noChangeShapeType="1"/>
                </p:cNvSpPr>
                <p:nvPr/>
              </p:nvSpPr>
              <p:spPr bwMode="auto">
                <a:xfrm>
                  <a:off x="2895" y="3735"/>
                  <a:ext cx="2603" cy="2"/>
                </a:xfrm>
                <a:prstGeom prst="straightConnector1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auto">
                <a:xfrm>
                  <a:off x="3045" y="2889"/>
                  <a:ext cx="2055" cy="1296"/>
                </a:xfrm>
                <a:custGeom>
                  <a:avLst/>
                  <a:gdLst/>
                  <a:ahLst/>
                  <a:cxnLst>
                    <a:cxn ang="0">
                      <a:pos x="0" y="846"/>
                    </a:cxn>
                    <a:cxn ang="0">
                      <a:pos x="158" y="59"/>
                    </a:cxn>
                    <a:cxn ang="0">
                      <a:pos x="413" y="1199"/>
                    </a:cxn>
                    <a:cxn ang="0">
                      <a:pos x="743" y="644"/>
                    </a:cxn>
                    <a:cxn ang="0">
                      <a:pos x="1043" y="944"/>
                    </a:cxn>
                    <a:cxn ang="0">
                      <a:pos x="1463" y="779"/>
                    </a:cxn>
                    <a:cxn ang="0">
                      <a:pos x="1733" y="884"/>
                    </a:cxn>
                    <a:cxn ang="0">
                      <a:pos x="2078" y="846"/>
                    </a:cxn>
                    <a:cxn ang="0">
                      <a:pos x="2228" y="846"/>
                    </a:cxn>
                  </a:cxnLst>
                  <a:rect l="0" t="0" r="r" b="b"/>
                  <a:pathLst>
                    <a:path w="2228" h="1296">
                      <a:moveTo>
                        <a:pt x="0" y="846"/>
                      </a:moveTo>
                      <a:cubicBezTo>
                        <a:pt x="26" y="715"/>
                        <a:pt x="89" y="0"/>
                        <a:pt x="158" y="59"/>
                      </a:cubicBezTo>
                      <a:cubicBezTo>
                        <a:pt x="227" y="118"/>
                        <a:pt x="316" y="1102"/>
                        <a:pt x="413" y="1199"/>
                      </a:cubicBezTo>
                      <a:cubicBezTo>
                        <a:pt x="510" y="1296"/>
                        <a:pt x="638" y="686"/>
                        <a:pt x="743" y="644"/>
                      </a:cubicBezTo>
                      <a:cubicBezTo>
                        <a:pt x="848" y="602"/>
                        <a:pt x="923" y="922"/>
                        <a:pt x="1043" y="944"/>
                      </a:cubicBezTo>
                      <a:cubicBezTo>
                        <a:pt x="1163" y="966"/>
                        <a:pt x="1348" y="789"/>
                        <a:pt x="1463" y="779"/>
                      </a:cubicBezTo>
                      <a:cubicBezTo>
                        <a:pt x="1578" y="769"/>
                        <a:pt x="1631" y="873"/>
                        <a:pt x="1733" y="884"/>
                      </a:cubicBezTo>
                      <a:cubicBezTo>
                        <a:pt x="1835" y="895"/>
                        <a:pt x="1996" y="852"/>
                        <a:pt x="2078" y="846"/>
                      </a:cubicBezTo>
                      <a:cubicBezTo>
                        <a:pt x="2160" y="840"/>
                        <a:pt x="2203" y="846"/>
                        <a:pt x="2228" y="846"/>
                      </a:cubicBez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grpSp>
              <p:nvGrpSpPr>
                <p:cNvPr id="6" name="Group 18"/>
                <p:cNvGrpSpPr>
                  <a:grpSpLocks/>
                </p:cNvGrpSpPr>
                <p:nvPr/>
              </p:nvGrpSpPr>
              <p:grpSpPr bwMode="auto">
                <a:xfrm>
                  <a:off x="5639" y="2738"/>
                  <a:ext cx="1458" cy="693"/>
                  <a:chOff x="6074" y="2228"/>
                  <a:chExt cx="1569" cy="693"/>
                </a:xfrm>
              </p:grpSpPr>
              <p:sp>
                <p:nvSpPr>
                  <p:cNvPr id="2068" name="Freeform 20"/>
                  <p:cNvSpPr>
                    <a:spLocks/>
                  </p:cNvSpPr>
                  <p:nvPr/>
                </p:nvSpPr>
                <p:spPr bwMode="auto">
                  <a:xfrm>
                    <a:off x="6074" y="2228"/>
                    <a:ext cx="1194" cy="693"/>
                  </a:xfrm>
                  <a:custGeom>
                    <a:avLst/>
                    <a:gdLst/>
                    <a:ahLst/>
                    <a:cxnLst>
                      <a:cxn ang="0">
                        <a:pos x="0" y="454"/>
                      </a:cxn>
                      <a:cxn ang="0">
                        <a:pos x="85" y="32"/>
                      </a:cxn>
                      <a:cxn ang="0">
                        <a:pos x="221" y="643"/>
                      </a:cxn>
                      <a:cxn ang="0">
                        <a:pos x="399" y="330"/>
                      </a:cxn>
                      <a:cxn ang="0">
                        <a:pos x="559" y="506"/>
                      </a:cxn>
                      <a:cxn ang="0">
                        <a:pos x="784" y="418"/>
                      </a:cxn>
                      <a:cxn ang="0">
                        <a:pos x="929" y="474"/>
                      </a:cxn>
                      <a:cxn ang="0">
                        <a:pos x="1114" y="454"/>
                      </a:cxn>
                      <a:cxn ang="0">
                        <a:pos x="1194" y="454"/>
                      </a:cxn>
                    </a:cxnLst>
                    <a:rect l="0" t="0" r="r" b="b"/>
                    <a:pathLst>
                      <a:path w="1194" h="693">
                        <a:moveTo>
                          <a:pt x="0" y="454"/>
                        </a:moveTo>
                        <a:cubicBezTo>
                          <a:pt x="14" y="383"/>
                          <a:pt x="48" y="0"/>
                          <a:pt x="85" y="32"/>
                        </a:cubicBezTo>
                        <a:cubicBezTo>
                          <a:pt x="122" y="63"/>
                          <a:pt x="169" y="593"/>
                          <a:pt x="221" y="643"/>
                        </a:cubicBezTo>
                        <a:cubicBezTo>
                          <a:pt x="273" y="693"/>
                          <a:pt x="343" y="353"/>
                          <a:pt x="399" y="330"/>
                        </a:cubicBezTo>
                        <a:cubicBezTo>
                          <a:pt x="455" y="307"/>
                          <a:pt x="495" y="491"/>
                          <a:pt x="559" y="506"/>
                        </a:cubicBezTo>
                        <a:cubicBezTo>
                          <a:pt x="623" y="521"/>
                          <a:pt x="722" y="423"/>
                          <a:pt x="784" y="418"/>
                        </a:cubicBezTo>
                        <a:cubicBezTo>
                          <a:pt x="846" y="412"/>
                          <a:pt x="874" y="468"/>
                          <a:pt x="929" y="474"/>
                        </a:cubicBezTo>
                        <a:cubicBezTo>
                          <a:pt x="983" y="480"/>
                          <a:pt x="1070" y="457"/>
                          <a:pt x="1114" y="454"/>
                        </a:cubicBezTo>
                        <a:cubicBezTo>
                          <a:pt x="1158" y="450"/>
                          <a:pt x="1181" y="454"/>
                          <a:pt x="1194" y="454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2067" name="AutoShape 19"/>
                  <p:cNvSpPr>
                    <a:spLocks noChangeShapeType="1"/>
                  </p:cNvSpPr>
                  <p:nvPr/>
                </p:nvSpPr>
                <p:spPr bwMode="auto">
                  <a:xfrm>
                    <a:off x="7343" y="2685"/>
                    <a:ext cx="300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</p:grpSp>
            <p:sp>
              <p:nvSpPr>
                <p:cNvPr id="2065" name="AutoShape 17"/>
                <p:cNvSpPr>
                  <a:spLocks noChangeShapeType="1"/>
                </p:cNvSpPr>
                <p:nvPr/>
              </p:nvSpPr>
              <p:spPr bwMode="auto">
                <a:xfrm>
                  <a:off x="5213" y="3735"/>
                  <a:ext cx="300" cy="2"/>
                </a:xfrm>
                <a:prstGeom prst="straightConnector1">
                  <a:avLst/>
                </a:prstGeom>
                <a:noFill/>
                <a:ln w="38100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64" name="AutoShape 16"/>
                <p:cNvSpPr>
                  <a:spLocks noChangeShapeType="1"/>
                </p:cNvSpPr>
                <p:nvPr/>
              </p:nvSpPr>
              <p:spPr bwMode="auto">
                <a:xfrm>
                  <a:off x="5624" y="2520"/>
                  <a:ext cx="1" cy="382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63" name="AutoShape 15"/>
                <p:cNvSpPr>
                  <a:spLocks noChangeShapeType="1"/>
                </p:cNvSpPr>
                <p:nvPr/>
              </p:nvSpPr>
              <p:spPr bwMode="auto">
                <a:xfrm>
                  <a:off x="8738" y="2595"/>
                  <a:ext cx="1" cy="385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62" name="AutoShape 14"/>
                <p:cNvSpPr>
                  <a:spLocks noChangeShapeType="1"/>
                </p:cNvSpPr>
                <p:nvPr/>
              </p:nvSpPr>
              <p:spPr bwMode="auto">
                <a:xfrm>
                  <a:off x="5617" y="3192"/>
                  <a:ext cx="3122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61" name="Freeform 13"/>
                <p:cNvSpPr>
                  <a:spLocks/>
                </p:cNvSpPr>
                <p:nvPr/>
              </p:nvSpPr>
              <p:spPr bwMode="auto">
                <a:xfrm>
                  <a:off x="7847" y="2326"/>
                  <a:ext cx="786" cy="1239"/>
                </a:xfrm>
                <a:custGeom>
                  <a:avLst/>
                  <a:gdLst/>
                  <a:ahLst/>
                  <a:cxnLst>
                    <a:cxn ang="0">
                      <a:pos x="0" y="856"/>
                    </a:cxn>
                    <a:cxn ang="0">
                      <a:pos x="120" y="751"/>
                    </a:cxn>
                    <a:cxn ang="0">
                      <a:pos x="208" y="59"/>
                    </a:cxn>
                    <a:cxn ang="0">
                      <a:pos x="298" y="1105"/>
                    </a:cxn>
                    <a:cxn ang="0">
                      <a:pos x="373" y="866"/>
                    </a:cxn>
                    <a:cxn ang="0">
                      <a:pos x="433" y="704"/>
                    </a:cxn>
                    <a:cxn ang="0">
                      <a:pos x="493" y="974"/>
                    </a:cxn>
                    <a:cxn ang="0">
                      <a:pos x="598" y="779"/>
                    </a:cxn>
                    <a:cxn ang="0">
                      <a:pos x="643" y="870"/>
                    </a:cxn>
                    <a:cxn ang="0">
                      <a:pos x="786" y="866"/>
                    </a:cxn>
                  </a:cxnLst>
                  <a:rect l="0" t="0" r="r" b="b"/>
                  <a:pathLst>
                    <a:path w="786" h="1239">
                      <a:moveTo>
                        <a:pt x="0" y="856"/>
                      </a:moveTo>
                      <a:cubicBezTo>
                        <a:pt x="22" y="839"/>
                        <a:pt x="85" y="884"/>
                        <a:pt x="120" y="751"/>
                      </a:cubicBezTo>
                      <a:cubicBezTo>
                        <a:pt x="155" y="618"/>
                        <a:pt x="178" y="0"/>
                        <a:pt x="208" y="59"/>
                      </a:cubicBezTo>
                      <a:cubicBezTo>
                        <a:pt x="238" y="118"/>
                        <a:pt x="271" y="971"/>
                        <a:pt x="298" y="1105"/>
                      </a:cubicBezTo>
                      <a:cubicBezTo>
                        <a:pt x="325" y="1239"/>
                        <a:pt x="351" y="933"/>
                        <a:pt x="373" y="866"/>
                      </a:cubicBezTo>
                      <a:cubicBezTo>
                        <a:pt x="395" y="799"/>
                        <a:pt x="413" y="686"/>
                        <a:pt x="433" y="704"/>
                      </a:cubicBezTo>
                      <a:cubicBezTo>
                        <a:pt x="453" y="722"/>
                        <a:pt x="466" y="962"/>
                        <a:pt x="493" y="974"/>
                      </a:cubicBezTo>
                      <a:cubicBezTo>
                        <a:pt x="520" y="986"/>
                        <a:pt x="573" y="796"/>
                        <a:pt x="598" y="779"/>
                      </a:cubicBezTo>
                      <a:cubicBezTo>
                        <a:pt x="623" y="762"/>
                        <a:pt x="612" y="856"/>
                        <a:pt x="643" y="870"/>
                      </a:cubicBezTo>
                      <a:cubicBezTo>
                        <a:pt x="674" y="884"/>
                        <a:pt x="762" y="866"/>
                        <a:pt x="786" y="866"/>
                      </a:cubicBez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60" name="AutoShape 12"/>
                <p:cNvSpPr>
                  <a:spLocks noChangeShapeType="1"/>
                </p:cNvSpPr>
                <p:nvPr/>
              </p:nvSpPr>
              <p:spPr bwMode="auto">
                <a:xfrm>
                  <a:off x="6764" y="3196"/>
                  <a:ext cx="1" cy="247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59" name="AutoShape 11"/>
                <p:cNvSpPr>
                  <a:spLocks noChangeShapeType="1"/>
                </p:cNvSpPr>
                <p:nvPr/>
              </p:nvSpPr>
              <p:spPr bwMode="auto">
                <a:xfrm>
                  <a:off x="8055" y="2363"/>
                  <a:ext cx="121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58" name="AutoShape 10"/>
                <p:cNvSpPr>
                  <a:spLocks noChangeShapeType="1"/>
                </p:cNvSpPr>
                <p:nvPr/>
              </p:nvSpPr>
              <p:spPr bwMode="auto">
                <a:xfrm>
                  <a:off x="9062" y="2363"/>
                  <a:ext cx="1" cy="330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5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505" y="1845"/>
                  <a:ext cx="570" cy="5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6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</a:t>
                  </a:r>
                  <a:endParaRPr kumimoji="0" lang="pl-P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5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630" y="5610"/>
                  <a:ext cx="525" cy="5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6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t</a:t>
                  </a:r>
                  <a:endParaRPr kumimoji="0" lang="pl-P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5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015" y="3075"/>
                  <a:ext cx="1005" cy="6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6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</a:t>
                  </a:r>
                  <a:r>
                    <a:rPr kumimoji="0" lang="pl-PL" sz="1600" b="0" i="1" u="none" strike="noStrike" cap="none" normalizeH="0" baseline="-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imp</a:t>
                  </a:r>
                  <a:endParaRPr kumimoji="0" lang="pl-P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5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6728" y="3814"/>
                  <a:ext cx="2326" cy="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6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</a:t>
                  </a:r>
                  <a:r>
                    <a:rPr kumimoji="0" lang="pl-PL" sz="1600" b="0" i="1" u="none" strike="noStrike" cap="none" normalizeH="0" baseline="-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</a:t>
                  </a:r>
                  <a:r>
                    <a:rPr kumimoji="0" lang="pl-PL" sz="16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kumimoji="0" lang="pl-PL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=</a:t>
                  </a:r>
                  <a:r>
                    <a:rPr kumimoji="0" lang="pl-PL" sz="1600" b="0" i="1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</a:t>
                  </a:r>
                  <a:r>
                    <a:rPr kumimoji="0" lang="pl-PL" sz="1600" b="0" i="1" u="none" strike="noStrike" cap="none" normalizeH="0" baseline="-3000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u</a:t>
                  </a:r>
                  <a:r>
                    <a:rPr kumimoji="0" lang="pl-PL" sz="16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+</a:t>
                  </a:r>
                  <a:r>
                    <a:rPr lang="pl-PL" sz="1600" i="1" dirty="0" err="1" smtClean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</a:t>
                  </a:r>
                  <a:r>
                    <a:rPr lang="pl-PL" sz="1600" i="1" baseline="-25000" dirty="0" err="1" smtClean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szk</a:t>
                  </a:r>
                  <a:endParaRPr kumimoji="0" lang="pl-P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53" name="AutoShape 5"/>
                <p:cNvSpPr>
                  <a:spLocks noChangeShapeType="1"/>
                </p:cNvSpPr>
                <p:nvPr/>
              </p:nvSpPr>
              <p:spPr bwMode="auto">
                <a:xfrm flipH="1">
                  <a:off x="7643" y="3182"/>
                  <a:ext cx="212" cy="1"/>
                </a:xfrm>
                <a:prstGeom prst="straightConnector1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5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420" y="5820"/>
                  <a:ext cx="2197" cy="4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z a d a n i e  1</a:t>
                  </a:r>
                  <a:endParaRPr kumimoji="0" lang="pl-P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51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6175" y="5850"/>
                  <a:ext cx="2210" cy="4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z a d a n i e   2</a:t>
                  </a:r>
                  <a:endParaRPr kumimoji="0" lang="pl-P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29" name="pole tekstowe 28"/>
            <p:cNvSpPr txBox="1"/>
            <p:nvPr/>
          </p:nvSpPr>
          <p:spPr>
            <a:xfrm>
              <a:off x="5633895" y="1076632"/>
              <a:ext cx="31856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smtClean="0"/>
                <a:t>Przykład przebiegu momentu obrotowego (w ruchu nieustalonym krótkotrwale)</a:t>
              </a:r>
              <a:endParaRPr lang="pl-PL" sz="2000" dirty="0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-88488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-88488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grpSp>
          <p:nvGrpSpPr>
            <p:cNvPr id="7" name="Grupa 46"/>
            <p:cNvGrpSpPr/>
            <p:nvPr/>
          </p:nvGrpSpPr>
          <p:grpSpPr>
            <a:xfrm>
              <a:off x="1075034" y="3864077"/>
              <a:ext cx="7773543" cy="1748933"/>
              <a:chOff x="1075034" y="3864077"/>
              <a:chExt cx="7773543" cy="1748933"/>
            </a:xfrm>
          </p:grpSpPr>
          <p:sp>
            <p:nvSpPr>
              <p:cNvPr id="39" name="Prostokąt 38"/>
              <p:cNvSpPr/>
              <p:nvPr/>
            </p:nvSpPr>
            <p:spPr>
              <a:xfrm>
                <a:off x="1075034" y="3864077"/>
                <a:ext cx="2344993" cy="884904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2083" name="Picture 35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98818" y="3893575"/>
                <a:ext cx="1428750" cy="752475"/>
              </a:xfrm>
              <a:prstGeom prst="rect">
                <a:avLst/>
              </a:prstGeom>
              <a:noFill/>
            </p:spPr>
          </p:pic>
          <p:sp>
            <p:nvSpPr>
              <p:cNvPr id="41" name="pole tekstowe 40"/>
              <p:cNvSpPr txBox="1"/>
              <p:nvPr/>
            </p:nvSpPr>
            <p:spPr>
              <a:xfrm>
                <a:off x="5515898" y="4129769"/>
                <a:ext cx="333267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 smtClean="0"/>
                  <a:t>np. na wale silnika</a:t>
                </a:r>
              </a:p>
              <a:p>
                <a:r>
                  <a:rPr lang="pl-PL" sz="2000" dirty="0" smtClean="0"/>
                  <a:t> </a:t>
                </a:r>
                <a:r>
                  <a:rPr lang="pl-PL" sz="2400" i="1" dirty="0" smtClean="0"/>
                  <a:t>M</a:t>
                </a:r>
                <a:r>
                  <a:rPr lang="pl-PL" sz="2400" i="1" baseline="-25000" dirty="0" smtClean="0"/>
                  <a:t>c</a:t>
                </a:r>
                <a:r>
                  <a:rPr lang="pl-PL" sz="2400" i="1" dirty="0" smtClean="0"/>
                  <a:t> </a:t>
                </a:r>
                <a:r>
                  <a:rPr lang="pl-PL" sz="2400" i="1" dirty="0" smtClean="0">
                    <a:latin typeface="Times New Roman"/>
                    <a:cs typeface="Times New Roman"/>
                  </a:rPr>
                  <a:t>≡ </a:t>
                </a:r>
                <a:r>
                  <a:rPr lang="pl-PL" sz="2400" i="1" dirty="0" err="1" smtClean="0">
                    <a:latin typeface="Times New Roman"/>
                    <a:cs typeface="Times New Roman"/>
                  </a:rPr>
                  <a:t>M</a:t>
                </a:r>
                <a:r>
                  <a:rPr lang="pl-PL" sz="2400" i="1" baseline="-25000" dirty="0" err="1" smtClean="0">
                    <a:latin typeface="Times New Roman"/>
                    <a:cs typeface="Times New Roman"/>
                  </a:rPr>
                  <a:t>s</a:t>
                </a:r>
                <a:r>
                  <a:rPr lang="pl-PL" sz="2400" i="1" baseline="-25000" dirty="0" smtClean="0">
                    <a:latin typeface="Times New Roman"/>
                    <a:cs typeface="Times New Roman"/>
                  </a:rPr>
                  <a:t> </a:t>
                </a:r>
                <a:r>
                  <a:rPr lang="pl-PL" sz="2400" dirty="0" smtClean="0">
                    <a:latin typeface="Times New Roman"/>
                    <a:cs typeface="Times New Roman"/>
                  </a:rPr>
                  <a:t>(</a:t>
                </a:r>
                <a:r>
                  <a:rPr lang="el-GR" sz="2400" i="1" dirty="0" smtClean="0">
                    <a:latin typeface="Times New Roman"/>
                    <a:cs typeface="Times New Roman"/>
                  </a:rPr>
                  <a:t>ω</a:t>
                </a:r>
                <a:r>
                  <a:rPr lang="pl-PL" sz="2400" dirty="0" smtClean="0">
                    <a:latin typeface="Times New Roman"/>
                    <a:cs typeface="Times New Roman"/>
                  </a:rPr>
                  <a:t>) = </a:t>
                </a:r>
                <a:r>
                  <a:rPr lang="pl-PL" sz="2400" i="1" dirty="0" err="1" smtClean="0">
                    <a:latin typeface="Times New Roman"/>
                    <a:cs typeface="Times New Roman"/>
                  </a:rPr>
                  <a:t>f</a:t>
                </a:r>
                <a:r>
                  <a:rPr lang="pl-PL" sz="2400" i="1" baseline="-25000" dirty="0" err="1" smtClean="0">
                    <a:latin typeface="Times New Roman"/>
                    <a:cs typeface="Times New Roman"/>
                  </a:rPr>
                  <a:t>s</a:t>
                </a:r>
                <a:r>
                  <a:rPr lang="pl-PL" sz="2400" dirty="0" smtClean="0">
                    <a:latin typeface="Times New Roman"/>
                    <a:cs typeface="Times New Roman"/>
                  </a:rPr>
                  <a:t>(</a:t>
                </a:r>
                <a:r>
                  <a:rPr lang="pl-PL" sz="2400" i="1" dirty="0" smtClean="0">
                    <a:latin typeface="Times New Roman"/>
                    <a:cs typeface="Times New Roman"/>
                  </a:rPr>
                  <a:t>t</a:t>
                </a:r>
                <a:r>
                  <a:rPr lang="pl-PL" sz="2400" dirty="0" smtClean="0">
                    <a:latin typeface="Times New Roman"/>
                    <a:cs typeface="Times New Roman"/>
                  </a:rPr>
                  <a:t>)</a:t>
                </a:r>
                <a:endParaRPr lang="pl-PL" sz="2400" i="1" dirty="0"/>
              </a:p>
            </p:txBody>
          </p:sp>
          <p:sp>
            <p:nvSpPr>
              <p:cNvPr id="43" name="Dowolny kształt 42"/>
              <p:cNvSpPr/>
              <p:nvPr/>
            </p:nvSpPr>
            <p:spPr>
              <a:xfrm>
                <a:off x="3699804" y="4337606"/>
                <a:ext cx="1801348" cy="600153"/>
              </a:xfrm>
              <a:custGeom>
                <a:avLst/>
                <a:gdLst>
                  <a:gd name="connsiteX0" fmla="*/ 0 w 1489587"/>
                  <a:gd name="connsiteY0" fmla="*/ 530942 h 530942"/>
                  <a:gd name="connsiteX1" fmla="*/ 235974 w 1489587"/>
                  <a:gd name="connsiteY1" fmla="*/ 324464 h 530942"/>
                  <a:gd name="connsiteX2" fmla="*/ 516193 w 1489587"/>
                  <a:gd name="connsiteY2" fmla="*/ 162232 h 530942"/>
                  <a:gd name="connsiteX3" fmla="*/ 884903 w 1489587"/>
                  <a:gd name="connsiteY3" fmla="*/ 44245 h 530942"/>
                  <a:gd name="connsiteX4" fmla="*/ 1489587 w 1489587"/>
                  <a:gd name="connsiteY4" fmla="*/ 0 h 530942"/>
                  <a:gd name="connsiteX5" fmla="*/ 1489587 w 1489587"/>
                  <a:gd name="connsiteY5" fmla="*/ 0 h 530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9587" h="530942">
                    <a:moveTo>
                      <a:pt x="0" y="530942"/>
                    </a:moveTo>
                    <a:cubicBezTo>
                      <a:pt x="74971" y="458429"/>
                      <a:pt x="149942" y="385916"/>
                      <a:pt x="235974" y="324464"/>
                    </a:cubicBezTo>
                    <a:cubicBezTo>
                      <a:pt x="322006" y="263012"/>
                      <a:pt x="408038" y="208935"/>
                      <a:pt x="516193" y="162232"/>
                    </a:cubicBezTo>
                    <a:cubicBezTo>
                      <a:pt x="624348" y="115529"/>
                      <a:pt x="722671" y="71284"/>
                      <a:pt x="884903" y="44245"/>
                    </a:cubicBezTo>
                    <a:cubicBezTo>
                      <a:pt x="1047135" y="17206"/>
                      <a:pt x="1489587" y="0"/>
                      <a:pt x="1489587" y="0"/>
                    </a:cubicBezTo>
                    <a:lnTo>
                      <a:pt x="1489587" y="0"/>
                    </a:lnTo>
                  </a:path>
                </a:pathLst>
              </a:custGeom>
              <a:ln w="19050">
                <a:solidFill>
                  <a:srgbClr val="00B050"/>
                </a:solidFill>
                <a:headEnd type="triangle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7" name="Dowolny kształt 56"/>
              <p:cNvSpPr/>
              <p:nvPr/>
            </p:nvSpPr>
            <p:spPr>
              <a:xfrm flipV="1">
                <a:off x="4389122" y="5303521"/>
                <a:ext cx="1055076" cy="309489"/>
              </a:xfrm>
              <a:custGeom>
                <a:avLst/>
                <a:gdLst>
                  <a:gd name="connsiteX0" fmla="*/ 0 w 1489587"/>
                  <a:gd name="connsiteY0" fmla="*/ 530942 h 530942"/>
                  <a:gd name="connsiteX1" fmla="*/ 235974 w 1489587"/>
                  <a:gd name="connsiteY1" fmla="*/ 324464 h 530942"/>
                  <a:gd name="connsiteX2" fmla="*/ 516193 w 1489587"/>
                  <a:gd name="connsiteY2" fmla="*/ 162232 h 530942"/>
                  <a:gd name="connsiteX3" fmla="*/ 884903 w 1489587"/>
                  <a:gd name="connsiteY3" fmla="*/ 44245 h 530942"/>
                  <a:gd name="connsiteX4" fmla="*/ 1489587 w 1489587"/>
                  <a:gd name="connsiteY4" fmla="*/ 0 h 530942"/>
                  <a:gd name="connsiteX5" fmla="*/ 1489587 w 1489587"/>
                  <a:gd name="connsiteY5" fmla="*/ 0 h 530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9587" h="530942">
                    <a:moveTo>
                      <a:pt x="0" y="530942"/>
                    </a:moveTo>
                    <a:cubicBezTo>
                      <a:pt x="74971" y="458429"/>
                      <a:pt x="149942" y="385916"/>
                      <a:pt x="235974" y="324464"/>
                    </a:cubicBezTo>
                    <a:cubicBezTo>
                      <a:pt x="322006" y="263012"/>
                      <a:pt x="408038" y="208935"/>
                      <a:pt x="516193" y="162232"/>
                    </a:cubicBezTo>
                    <a:cubicBezTo>
                      <a:pt x="624348" y="115529"/>
                      <a:pt x="722671" y="71284"/>
                      <a:pt x="884903" y="44245"/>
                    </a:cubicBezTo>
                    <a:cubicBezTo>
                      <a:pt x="1047135" y="17206"/>
                      <a:pt x="1489587" y="0"/>
                      <a:pt x="1489587" y="0"/>
                    </a:cubicBezTo>
                    <a:lnTo>
                      <a:pt x="1489587" y="0"/>
                    </a:lnTo>
                  </a:path>
                </a:pathLst>
              </a:custGeom>
              <a:ln w="19050">
                <a:solidFill>
                  <a:srgbClr val="00B050"/>
                </a:solidFill>
                <a:headEnd type="triangle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2533" y="4902586"/>
            <a:ext cx="2105025" cy="447675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350528" y="-33010"/>
            <a:ext cx="60706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800" b="1" dirty="0" smtClean="0">
                <a:solidFill>
                  <a:srgbClr val="6666FF"/>
                </a:solidFill>
              </a:rPr>
              <a:t>Szacowanie obciążeń dynamicznych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" name="pole tekstowe 57"/>
          <p:cNvSpPr txBox="1"/>
          <p:nvPr/>
        </p:nvSpPr>
        <p:spPr>
          <a:xfrm>
            <a:off x="5528599" y="5317582"/>
            <a:ext cx="303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err="1" smtClean="0"/>
              <a:t>M</a:t>
            </a:r>
            <a:r>
              <a:rPr lang="pl-PL" sz="2400" i="1" baseline="-25000" dirty="0" err="1" smtClean="0"/>
              <a:t>op</a:t>
            </a:r>
            <a:r>
              <a:rPr lang="pl-PL" sz="2400" i="1" dirty="0" smtClean="0"/>
              <a:t> = M</a:t>
            </a:r>
            <a:r>
              <a:rPr lang="pl-PL" sz="2400" i="1" baseline="-25000" dirty="0" smtClean="0"/>
              <a:t>u</a:t>
            </a:r>
            <a:r>
              <a:rPr lang="pl-PL" sz="2400" i="1" dirty="0" smtClean="0"/>
              <a:t> + </a:t>
            </a:r>
            <a:r>
              <a:rPr lang="pl-PL" sz="2400" i="1" dirty="0" err="1" smtClean="0"/>
              <a:t>M</a:t>
            </a:r>
            <a:r>
              <a:rPr lang="pl-PL" sz="2400" i="1" baseline="-25000" dirty="0" err="1" smtClean="0"/>
              <a:t>szk</a:t>
            </a:r>
            <a:r>
              <a:rPr lang="pl-PL" sz="2400" i="1" dirty="0" smtClean="0"/>
              <a:t> = f</a:t>
            </a:r>
            <a:r>
              <a:rPr lang="pl-PL" sz="2400" dirty="0" smtClean="0"/>
              <a:t>(</a:t>
            </a:r>
            <a:r>
              <a:rPr lang="pl-PL" sz="2400" i="1" dirty="0" smtClean="0"/>
              <a:t>t</a:t>
            </a:r>
            <a:r>
              <a:rPr lang="pl-PL" sz="2400" dirty="0" smtClean="0"/>
              <a:t>)</a:t>
            </a:r>
            <a:endParaRPr lang="pl-PL" sz="2400" i="1" dirty="0"/>
          </a:p>
        </p:txBody>
      </p:sp>
      <p:grpSp>
        <p:nvGrpSpPr>
          <p:cNvPr id="8" name="Grupa 61"/>
          <p:cNvGrpSpPr/>
          <p:nvPr/>
        </p:nvGrpSpPr>
        <p:grpSpPr>
          <a:xfrm>
            <a:off x="5556736" y="5922494"/>
            <a:ext cx="1603717" cy="461665"/>
            <a:chOff x="5556736" y="5922494"/>
            <a:chExt cx="1603717" cy="461665"/>
          </a:xfrm>
        </p:grpSpPr>
        <p:sp>
          <p:nvSpPr>
            <p:cNvPr id="59" name="pole tekstowe 58"/>
            <p:cNvSpPr txBox="1"/>
            <p:nvPr/>
          </p:nvSpPr>
          <p:spPr>
            <a:xfrm>
              <a:off x="5556736" y="5922494"/>
              <a:ext cx="16037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/>
                <a:t>M</a:t>
              </a:r>
              <a:r>
                <a:rPr lang="pl-PL" sz="2400" i="1" baseline="-25000" dirty="0" smtClean="0"/>
                <a:t>m</a:t>
              </a:r>
              <a:r>
                <a:rPr lang="pl-PL" sz="2400" i="1" dirty="0" smtClean="0"/>
                <a:t> = </a:t>
              </a:r>
              <a:r>
                <a:rPr lang="pl-PL" sz="2400" i="1" dirty="0" err="1" smtClean="0"/>
                <a:t>M</a:t>
              </a:r>
              <a:r>
                <a:rPr lang="pl-PL" sz="2400" i="1" baseline="-25000" dirty="0" err="1" smtClean="0"/>
                <a:t>op</a:t>
              </a:r>
              <a:endParaRPr lang="pl-PL" sz="2400" i="1" dirty="0"/>
            </a:p>
          </p:txBody>
        </p:sp>
        <p:cxnSp>
          <p:nvCxnSpPr>
            <p:cNvPr id="61" name="Łącznik prosty 60"/>
            <p:cNvCxnSpPr/>
            <p:nvPr/>
          </p:nvCxnSpPr>
          <p:spPr>
            <a:xfrm>
              <a:off x="6457071" y="5992837"/>
              <a:ext cx="1828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6177</TotalTime>
  <Words>2399</Words>
  <Application>Microsoft Office PowerPoint</Application>
  <PresentationFormat>Pokaz na ekranie (4:3)</PresentationFormat>
  <Paragraphs>560</Paragraphs>
  <Slides>47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49" baseType="lpstr">
      <vt:lpstr>Motyw pakietu Office</vt:lpstr>
      <vt:lpstr>Slajd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</vt:vector>
  </TitlesOfParts>
  <Company>PW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Szopa</dc:creator>
  <cp:lastModifiedBy>Tadeusz</cp:lastModifiedBy>
  <cp:revision>328</cp:revision>
  <dcterms:created xsi:type="dcterms:W3CDTF">2008-12-31T07:54:45Z</dcterms:created>
  <dcterms:modified xsi:type="dcterms:W3CDTF">2018-10-01T10:09:37Z</dcterms:modified>
</cp:coreProperties>
</file>